
<file path=[Content_Types].xml><?xml version="1.0" encoding="utf-8"?>
<Types xmlns="http://schemas.openxmlformats.org/package/2006/content-types">
  <Default Extension="png" ContentType="image/png"/>
  <Default Extension="m4a" ContentType="audio/mp4"/>
  <Default Extension="wmf" ContentType="image/x-wmf"/>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1"/>
  </p:notesMasterIdLst>
  <p:sldIdLst>
    <p:sldId id="256" r:id="rId2"/>
    <p:sldId id="356" r:id="rId3"/>
    <p:sldId id="427" r:id="rId4"/>
    <p:sldId id="428" r:id="rId5"/>
    <p:sldId id="429" r:id="rId6"/>
    <p:sldId id="430" r:id="rId7"/>
    <p:sldId id="445" r:id="rId8"/>
    <p:sldId id="444" r:id="rId9"/>
    <p:sldId id="432" r:id="rId10"/>
    <p:sldId id="433" r:id="rId11"/>
    <p:sldId id="434" r:id="rId12"/>
    <p:sldId id="435" r:id="rId13"/>
    <p:sldId id="436" r:id="rId14"/>
    <p:sldId id="437" r:id="rId15"/>
    <p:sldId id="372" r:id="rId16"/>
    <p:sldId id="373" r:id="rId17"/>
    <p:sldId id="374" r:id="rId18"/>
    <p:sldId id="375" r:id="rId19"/>
    <p:sldId id="376" r:id="rId20"/>
    <p:sldId id="377" r:id="rId21"/>
    <p:sldId id="378" r:id="rId22"/>
    <p:sldId id="379" r:id="rId23"/>
    <p:sldId id="413" r:id="rId24"/>
    <p:sldId id="385" r:id="rId25"/>
    <p:sldId id="391" r:id="rId26"/>
    <p:sldId id="392" r:id="rId27"/>
    <p:sldId id="393" r:id="rId28"/>
    <p:sldId id="394" r:id="rId29"/>
    <p:sldId id="395" r:id="rId30"/>
    <p:sldId id="415" r:id="rId31"/>
    <p:sldId id="416" r:id="rId32"/>
    <p:sldId id="417" r:id="rId33"/>
    <p:sldId id="418" r:id="rId34"/>
    <p:sldId id="419" r:id="rId35"/>
    <p:sldId id="420" r:id="rId36"/>
    <p:sldId id="421" r:id="rId37"/>
    <p:sldId id="422" r:id="rId38"/>
    <p:sldId id="423" r:id="rId39"/>
    <p:sldId id="424" r:id="rId40"/>
    <p:sldId id="425" r:id="rId41"/>
    <p:sldId id="426" r:id="rId42"/>
    <p:sldId id="412" r:id="rId43"/>
    <p:sldId id="396" r:id="rId44"/>
    <p:sldId id="397" r:id="rId45"/>
    <p:sldId id="398" r:id="rId46"/>
    <p:sldId id="399" r:id="rId47"/>
    <p:sldId id="407" r:id="rId48"/>
    <p:sldId id="446" r:id="rId49"/>
    <p:sldId id="400" r:id="rId50"/>
    <p:sldId id="401" r:id="rId51"/>
    <p:sldId id="402" r:id="rId52"/>
    <p:sldId id="403" r:id="rId53"/>
    <p:sldId id="438" r:id="rId54"/>
    <p:sldId id="439" r:id="rId55"/>
    <p:sldId id="440" r:id="rId56"/>
    <p:sldId id="441" r:id="rId57"/>
    <p:sldId id="442" r:id="rId58"/>
    <p:sldId id="443" r:id="rId59"/>
    <p:sldId id="404" r:id="rId60"/>
    <p:sldId id="405" r:id="rId61"/>
    <p:sldId id="431" r:id="rId62"/>
    <p:sldId id="271" r:id="rId63"/>
    <p:sldId id="317" r:id="rId64"/>
    <p:sldId id="357" r:id="rId65"/>
    <p:sldId id="358" r:id="rId66"/>
    <p:sldId id="272" r:id="rId67"/>
    <p:sldId id="274" r:id="rId68"/>
    <p:sldId id="337" r:id="rId69"/>
    <p:sldId id="359" r:id="rId70"/>
    <p:sldId id="282" r:id="rId71"/>
    <p:sldId id="283" r:id="rId72"/>
    <p:sldId id="284" r:id="rId73"/>
    <p:sldId id="285" r:id="rId74"/>
    <p:sldId id="286" r:id="rId75"/>
    <p:sldId id="287" r:id="rId76"/>
    <p:sldId id="291" r:id="rId77"/>
    <p:sldId id="292" r:id="rId78"/>
    <p:sldId id="293" r:id="rId79"/>
    <p:sldId id="339" r:id="rId80"/>
    <p:sldId id="294" r:id="rId81"/>
    <p:sldId id="302" r:id="rId82"/>
    <p:sldId id="303" r:id="rId83"/>
    <p:sldId id="304" r:id="rId84"/>
    <p:sldId id="360" r:id="rId85"/>
    <p:sldId id="343" r:id="rId86"/>
    <p:sldId id="353" r:id="rId87"/>
    <p:sldId id="345" r:id="rId88"/>
    <p:sldId id="346" r:id="rId89"/>
    <p:sldId id="347" r:id="rId90"/>
    <p:sldId id="348" r:id="rId91"/>
    <p:sldId id="349" r:id="rId92"/>
    <p:sldId id="351" r:id="rId93"/>
    <p:sldId id="352" r:id="rId94"/>
    <p:sldId id="310" r:id="rId95"/>
    <p:sldId id="311" r:id="rId96"/>
    <p:sldId id="312" r:id="rId97"/>
    <p:sldId id="313" r:id="rId98"/>
    <p:sldId id="314" r:id="rId99"/>
    <p:sldId id="315" r:id="rId10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5"/>
  </p:normalViewPr>
  <p:slideViewPr>
    <p:cSldViewPr snapToGrid="0" snapToObjects="1">
      <p:cViewPr varScale="1">
        <p:scale>
          <a:sx n="144" d="100"/>
          <a:sy n="144" d="100"/>
        </p:scale>
        <p:origin x="624" y="192"/>
      </p:cViewPr>
      <p:guideLst>
        <p:guide orient="horz" pos="1620"/>
        <p:guide pos="2880"/>
      </p:guideLst>
    </p:cSldViewPr>
  </p:slid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6DFAF73-8F1E-B946-A92A-83B1372C5721}" type="datetimeFigureOut">
              <a:rPr lang="en-US" smtClean="0"/>
              <a:t>6/24/18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87B8908-CA26-374C-83A4-87EF8300AB0D}" type="slidenum">
              <a:rPr lang="en-US" smtClean="0"/>
              <a:t>‹#›</a:t>
            </a:fld>
            <a:endParaRPr lang="en-US"/>
          </a:p>
        </p:txBody>
      </p:sp>
    </p:spTree>
    <p:extLst>
      <p:ext uri="{BB962C8B-B14F-4D97-AF65-F5344CB8AC3E}">
        <p14:creationId xmlns:p14="http://schemas.microsoft.com/office/powerpoint/2010/main" val="39395383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204494-2063-AB44-9DC1-1FCC8F38C992}" type="slidenum">
              <a:rPr lang="en-US"/>
              <a:pPr/>
              <a:t>7</a:t>
            </a:fld>
            <a:endParaRPr lang="en-US"/>
          </a:p>
        </p:txBody>
      </p:sp>
      <p:sp>
        <p:nvSpPr>
          <p:cNvPr id="8601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860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F661FD-EC0D-8446-B455-6D5B31EF38E9}" type="slidenum">
              <a:rPr lang="en-US"/>
              <a:pPr/>
              <a:t>24</a:t>
            </a:fld>
            <a:endParaRPr lang="en-US"/>
          </a:p>
        </p:txBody>
      </p:sp>
      <p:sp>
        <p:nvSpPr>
          <p:cNvPr id="26931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2693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97B173-6A49-A140-AC27-1C41C7D382CC}" type="slidenum">
              <a:rPr lang="en-US"/>
              <a:pPr/>
              <a:t>25</a:t>
            </a:fld>
            <a:endParaRPr lang="en-US"/>
          </a:p>
        </p:txBody>
      </p:sp>
      <p:sp>
        <p:nvSpPr>
          <p:cNvPr id="1136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136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CDF55D-9A24-8346-808A-D3D83516107E}" type="slidenum">
              <a:rPr lang="en-US"/>
              <a:pPr/>
              <a:t>26</a:t>
            </a:fld>
            <a:endParaRPr lang="en-US"/>
          </a:p>
        </p:txBody>
      </p:sp>
      <p:sp>
        <p:nvSpPr>
          <p:cNvPr id="23654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2365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DB5E37-FAC7-DE46-83F3-1CEBE7A54A9A}" type="slidenum">
              <a:rPr lang="en-US"/>
              <a:pPr/>
              <a:t>27</a:t>
            </a:fld>
            <a:endParaRPr lang="en-US"/>
          </a:p>
        </p:txBody>
      </p:sp>
      <p:sp>
        <p:nvSpPr>
          <p:cNvPr id="11673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167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CEFBA0-E7A0-9944-B95C-DE5D24993E53}" type="slidenum">
              <a:rPr lang="en-US"/>
              <a:pPr/>
              <a:t>28</a:t>
            </a:fld>
            <a:endParaRPr lang="en-US"/>
          </a:p>
        </p:txBody>
      </p:sp>
      <p:sp>
        <p:nvSpPr>
          <p:cNvPr id="15053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50531" name="Rectangle 3"/>
          <p:cNvSpPr>
            <a:spLocks noGrp="1" noChangeArrowheads="1"/>
          </p:cNvSpPr>
          <p:nvPr>
            <p:ph type="body" idx="1"/>
          </p:nvPr>
        </p:nvSpPr>
        <p:spPr/>
        <p:txBody>
          <a:bodyPr/>
          <a:lstStyle/>
          <a:p>
            <a:r>
              <a:rPr lang="en-US"/>
              <a:t>XXX Fix This XXX</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52FE25-39BB-DC48-BCF9-598F5BF34026}" type="slidenum">
              <a:rPr lang="en-US"/>
              <a:pPr/>
              <a:t>29</a:t>
            </a:fld>
            <a:endParaRPr lang="en-US"/>
          </a:p>
        </p:txBody>
      </p:sp>
      <p:sp>
        <p:nvSpPr>
          <p:cNvPr id="20685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2068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A57A43-F21A-9940-A0F2-3800DC83B176}" type="slidenum">
              <a:rPr lang="en-US"/>
              <a:pPr/>
              <a:t>30</a:t>
            </a:fld>
            <a:endParaRPr lang="en-US"/>
          </a:p>
        </p:txBody>
      </p:sp>
      <p:sp>
        <p:nvSpPr>
          <p:cNvPr id="18434" name="Rectangle 2"/>
          <p:cNvSpPr>
            <a:spLocks noGrp="1" noChangeArrowheads="1"/>
          </p:cNvSpPr>
          <p:nvPr>
            <p:ph type="body" idx="1"/>
          </p:nvPr>
        </p:nvSpPr>
        <p:spPr>
          <a:xfrm>
            <a:off x="914400" y="4343400"/>
            <a:ext cx="5029200" cy="4114800"/>
          </a:xfrm>
          <a:ln/>
          <a:extLst>
            <a:ext uri="{91240B29-F687-4f45-9708-019B960494DF}">
              <a14:hiddenLine xmlns:a14="http://schemas.microsoft.com/office/drawing/2010/main" xmlns="" w="12700">
                <a:solidFill>
                  <a:schemeClr val="tx1"/>
                </a:solidFill>
                <a:miter lim="800000"/>
                <a:headEnd/>
                <a:tailEnd/>
              </a14:hiddenLine>
            </a:ext>
          </a:extLst>
        </p:spPr>
        <p:txBody>
          <a:bodyPr lIns="90488" tIns="44450" rIns="90488" bIns="44450"/>
          <a:lstStyle/>
          <a:p>
            <a:endParaRPr lang="en-US"/>
          </a:p>
        </p:txBody>
      </p:sp>
      <p:sp>
        <p:nvSpPr>
          <p:cNvPr id="18435" name="Rectangle 3"/>
          <p:cNvSpPr>
            <a:spLocks noGrp="1" noRot="1" noChangeAspect="1" noChangeArrowheads="1" noTextEdit="1"/>
          </p:cNvSpPr>
          <p:nvPr>
            <p:ph type="sldImg"/>
          </p:nvPr>
        </p:nvSpPr>
        <p:spPr>
          <a:xfrm>
            <a:off x="1150938" y="692150"/>
            <a:ext cx="4556125" cy="3416300"/>
          </a:xfrm>
          <a:ln w="12700" cap="flat">
            <a:solidFill>
              <a:schemeClr val="tx1"/>
            </a:solidFill>
          </a:ln>
          <a:extLst>
            <a:ext uri="{909E8E84-426E-40dd-AFC4-6F175D3DCCD1}">
              <a14:hiddenFill xmlns:a14="http://schemas.microsoft.com/office/drawing/2010/main" xmlns="">
                <a:noFill/>
              </a14:hiddenFill>
            </a:ext>
            <a:ext uri="{FAA26D3D-D897-4be2-8F04-BA451C77F1D7}">
              <ma14:placeholderFlag xmlns:ma14="http://schemas.microsoft.com/office/mac/drawingml/2011/main" xmlns="" val="1"/>
            </a:ext>
          </a:extLst>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3634A9-1092-F74D-8004-24FAA93F95B4}" type="slidenum">
              <a:rPr lang="en-US"/>
              <a:pPr/>
              <a:t>43</a:t>
            </a:fld>
            <a:endParaRPr lang="en-US"/>
          </a:p>
        </p:txBody>
      </p:sp>
      <p:sp>
        <p:nvSpPr>
          <p:cNvPr id="1648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648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50BAB5-FDDF-D14E-8297-03D6CB9C06DC}" type="slidenum">
              <a:rPr lang="en-US"/>
              <a:pPr/>
              <a:t>44</a:t>
            </a:fld>
            <a:endParaRPr lang="en-US"/>
          </a:p>
        </p:txBody>
      </p:sp>
      <p:sp>
        <p:nvSpPr>
          <p:cNvPr id="2426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2426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37FE67-C68F-B441-A1BF-F36C86C85452}" type="slidenum">
              <a:rPr lang="en-US"/>
              <a:pPr/>
              <a:t>45</a:t>
            </a:fld>
            <a:endParaRPr lang="en-US"/>
          </a:p>
        </p:txBody>
      </p:sp>
      <p:sp>
        <p:nvSpPr>
          <p:cNvPr id="266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2662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C1DCCF-9766-4543-8F4E-23F8EBFD8FD8}" type="slidenum">
              <a:rPr lang="en-US"/>
              <a:pPr/>
              <a:t>15</a:t>
            </a:fld>
            <a:endParaRPr lang="en-US"/>
          </a:p>
        </p:txBody>
      </p:sp>
      <p:sp>
        <p:nvSpPr>
          <p:cNvPr id="28057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2805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C881DD-772D-7541-803D-0638B0ECC1F4}" type="slidenum">
              <a:rPr lang="en-US"/>
              <a:pPr/>
              <a:t>46</a:t>
            </a:fld>
            <a:endParaRPr lang="en-US"/>
          </a:p>
        </p:txBody>
      </p:sp>
      <p:sp>
        <p:nvSpPr>
          <p:cNvPr id="23859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2385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627C2B2-B8CA-B943-85A3-647560B3AD47}" type="slidenum">
              <a:rPr lang="en-US"/>
              <a:pPr/>
              <a:t>47</a:t>
            </a:fld>
            <a:endParaRPr lang="en-US"/>
          </a:p>
        </p:txBody>
      </p:sp>
      <p:sp>
        <p:nvSpPr>
          <p:cNvPr id="164866"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ma14="http://schemas.microsoft.com/office/mac/drawingml/2011/main" xmlns="" val="1"/>
            </a:ext>
          </a:extLst>
        </p:spPr>
      </p:sp>
      <p:sp>
        <p:nvSpPr>
          <p:cNvPr id="1648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51FBE9-12AE-B947-88E6-A5D3DAF95B06}" type="slidenum">
              <a:rPr lang="en-US"/>
              <a:pPr/>
              <a:t>49</a:t>
            </a:fld>
            <a:endParaRPr lang="en-US"/>
          </a:p>
        </p:txBody>
      </p:sp>
      <p:sp>
        <p:nvSpPr>
          <p:cNvPr id="5427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542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4194C7-58E6-774F-AED6-C4D0E16DC55A}" type="slidenum">
              <a:rPr lang="en-US"/>
              <a:pPr/>
              <a:t>50</a:t>
            </a:fld>
            <a:endParaRPr lang="en-US"/>
          </a:p>
        </p:txBody>
      </p:sp>
      <p:sp>
        <p:nvSpPr>
          <p:cNvPr id="14848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484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9246FF-4895-8B42-AF45-827631F0A53F}" type="slidenum">
              <a:rPr lang="en-US"/>
              <a:pPr/>
              <a:t>51</a:t>
            </a:fld>
            <a:endParaRPr lang="en-US"/>
          </a:p>
        </p:txBody>
      </p:sp>
      <p:sp>
        <p:nvSpPr>
          <p:cNvPr id="180226" name="Text Box 2"/>
          <p:cNvSpPr txBox="1">
            <a:spLocks noGrp="1" noRot="1" noChangeAspect="1" noChangeArrowheads="1" noTextEdit="1"/>
          </p:cNvSpPr>
          <p:nvPr>
            <p:ph type="sldImg"/>
          </p:nvPr>
        </p:nvSpPr>
        <p:spPr>
          <a:xfrm>
            <a:off x="382588" y="695325"/>
            <a:ext cx="6091237" cy="3427413"/>
          </a:xfrm>
          <a:ln/>
          <a:extLst>
            <a:ext uri="{FAA26D3D-D897-4be2-8F04-BA451C77F1D7}">
              <ma14:placeholderFlag xmlns:ma14="http://schemas.microsoft.com/office/mac/drawingml/2011/main" xmlns="" val="1"/>
            </a:ext>
          </a:extLst>
        </p:spPr>
      </p:sp>
      <p:sp>
        <p:nvSpPr>
          <p:cNvPr id="180227" name="Text Box 3"/>
          <p:cNvSpPr txBox="1">
            <a:spLocks noGrp="1" noChangeArrowheads="1"/>
          </p:cNvSpPr>
          <p:nvPr>
            <p:ph type="body" idx="1"/>
          </p:nvPr>
        </p:nvSpPr>
        <p:spPr>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lvl1pPr marL="215900" indent="-215900" defTabSz="449263">
              <a:tabLst>
                <a:tab pos="723900" algn="l"/>
                <a:tab pos="1447800" algn="l"/>
                <a:tab pos="2171700" algn="l"/>
                <a:tab pos="2895600" algn="l"/>
                <a:tab pos="3619500" algn="l"/>
                <a:tab pos="4343400" algn="l"/>
                <a:tab pos="5067300" algn="l"/>
                <a:tab pos="5791200" algn="l"/>
              </a:tabLst>
              <a:defRPr sz="1200">
                <a:solidFill>
                  <a:schemeClr val="tx1"/>
                </a:solidFill>
                <a:latin typeface="Arial" charset="0"/>
                <a:ea typeface="ＭＳ Ｐゴシック" charset="0"/>
              </a:defRPr>
            </a:lvl1pPr>
            <a:lvl2pPr marL="742950" indent="-285750" defTabSz="449263">
              <a:tabLst>
                <a:tab pos="723900" algn="l"/>
                <a:tab pos="1447800" algn="l"/>
                <a:tab pos="2171700" algn="l"/>
                <a:tab pos="2895600" algn="l"/>
                <a:tab pos="3619500" algn="l"/>
                <a:tab pos="4343400" algn="l"/>
                <a:tab pos="5067300" algn="l"/>
                <a:tab pos="5791200" algn="l"/>
              </a:tabLst>
              <a:defRPr sz="1200">
                <a:solidFill>
                  <a:schemeClr val="tx1"/>
                </a:solidFill>
                <a:latin typeface="Arial" charset="0"/>
                <a:ea typeface="ＭＳ Ｐゴシック" charset="0"/>
              </a:defRPr>
            </a:lvl2pPr>
            <a:lvl3pPr marL="1143000" indent="-228600" defTabSz="449263">
              <a:tabLst>
                <a:tab pos="723900" algn="l"/>
                <a:tab pos="1447800" algn="l"/>
                <a:tab pos="2171700" algn="l"/>
                <a:tab pos="2895600" algn="l"/>
                <a:tab pos="3619500" algn="l"/>
                <a:tab pos="4343400" algn="l"/>
                <a:tab pos="5067300" algn="l"/>
                <a:tab pos="5791200" algn="l"/>
              </a:tabLst>
              <a:defRPr sz="1200">
                <a:solidFill>
                  <a:schemeClr val="tx1"/>
                </a:solidFill>
                <a:latin typeface="Arial" charset="0"/>
                <a:ea typeface="ＭＳ Ｐゴシック" charset="0"/>
              </a:defRPr>
            </a:lvl3pPr>
            <a:lvl4pPr marL="1600200" indent="-228600" defTabSz="449263">
              <a:tabLst>
                <a:tab pos="723900" algn="l"/>
                <a:tab pos="1447800" algn="l"/>
                <a:tab pos="2171700" algn="l"/>
                <a:tab pos="2895600" algn="l"/>
                <a:tab pos="3619500" algn="l"/>
                <a:tab pos="4343400" algn="l"/>
                <a:tab pos="5067300" algn="l"/>
                <a:tab pos="5791200" algn="l"/>
              </a:tabLst>
              <a:defRPr sz="1200">
                <a:solidFill>
                  <a:schemeClr val="tx1"/>
                </a:solidFill>
                <a:latin typeface="Arial" charset="0"/>
                <a:ea typeface="ＭＳ Ｐゴシック" charset="0"/>
              </a:defRPr>
            </a:lvl4pPr>
            <a:lvl5pPr marL="2057400" indent="-228600" defTabSz="449263">
              <a:tabLst>
                <a:tab pos="723900" algn="l"/>
                <a:tab pos="1447800" algn="l"/>
                <a:tab pos="2171700" algn="l"/>
                <a:tab pos="2895600" algn="l"/>
                <a:tab pos="3619500" algn="l"/>
                <a:tab pos="4343400" algn="l"/>
                <a:tab pos="5067300" algn="l"/>
                <a:tab pos="5791200" algn="l"/>
              </a:tabLst>
              <a:defRPr sz="1200">
                <a:solidFill>
                  <a:schemeClr val="tx1"/>
                </a:solidFill>
                <a:latin typeface="Arial" charset="0"/>
                <a:ea typeface="ＭＳ Ｐゴシック" charset="0"/>
              </a:defRPr>
            </a:lvl5pPr>
            <a:lvl6pPr marL="2514600" indent="-228600" defTabSz="449263" fontAlgn="base">
              <a:spcBef>
                <a:spcPct val="30000"/>
              </a:spcBef>
              <a:spcAft>
                <a:spcPct val="0"/>
              </a:spcAft>
              <a:tabLst>
                <a:tab pos="723900" algn="l"/>
                <a:tab pos="1447800" algn="l"/>
                <a:tab pos="2171700" algn="l"/>
                <a:tab pos="2895600" algn="l"/>
                <a:tab pos="3619500" algn="l"/>
                <a:tab pos="4343400" algn="l"/>
                <a:tab pos="5067300" algn="l"/>
                <a:tab pos="5791200" algn="l"/>
              </a:tabLst>
              <a:defRPr sz="1200">
                <a:solidFill>
                  <a:schemeClr val="tx1"/>
                </a:solidFill>
                <a:latin typeface="Arial" charset="0"/>
                <a:ea typeface="ＭＳ Ｐゴシック" charset="0"/>
              </a:defRPr>
            </a:lvl6pPr>
            <a:lvl7pPr marL="2971800" indent="-228600" defTabSz="449263" fontAlgn="base">
              <a:spcBef>
                <a:spcPct val="30000"/>
              </a:spcBef>
              <a:spcAft>
                <a:spcPct val="0"/>
              </a:spcAft>
              <a:tabLst>
                <a:tab pos="723900" algn="l"/>
                <a:tab pos="1447800" algn="l"/>
                <a:tab pos="2171700" algn="l"/>
                <a:tab pos="2895600" algn="l"/>
                <a:tab pos="3619500" algn="l"/>
                <a:tab pos="4343400" algn="l"/>
                <a:tab pos="5067300" algn="l"/>
                <a:tab pos="5791200" algn="l"/>
              </a:tabLst>
              <a:defRPr sz="1200">
                <a:solidFill>
                  <a:schemeClr val="tx1"/>
                </a:solidFill>
                <a:latin typeface="Arial" charset="0"/>
                <a:ea typeface="ＭＳ Ｐゴシック" charset="0"/>
              </a:defRPr>
            </a:lvl7pPr>
            <a:lvl8pPr marL="3429000" indent="-228600" defTabSz="449263" fontAlgn="base">
              <a:spcBef>
                <a:spcPct val="30000"/>
              </a:spcBef>
              <a:spcAft>
                <a:spcPct val="0"/>
              </a:spcAft>
              <a:tabLst>
                <a:tab pos="723900" algn="l"/>
                <a:tab pos="1447800" algn="l"/>
                <a:tab pos="2171700" algn="l"/>
                <a:tab pos="2895600" algn="l"/>
                <a:tab pos="3619500" algn="l"/>
                <a:tab pos="4343400" algn="l"/>
                <a:tab pos="5067300" algn="l"/>
                <a:tab pos="5791200" algn="l"/>
              </a:tabLst>
              <a:defRPr sz="1200">
                <a:solidFill>
                  <a:schemeClr val="tx1"/>
                </a:solidFill>
                <a:latin typeface="Arial" charset="0"/>
                <a:ea typeface="ＭＳ Ｐゴシック" charset="0"/>
              </a:defRPr>
            </a:lvl8pPr>
            <a:lvl9pPr marL="3886200" indent="-228600" defTabSz="449263" fontAlgn="base">
              <a:spcBef>
                <a:spcPct val="30000"/>
              </a:spcBef>
              <a:spcAft>
                <a:spcPct val="0"/>
              </a:spcAft>
              <a:tabLst>
                <a:tab pos="723900" algn="l"/>
                <a:tab pos="1447800" algn="l"/>
                <a:tab pos="2171700" algn="l"/>
                <a:tab pos="2895600" algn="l"/>
                <a:tab pos="3619500" algn="l"/>
                <a:tab pos="4343400" algn="l"/>
                <a:tab pos="5067300" algn="l"/>
                <a:tab pos="5791200" algn="l"/>
              </a:tabLst>
              <a:defRPr sz="1200">
                <a:solidFill>
                  <a:schemeClr val="tx1"/>
                </a:solidFill>
                <a:latin typeface="Arial" charset="0"/>
                <a:ea typeface="ＭＳ Ｐゴシック" charset="0"/>
              </a:defRPr>
            </a:lvl9pPr>
          </a:lstStyle>
          <a:p>
            <a:pPr>
              <a:lnSpc>
                <a:spcPct val="93000"/>
              </a:lnSpc>
              <a:spcBef>
                <a:spcPct val="0"/>
              </a:spcBef>
              <a:buSzPct val="45000"/>
              <a:buFont typeface="Wingdings" charset="0"/>
              <a:buNone/>
            </a:pPr>
            <a:r>
              <a:rPr lang="fi-FI" sz="2000"/>
              <a:t>make fonts bigger</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A6E048-A2DC-F14E-ABB5-8CDB2BAAF6BE}" type="slidenum">
              <a:rPr lang="en-US"/>
              <a:pPr/>
              <a:t>52</a:t>
            </a:fld>
            <a:endParaRPr lang="en-US"/>
          </a:p>
        </p:txBody>
      </p:sp>
      <p:sp>
        <p:nvSpPr>
          <p:cNvPr id="6451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645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B8A1D4B-5A2C-7341-AAD9-E17667A8510C}" type="slidenum">
              <a:rPr lang="en-US"/>
              <a:pPr/>
              <a:t>53</a:t>
            </a:fld>
            <a:endParaRPr lang="en-US"/>
          </a:p>
        </p:txBody>
      </p:sp>
      <p:sp>
        <p:nvSpPr>
          <p:cNvPr id="191693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9169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2FF7BCD-76CD-B94F-A19E-09ABE3E360F0}" type="slidenum">
              <a:rPr lang="en-US"/>
              <a:pPr/>
              <a:t>54</a:t>
            </a:fld>
            <a:endParaRPr lang="en-US"/>
          </a:p>
        </p:txBody>
      </p:sp>
      <p:sp>
        <p:nvSpPr>
          <p:cNvPr id="200499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20049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59FD10-00A2-D348-A969-3C430BA322CD}" type="slidenum">
              <a:rPr lang="en-US"/>
              <a:pPr/>
              <a:t>55</a:t>
            </a:fld>
            <a:endParaRPr lang="en-US"/>
          </a:p>
        </p:txBody>
      </p:sp>
      <p:sp>
        <p:nvSpPr>
          <p:cNvPr id="187597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8759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ECA2D8-DF27-864B-BD64-F17015BB28D1}" type="slidenum">
              <a:rPr lang="en-US"/>
              <a:pPr/>
              <a:t>56</a:t>
            </a:fld>
            <a:endParaRPr lang="en-US"/>
          </a:p>
        </p:txBody>
      </p:sp>
      <p:sp>
        <p:nvSpPr>
          <p:cNvPr id="187801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8780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204494-2063-AB44-9DC1-1FCC8F38C992}" type="slidenum">
              <a:rPr lang="en-US"/>
              <a:pPr/>
              <a:t>16</a:t>
            </a:fld>
            <a:endParaRPr lang="en-US"/>
          </a:p>
        </p:txBody>
      </p:sp>
      <p:sp>
        <p:nvSpPr>
          <p:cNvPr id="8601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860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111B85-804D-A14D-AFAF-474475182BDF}" type="slidenum">
              <a:rPr lang="en-US"/>
              <a:pPr/>
              <a:t>57</a:t>
            </a:fld>
            <a:endParaRPr lang="en-US"/>
          </a:p>
        </p:txBody>
      </p:sp>
      <p:sp>
        <p:nvSpPr>
          <p:cNvPr id="189235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892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466FA8-7951-3E43-BD98-A2E7927017A5}" type="slidenum">
              <a:rPr lang="en-US"/>
              <a:pPr/>
              <a:t>58</a:t>
            </a:fld>
            <a:endParaRPr lang="en-US"/>
          </a:p>
        </p:txBody>
      </p:sp>
      <p:sp>
        <p:nvSpPr>
          <p:cNvPr id="189645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8964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27C36C-6C00-5B44-8868-C94E3E02EFC4}" type="slidenum">
              <a:rPr lang="en-US"/>
              <a:pPr/>
              <a:t>59</a:t>
            </a:fld>
            <a:endParaRPr lang="en-US"/>
          </a:p>
        </p:txBody>
      </p:sp>
      <p:sp>
        <p:nvSpPr>
          <p:cNvPr id="6963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696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7DBC78-53F0-9447-90AA-94DBBA25B60C}" type="slidenum">
              <a:rPr lang="en-US"/>
              <a:pPr/>
              <a:t>60</a:t>
            </a:fld>
            <a:endParaRPr lang="en-US"/>
          </a:p>
        </p:txBody>
      </p:sp>
      <p:sp>
        <p:nvSpPr>
          <p:cNvPr id="7373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37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2011</a:t>
            </a:r>
          </a:p>
        </p:txBody>
      </p:sp>
    </p:spTree>
    <p:extLst>
      <p:ext uri="{BB962C8B-B14F-4D97-AF65-F5344CB8AC3E}">
        <p14:creationId xmlns:p14="http://schemas.microsoft.com/office/powerpoint/2010/main" val="1025114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pPr marL="228600" marR="0" indent="-228600" algn="l" defTabSz="914400" rtl="0" eaLnBrk="1" fontAlgn="base" latinLnBrk="0" hangingPunct="1">
              <a:lnSpc>
                <a:spcPct val="100000"/>
              </a:lnSpc>
              <a:spcBef>
                <a:spcPct val="0"/>
              </a:spcBef>
              <a:spcAft>
                <a:spcPct val="0"/>
              </a:spcAft>
              <a:buClrTx/>
              <a:buSzTx/>
              <a:buFont typeface="+mj-lt"/>
              <a:buAutoNum type="arabicPeriod"/>
              <a:tabLst/>
              <a:defRPr/>
            </a:pPr>
            <a:r>
              <a:rPr lang="en-US" dirty="0"/>
              <a:t>“Ok so now I’m going to give you a brief primer on</a:t>
            </a:r>
            <a:r>
              <a:rPr lang="en-US" baseline="0" dirty="0"/>
              <a:t> Internet censorship and some existing approaches taken to overcome it.”</a:t>
            </a:r>
          </a:p>
          <a:p>
            <a:pPr marL="228600" marR="0" indent="-228600" algn="l" defTabSz="914400" rtl="0" eaLnBrk="1" fontAlgn="base" latinLnBrk="0" hangingPunct="1">
              <a:lnSpc>
                <a:spcPct val="100000"/>
              </a:lnSpc>
              <a:spcBef>
                <a:spcPct val="0"/>
              </a:spcBef>
              <a:spcAft>
                <a:spcPct val="0"/>
              </a:spcAft>
              <a:buClrTx/>
              <a:buSzTx/>
              <a:buFont typeface="+mj-lt"/>
              <a:buAutoNum type="arabicPeriod"/>
              <a:tabLst/>
              <a:defRPr/>
            </a:pPr>
            <a:r>
              <a:rPr lang="en-US" baseline="0" dirty="0"/>
              <a:t>“Suppose Alice wants to get some content from Bob. If she accesses the Internet from behind a censorship firewall then the censor may monitor or block</a:t>
            </a:r>
            <a:r>
              <a:rPr lang="en-US" dirty="0"/>
              <a:t> communication with</a:t>
            </a:r>
            <a:r>
              <a:rPr lang="en-US" baseline="0" dirty="0"/>
              <a:t> </a:t>
            </a:r>
            <a:r>
              <a:rPr lang="en-US" dirty="0"/>
              <a:t>Bob, and may even</a:t>
            </a:r>
            <a:r>
              <a:rPr lang="en-US" baseline="0" dirty="0"/>
              <a:t> punish Alice for trying to communicate with Bob.”</a:t>
            </a:r>
            <a:endParaRPr lang="en-US" dirty="0"/>
          </a:p>
        </p:txBody>
      </p:sp>
      <p:sp>
        <p:nvSpPr>
          <p:cNvPr id="26628" name="Slide Number Placeholder 3"/>
          <p:cNvSpPr>
            <a:spLocks noGrp="1"/>
          </p:cNvSpPr>
          <p:nvPr>
            <p:ph type="sldNum" sz="quarter" idx="5"/>
          </p:nvPr>
        </p:nvSpPr>
        <p:spPr bwMode="auto">
          <a:xfrm>
            <a:off x="3884613" y="8685213"/>
            <a:ext cx="2971800" cy="457200"/>
          </a:xfrm>
          <a:prstGeom prst="rect">
            <a:avLst/>
          </a:prstGeom>
          <a:noFill/>
          <a:ln>
            <a:miter lim="800000"/>
            <a:headEnd/>
            <a:tailEnd/>
          </a:ln>
        </p:spPr>
        <p:txBody>
          <a:bodyPr wrap="square" numCol="1" anchorCtr="0" compatLnSpc="1">
            <a:prstTxWarp prst="textNoShape">
              <a:avLst/>
            </a:prstTxWarp>
          </a:bodyPr>
          <a:lstStyle/>
          <a:p>
            <a:pPr fontAlgn="base">
              <a:spcBef>
                <a:spcPct val="0"/>
              </a:spcBef>
              <a:spcAft>
                <a:spcPct val="0"/>
              </a:spcAft>
            </a:pPr>
            <a:fld id="{4A7EF803-8E04-4AF5-81F4-697BF621E65D}" type="slidenum">
              <a:rPr lang="en-US"/>
              <a:pPr fontAlgn="base">
                <a:spcBef>
                  <a:spcPct val="0"/>
                </a:spcBef>
                <a:spcAft>
                  <a:spcPct val="0"/>
                </a:spcAft>
              </a:pPr>
              <a:t>63</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 name="Shape 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Examples of Web censorship across the globe continuously pop up in the news, as recently as a week ago. Unfortunately, our knowledge of these events both begins and ends with anecdotes.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7" name="Shape 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We’d like to move beyond that. For any instance of censorship, researchers hope to learn four things: What is censored, Where it’s censored, When it was censored, and How it’s being censored. For example, in one persistent example, YouTube has been blocked in Pakistan since September of 2012. It’s often enforced via DNS injection to show users a block page like this one.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600"/>
              </a:spcBef>
              <a:buClr>
                <a:schemeClr val="dk1"/>
              </a:buClr>
              <a:buSzPct val="36666"/>
              <a:buFont typeface="Arial"/>
              <a:buNone/>
            </a:pPr>
            <a:r>
              <a:rPr lang="en" sz="3000" dirty="0">
                <a:solidFill>
                  <a:schemeClr val="dk1"/>
                </a:solidFill>
                <a:latin typeface="Calibri"/>
                <a:ea typeface="Calibri"/>
                <a:cs typeface="Calibri"/>
                <a:sym typeface="Calibri"/>
              </a:rPr>
              <a:t>The biggest drawback is </a:t>
            </a:r>
            <a:r>
              <a:rPr lang="en" sz="3000" b="1" dirty="0">
                <a:solidFill>
                  <a:schemeClr val="dk1"/>
                </a:solidFill>
                <a:latin typeface="Calibri"/>
                <a:ea typeface="Calibri"/>
                <a:cs typeface="Calibri"/>
                <a:sym typeface="Calibri"/>
              </a:rPr>
              <a:t>scale</a:t>
            </a:r>
          </a:p>
          <a:p>
            <a:pPr lvl="0" rtl="0">
              <a:spcBef>
                <a:spcPts val="600"/>
              </a:spcBef>
              <a:buClr>
                <a:schemeClr val="dk1"/>
              </a:buClr>
              <a:buFont typeface="Arial"/>
              <a:buNone/>
            </a:pPr>
            <a:endParaRPr lang="en" sz="3000" b="1" dirty="0">
              <a:solidFill>
                <a:schemeClr val="dk1"/>
              </a:solidFill>
              <a:latin typeface="Calibri"/>
              <a:ea typeface="Calibri"/>
              <a:cs typeface="Calibri"/>
              <a:sym typeface="Calibri"/>
            </a:endParaRPr>
          </a:p>
          <a:p>
            <a:pPr marL="457200" lvl="0" indent="-228600" rtl="0">
              <a:spcBef>
                <a:spcPts val="600"/>
              </a:spcBef>
              <a:buClr>
                <a:schemeClr val="dk1"/>
              </a:buClr>
              <a:buSzPct val="100000"/>
            </a:pPr>
            <a:r>
              <a:rPr lang="en" sz="3000" dirty="0">
                <a:solidFill>
                  <a:schemeClr val="dk1"/>
                </a:solidFill>
                <a:latin typeface="Calibri"/>
                <a:ea typeface="Calibri"/>
                <a:cs typeface="Calibri"/>
                <a:sym typeface="Calibri"/>
              </a:rPr>
              <a:t>Still effectively anecdotes</a:t>
            </a:r>
          </a:p>
          <a:p>
            <a:pPr marL="457200" lvl="0" indent="-228600" rtl="0">
              <a:spcBef>
                <a:spcPts val="600"/>
              </a:spcBef>
              <a:buClr>
                <a:schemeClr val="dk1"/>
              </a:buClr>
              <a:buSzPct val="100000"/>
            </a:pPr>
            <a:r>
              <a:rPr lang="en" sz="3000" dirty="0">
                <a:solidFill>
                  <a:schemeClr val="dk1"/>
                </a:solidFill>
                <a:latin typeface="Calibri"/>
                <a:ea typeface="Calibri"/>
                <a:cs typeface="Calibri"/>
                <a:sym typeface="Calibri"/>
              </a:rPr>
              <a:t>Political and social scientists want more data</a:t>
            </a:r>
          </a:p>
          <a:p>
            <a:pPr marL="914400" lvl="1" indent="-228600" rtl="0">
              <a:spcBef>
                <a:spcPts val="480"/>
              </a:spcBef>
              <a:buClr>
                <a:schemeClr val="dk1"/>
              </a:buClr>
              <a:buSzPct val="100000"/>
            </a:pPr>
            <a:r>
              <a:rPr lang="en" sz="2400" dirty="0">
                <a:solidFill>
                  <a:schemeClr val="dk1"/>
                </a:solidFill>
                <a:latin typeface="Calibri"/>
                <a:ea typeface="Calibri"/>
                <a:cs typeface="Calibri"/>
                <a:sym typeface="Calibri"/>
              </a:rPr>
              <a:t>The Citizen Lab, Berkman Center, Princeton, etc.</a:t>
            </a:r>
          </a:p>
          <a:p>
            <a:pPr lvl="0" rtl="0">
              <a:spcBef>
                <a:spcPts val="0"/>
              </a:spcBef>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F6C5D1-4534-B446-8F40-FDEBBB5DCA2C}" type="slidenum">
              <a:rPr lang="en-US"/>
              <a:pPr/>
              <a:t>17</a:t>
            </a:fld>
            <a:endParaRPr lang="en-US"/>
          </a:p>
        </p:txBody>
      </p:sp>
      <p:sp>
        <p:nvSpPr>
          <p:cNvPr id="171010" name="Text Box 2"/>
          <p:cNvSpPr txBox="1">
            <a:spLocks noGrp="1" noRot="1" noChangeAspect="1" noChangeArrowheads="1" noTextEdit="1"/>
          </p:cNvSpPr>
          <p:nvPr>
            <p:ph type="sldImg"/>
          </p:nvPr>
        </p:nvSpPr>
        <p:spPr>
          <a:xfrm>
            <a:off x="1143000" y="695325"/>
            <a:ext cx="4570413" cy="3427413"/>
          </a:xfrm>
          <a:ln/>
          <a:extLst>
            <a:ext uri="{FAA26D3D-D897-4be2-8F04-BA451C77F1D7}">
              <ma14:placeholderFlag xmlns:ma14="http://schemas.microsoft.com/office/mac/drawingml/2011/main" xmlns="" val="1"/>
            </a:ext>
          </a:extLst>
        </p:spPr>
      </p:sp>
      <p:sp>
        <p:nvSpPr>
          <p:cNvPr id="171011" name="Text Box 3"/>
          <p:cNvSpPr txBox="1">
            <a:spLocks noGrp="1" noChangeArrowheads="1"/>
          </p:cNvSpPr>
          <p:nvPr>
            <p:ph type="body" idx="1"/>
          </p:nvPr>
        </p:nvSpPr>
        <p:spPr>
          <a:xfrm>
            <a:off x="685800" y="4343400"/>
            <a:ext cx="5486400" cy="4037013"/>
          </a:xfrm>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1" name="Shape 1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61" name="Shape 2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68" name="Shape 2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75" name="Shape 2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8" name="Shape 2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Shape 3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22" name="Shape 3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35" name="Shape 4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Shape 4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44" name="Shape 4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 name="Shape 2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First some backgrounds:</a:t>
            </a:r>
          </a:p>
          <a:p>
            <a:pPr lvl="0" rtl="0">
              <a:spcBef>
                <a:spcPts val="0"/>
              </a:spcBef>
              <a:buNone/>
            </a:pPr>
            <a:endParaRPr/>
          </a:p>
          <a:p>
            <a:pPr lvl="0">
              <a:spcBef>
                <a:spcPts val="0"/>
              </a:spcBef>
              <a:buNone/>
            </a:pPr>
            <a:r>
              <a:rPr lang="en"/>
              <a:t>Remember the TCP uses a three way handshake. Though You might not remember that each packet has IPID field, a 16 bits that is used for fragmentation reasons. </a:t>
            </a:r>
            <a:r>
              <a:rPr lang="en">
                <a:solidFill>
                  <a:schemeClr val="dk1"/>
                </a:solidFill>
              </a:rPr>
              <a:t>I will use this field later.</a:t>
            </a:r>
            <a:r>
              <a:rPr lang="en"/>
              <a:t> </a:t>
            </a:r>
          </a:p>
          <a:p>
            <a:pPr lvl="0">
              <a:spcBef>
                <a:spcPts val="0"/>
              </a:spcBef>
              <a:buNone/>
            </a:pPr>
            <a:endParaRPr/>
          </a:p>
          <a:p>
            <a:pPr lvl="0">
              <a:spcBef>
                <a:spcPts val="0"/>
              </a:spcBef>
              <a:buNone/>
            </a:pPr>
            <a:r>
              <a:rPr lang="en"/>
              <a:t>Following tcp protocol states if I send an unsolicited SA to a host , then it should respond with a RST.</a:t>
            </a:r>
          </a:p>
          <a:p>
            <a:pPr lvl="0">
              <a:spcBef>
                <a:spcPts val="0"/>
              </a:spcBef>
              <a:buNone/>
            </a:pPr>
            <a:endParaRPr/>
          </a:p>
          <a:p>
            <a:pPr lvl="0">
              <a:spcBef>
                <a:spcPts val="0"/>
              </a:spcBef>
              <a:buNone/>
            </a:pPr>
            <a:r>
              <a:rPr lang="en"/>
              <a:t>And finally if I send a syn to site with open port, it responds with SA. If I don’t send Ack or RST, because TCP is reliable the site retransmit synack multiple times</a:t>
            </a:r>
          </a:p>
          <a:p>
            <a:pPr lvl="0">
              <a:spcBef>
                <a:spcPts val="0"/>
              </a:spcBef>
              <a:buNone/>
            </a:pPr>
            <a:endParaRPr/>
          </a:p>
          <a:p>
            <a:pPr lvl="0">
              <a:spcBef>
                <a:spcPts val="0"/>
              </a:spcBef>
              <a:buNone/>
            </a:pPr>
            <a:r>
              <a:rPr lang="en"/>
              <a:t>These are the properties of network protocol that I plan to leverage in Spooky scan and consequently Auger.</a:t>
            </a:r>
          </a:p>
          <a:p>
            <a:pPr lvl="0">
              <a:spcBef>
                <a:spcPts val="0"/>
              </a:spcBef>
              <a:buNone/>
            </a:pPr>
            <a:r>
              <a:rPr lang="en"/>
              <a:t> </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Shape 4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5" name="Shape 4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The strategy behind our method is to leverage the fact that when an Internet host generates and sends IP packets, each generated packet contains a 16-bit IP identifier (“IP ID”) value that is intended to assist endpoints in re-assembling fragmented IPv4 packets. </a:t>
            </a:r>
            <a:endParaRPr lang="en-US" dirty="0"/>
          </a:p>
          <a:p>
            <a:pPr lvl="0">
              <a:spcBef>
                <a:spcPts val="0"/>
              </a:spcBef>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88D406C-CDD4-F443-841E-1ED9D0D02B8B}" type="slidenum">
              <a:rPr lang="en-US"/>
              <a:pPr/>
              <a:t>18</a:t>
            </a:fld>
            <a:endParaRPr lang="en-US"/>
          </a:p>
        </p:txBody>
      </p:sp>
      <p:sp>
        <p:nvSpPr>
          <p:cNvPr id="614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61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solidFill>
                <a:schemeClr val="dk1"/>
              </a:solidFill>
            </a:endParaRPr>
          </a:p>
          <a:p>
            <a:pPr lvl="0">
              <a:spcBef>
                <a:spcPts val="0"/>
              </a:spcBef>
              <a:buNone/>
            </a:pPr>
            <a:r>
              <a:rPr lang="en">
                <a:solidFill>
                  <a:schemeClr val="dk1"/>
                </a:solidFill>
              </a:rPr>
              <a:t> For spooky scan, the user doesn't need to be end user so we adopt the word reflect from now on.  </a:t>
            </a:r>
          </a:p>
          <a:p>
            <a:pPr lvl="0">
              <a:spcBef>
                <a:spcPts val="0"/>
              </a:spcBef>
              <a:buNone/>
            </a:pPr>
            <a:endParaRPr>
              <a:solidFill>
                <a:schemeClr val="dk1"/>
              </a:solidFill>
            </a:endParaRPr>
          </a:p>
          <a:p>
            <a:pPr lvl="0">
              <a:spcBef>
                <a:spcPts val="0"/>
              </a:spcBef>
              <a:buNone/>
            </a:pPr>
            <a:r>
              <a:rPr lang="en">
                <a:solidFill>
                  <a:schemeClr val="dk1"/>
                </a:solidFill>
              </a:rPr>
              <a:t>The reflector must maintain a single global counter to generate IPID values regardless of destination IPs. The value of this counter at anytime reflects how many packets it has generated. </a:t>
            </a:r>
          </a:p>
          <a:p>
            <a:pPr lvl="0">
              <a:spcBef>
                <a:spcPts val="0"/>
              </a:spcBef>
              <a:buNone/>
            </a:pPr>
            <a:endParaRPr>
              <a:solidFill>
                <a:schemeClr val="dk1"/>
              </a:solidFill>
            </a:endParaRPr>
          </a:p>
          <a:p>
            <a:pPr lvl="0">
              <a:spcBef>
                <a:spcPts val="0"/>
              </a:spcBef>
              <a:buNone/>
            </a:pPr>
            <a:r>
              <a:rPr lang="en">
                <a:solidFill>
                  <a:schemeClr val="dk1"/>
                </a:solidFill>
              </a:rPr>
              <a:t>These requirements are very easy to satisfy.</a:t>
            </a:r>
          </a:p>
          <a:p>
            <a:pPr lvl="0" rtl="0">
              <a:spcBef>
                <a:spcPts val="0"/>
              </a:spcBef>
              <a:buClr>
                <a:schemeClr val="dk1"/>
              </a:buClr>
              <a:buSzPct val="100000"/>
              <a:buFont typeface="Arial"/>
              <a:buNone/>
            </a:pPr>
            <a:endParaRPr>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Shape 5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7" name="Shape 5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Shape 6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1" name="Shape 65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We can get a sample of IP ID.</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Shape 7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6" name="Shape 71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dirty="0"/>
              <a:t>We can get a sample of IP ID.</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Shape 7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0" name="Shape 7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We can get a sample of IP ID.</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Global heat map showing the percentage of sites filtered for any client in countries around the world. China experiences the highest average amount of filtering, at 5% of measurable sites filtered by a resolver within the country. </a:t>
            </a:r>
            <a:endParaRPr lang="en-US" dirty="0"/>
          </a:p>
          <a:p>
            <a:endParaRPr lang="en-US" dirty="0"/>
          </a:p>
        </p:txBody>
      </p:sp>
    </p:spTree>
    <p:extLst>
      <p:ext uri="{BB962C8B-B14F-4D97-AF65-F5344CB8AC3E}">
        <p14:creationId xmlns:p14="http://schemas.microsoft.com/office/powerpoint/2010/main" val="22114035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p:spPr>
        <p:txBody>
          <a:bodyPr/>
          <a:lstStyle/>
          <a:p>
            <a:pPr>
              <a:defRPr/>
            </a:pPr>
            <a:fld id="{F46CEBBC-5686-494D-A17D-D41BC70D5E42}" type="slidenum">
              <a:rPr lang="en-US"/>
              <a:pPr>
                <a:defRPr/>
              </a:pPr>
              <a:t>94</a:t>
            </a:fld>
            <a:endParaRPr lang="en-US"/>
          </a:p>
        </p:txBody>
      </p:sp>
      <p:sp>
        <p:nvSpPr>
          <p:cNvPr id="5122"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ma14="http://schemas.microsoft.com/office/mac/drawingml/2011/main" xmlns="" val="1"/>
            </a:ext>
          </a:extLst>
        </p:spPr>
      </p:sp>
      <p:sp>
        <p:nvSpPr>
          <p:cNvPr id="5123" name="Rectangle 3"/>
          <p:cNvSpPr>
            <a:spLocks noGrp="1" noChangeArrowheads="1"/>
          </p:cNvSpPr>
          <p:nvPr>
            <p:ph type="body" idx="1"/>
          </p:nvPr>
        </p:nvSpPr>
        <p:spPr/>
        <p:txBody>
          <a:bodyPr/>
          <a:lstStyle/>
          <a:p>
            <a:pPr eaLnBrk="1" hangingPunct="1">
              <a:defRPr/>
            </a:pPr>
            <a:endParaRPr lang="en-US">
              <a:cs typeface="+mn-c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a:p>
            <a:r>
              <a:rPr lang="en-US"/>
              <a:t>----- Meeting Notes (4/14/17 13:50) -----</a:t>
            </a:r>
          </a:p>
          <a:p>
            <a:r>
              <a:rPr lang="en-US"/>
              <a:t>Need a version of this plot by category.</a:t>
            </a:r>
          </a:p>
        </p:txBody>
      </p:sp>
    </p:spTree>
    <p:extLst>
      <p:ext uri="{BB962C8B-B14F-4D97-AF65-F5344CB8AC3E}">
        <p14:creationId xmlns:p14="http://schemas.microsoft.com/office/powerpoint/2010/main" val="2861733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077026-0CA4-7646-9CFD-20A1EA256993}" type="slidenum">
              <a:rPr lang="en-US"/>
              <a:pPr/>
              <a:t>19</a:t>
            </a:fld>
            <a:endParaRPr lang="en-US"/>
          </a:p>
        </p:txBody>
      </p:sp>
      <p:sp>
        <p:nvSpPr>
          <p:cNvPr id="14233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423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211300-1D36-7C4B-9EEB-646DCF44240C}" type="slidenum">
              <a:rPr lang="en-US"/>
              <a:pPr/>
              <a:t>20</a:t>
            </a:fld>
            <a:endParaRPr lang="en-US"/>
          </a:p>
        </p:txBody>
      </p:sp>
      <p:sp>
        <p:nvSpPr>
          <p:cNvPr id="819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81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14C598-DB40-1B4E-923E-D0D074F57AC7}" type="slidenum">
              <a:rPr lang="en-US"/>
              <a:pPr/>
              <a:t>21</a:t>
            </a:fld>
            <a:endParaRPr lang="en-US"/>
          </a:p>
        </p:txBody>
      </p:sp>
      <p:sp>
        <p:nvSpPr>
          <p:cNvPr id="23449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2344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ABA2F5-A296-9A4F-B804-5F6A6C39BF4F}" type="slidenum">
              <a:rPr lang="en-US"/>
              <a:pPr/>
              <a:t>22</a:t>
            </a:fld>
            <a:endParaRPr lang="en-US"/>
          </a:p>
        </p:txBody>
      </p:sp>
      <p:sp>
        <p:nvSpPr>
          <p:cNvPr id="17305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73059"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2"/>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76D851A-6E17-AD48-B0E7-6825D31DDA61}" type="slidenum">
              <a:rPr lang="en-US"/>
              <a:pPr>
                <a:defRPr/>
              </a:pPr>
              <a:t>‹#›</a:t>
            </a:fld>
            <a:endParaRPr lang="en-US"/>
          </a:p>
        </p:txBody>
      </p:sp>
    </p:spTree>
    <p:extLst>
      <p:ext uri="{BB962C8B-B14F-4D97-AF65-F5344CB8AC3E}">
        <p14:creationId xmlns:p14="http://schemas.microsoft.com/office/powerpoint/2010/main" val="2975000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E08371F-1ABF-8047-8121-47C63043971C}" type="slidenum">
              <a:rPr lang="en-US"/>
              <a:pPr>
                <a:defRPr/>
              </a:pPr>
              <a:t>‹#›</a:t>
            </a:fld>
            <a:endParaRPr lang="en-US"/>
          </a:p>
        </p:txBody>
      </p:sp>
    </p:spTree>
    <p:extLst>
      <p:ext uri="{BB962C8B-B14F-4D97-AF65-F5344CB8AC3E}">
        <p14:creationId xmlns:p14="http://schemas.microsoft.com/office/powerpoint/2010/main" val="3454249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4650" y="217885"/>
            <a:ext cx="2190750" cy="43767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217885"/>
            <a:ext cx="6419850" cy="43767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37D2F05-9BF7-174E-961F-1B4FAB3A5DD1}" type="slidenum">
              <a:rPr lang="en-US"/>
              <a:pPr>
                <a:defRPr/>
              </a:pPr>
              <a:t>‹#›</a:t>
            </a:fld>
            <a:endParaRPr lang="en-US"/>
          </a:p>
        </p:txBody>
      </p:sp>
    </p:spTree>
    <p:extLst>
      <p:ext uri="{BB962C8B-B14F-4D97-AF65-F5344CB8AC3E}">
        <p14:creationId xmlns:p14="http://schemas.microsoft.com/office/powerpoint/2010/main" val="318006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152400" y="217885"/>
            <a:ext cx="8763000" cy="857250"/>
          </a:xfrm>
        </p:spPr>
        <p:txBody>
          <a:bodyPr/>
          <a:lstStyle/>
          <a:p>
            <a:r>
              <a:rPr lang="en-US"/>
              <a:t>Click to edit Master title style</a:t>
            </a:r>
          </a:p>
        </p:txBody>
      </p:sp>
      <p:sp>
        <p:nvSpPr>
          <p:cNvPr id="3" name="Text Placeholder 2"/>
          <p:cNvSpPr>
            <a:spLocks noGrp="1"/>
          </p:cNvSpPr>
          <p:nvPr>
            <p:ph type="body" sz="half" idx="1"/>
          </p:nvPr>
        </p:nvSpPr>
        <p:spPr>
          <a:xfrm>
            <a:off x="457200" y="1200151"/>
            <a:ext cx="4038600"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4648200" y="1200151"/>
            <a:ext cx="4038600" cy="3394472"/>
          </a:xfrm>
        </p:spPr>
        <p:txBody>
          <a:bodyPr/>
          <a:lstStyle/>
          <a:p>
            <a:pPr lvl="0"/>
            <a:endParaRPr lang="en-US" noProof="0"/>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8F0B2B4-CAE3-A74A-9DD7-354B3EFF0120}" type="slidenum">
              <a:rPr lang="en-US"/>
              <a:pPr>
                <a:defRPr/>
              </a:pPr>
              <a:t>‹#›</a:t>
            </a:fld>
            <a:endParaRPr lang="en-US"/>
          </a:p>
        </p:txBody>
      </p:sp>
    </p:spTree>
    <p:extLst>
      <p:ext uri="{BB962C8B-B14F-4D97-AF65-F5344CB8AC3E}">
        <p14:creationId xmlns:p14="http://schemas.microsoft.com/office/powerpoint/2010/main" val="1747923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217885"/>
            <a:ext cx="8763000" cy="857250"/>
          </a:xfrm>
        </p:spPr>
        <p:txBody>
          <a:bodyPr/>
          <a:lstStyle/>
          <a:p>
            <a:r>
              <a:rPr lang="en-US"/>
              <a:t>Click to edit Master title style</a:t>
            </a:r>
          </a:p>
        </p:txBody>
      </p:sp>
      <p:sp>
        <p:nvSpPr>
          <p:cNvPr id="3" name="Table Placeholder 2"/>
          <p:cNvSpPr>
            <a:spLocks noGrp="1"/>
          </p:cNvSpPr>
          <p:nvPr>
            <p:ph type="tbl" idx="1"/>
          </p:nvPr>
        </p:nvSpPr>
        <p:spPr>
          <a:xfrm>
            <a:off x="457200" y="1200151"/>
            <a:ext cx="8229600" cy="3394472"/>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15FF8B3-73F8-6F4C-BF5A-FB25EF31E570}" type="slidenum">
              <a:rPr lang="en-US"/>
              <a:pPr>
                <a:defRPr/>
              </a:pPr>
              <a:t>‹#›</a:t>
            </a:fld>
            <a:endParaRPr lang="en-US"/>
          </a:p>
        </p:txBody>
      </p:sp>
    </p:spTree>
    <p:extLst>
      <p:ext uri="{BB962C8B-B14F-4D97-AF65-F5344CB8AC3E}">
        <p14:creationId xmlns:p14="http://schemas.microsoft.com/office/powerpoint/2010/main" val="2870517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4" y="445027"/>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4" y="1152475"/>
            <a:ext cx="8520599" cy="3416400"/>
          </a:xfrm>
          <a:prstGeom prst="rect">
            <a:avLst/>
          </a:prstGeom>
        </p:spPr>
        <p:txBody>
          <a:bodyPr lIns="91425" tIns="91425" rIns="91425" bIns="91425" anchor="t" anchorCtr="0"/>
          <a:lstStyle>
            <a:lvl1pPr lvl="0">
              <a:lnSpc>
                <a:spcPct val="150000"/>
              </a:lnSpc>
              <a:spcBef>
                <a:spcPts val="0"/>
              </a:spcBef>
              <a:buSzPct val="100000"/>
              <a:defRPr sz="2000"/>
            </a:lvl1pPr>
            <a:lvl2pPr lvl="1">
              <a:lnSpc>
                <a:spcPct val="150000"/>
              </a:lnSpc>
              <a:spcBef>
                <a:spcPts val="0"/>
              </a:spcBef>
              <a:buSzPct val="100000"/>
              <a:defRPr sz="1600"/>
            </a:lvl2pPr>
            <a:lvl3pPr lvl="2">
              <a:lnSpc>
                <a:spcPct val="150000"/>
              </a:lnSpc>
              <a:spcBef>
                <a:spcPts val="0"/>
              </a:spcBef>
              <a:defRPr/>
            </a:lvl3pPr>
            <a:lvl4pPr lvl="3">
              <a:lnSpc>
                <a:spcPct val="150000"/>
              </a:lnSpc>
              <a:spcBef>
                <a:spcPts val="0"/>
              </a:spcBef>
              <a:defRPr/>
            </a:lvl4pPr>
            <a:lvl5pPr lvl="4">
              <a:lnSpc>
                <a:spcPct val="150000"/>
              </a:lnSpc>
              <a:spcBef>
                <a:spcPts val="0"/>
              </a:spcBef>
              <a:defRPr/>
            </a:lvl5pPr>
            <a:lvl6pPr lvl="5">
              <a:lnSpc>
                <a:spcPct val="150000"/>
              </a:lnSpc>
              <a:spcBef>
                <a:spcPts val="0"/>
              </a:spcBef>
              <a:defRPr/>
            </a:lvl6pPr>
            <a:lvl7pPr lvl="6">
              <a:lnSpc>
                <a:spcPct val="150000"/>
              </a:lnSpc>
              <a:spcBef>
                <a:spcPts val="0"/>
              </a:spcBef>
              <a:defRPr/>
            </a:lvl7pPr>
            <a:lvl8pPr lvl="7">
              <a:lnSpc>
                <a:spcPct val="150000"/>
              </a:lnSpc>
              <a:spcBef>
                <a:spcPts val="0"/>
              </a:spcBef>
              <a:defRPr/>
            </a:lvl8pPr>
            <a:lvl9pPr lvl="8">
              <a:lnSpc>
                <a:spcPct val="150000"/>
              </a:lnSpc>
              <a:spcBef>
                <a:spcPts val="0"/>
              </a:spcBef>
              <a:defRPr/>
            </a:lvl9pPr>
          </a:lstStyle>
          <a:p>
            <a:endParaRPr/>
          </a:p>
        </p:txBody>
      </p:sp>
      <p:sp>
        <p:nvSpPr>
          <p:cNvPr id="19" name="Shape 19"/>
          <p:cNvSpPr txBox="1">
            <a:spLocks noGrp="1"/>
          </p:cNvSpPr>
          <p:nvPr>
            <p:ph type="sldNum" idx="12"/>
          </p:nvPr>
        </p:nvSpPr>
        <p:spPr>
          <a:xfrm>
            <a:off x="8472461"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2005648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61"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29161387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ColTx" preserve="1">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27814647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32619867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31864" y="72629"/>
            <a:ext cx="7158037" cy="1059656"/>
          </a:xfrm>
        </p:spPr>
        <p:txBody>
          <a:bodyPr/>
          <a:lstStyle/>
          <a:p>
            <a:r>
              <a:rPr lang="en-US"/>
              <a:t>Click to edit Master title style</a:t>
            </a:r>
          </a:p>
        </p:txBody>
      </p:sp>
      <p:sp>
        <p:nvSpPr>
          <p:cNvPr id="3" name="Text Placeholder 2"/>
          <p:cNvSpPr>
            <a:spLocks noGrp="1"/>
          </p:cNvSpPr>
          <p:nvPr>
            <p:ph type="body" sz="half" idx="1"/>
          </p:nvPr>
        </p:nvSpPr>
        <p:spPr>
          <a:xfrm>
            <a:off x="949325" y="1485900"/>
            <a:ext cx="3754438" cy="3086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56164" y="1485900"/>
            <a:ext cx="3754437" cy="3086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946150" y="4686300"/>
            <a:ext cx="1905000" cy="342900"/>
          </a:xfrm>
        </p:spPr>
        <p:txBody>
          <a:bodyPr/>
          <a:lstStyle>
            <a:lvl1pPr>
              <a:defRPr/>
            </a:lvl1pPr>
          </a:lstStyle>
          <a:p>
            <a:endParaRPr lang="en-US"/>
          </a:p>
        </p:txBody>
      </p:sp>
      <p:sp>
        <p:nvSpPr>
          <p:cNvPr id="6" name="Footer Placeholder 5"/>
          <p:cNvSpPr>
            <a:spLocks noGrp="1"/>
          </p:cNvSpPr>
          <p:nvPr>
            <p:ph type="ftr" sz="quarter" idx="11"/>
          </p:nvPr>
        </p:nvSpPr>
        <p:spPr>
          <a:xfrm>
            <a:off x="3352800" y="4686300"/>
            <a:ext cx="2895600" cy="342900"/>
          </a:xfrm>
        </p:spPr>
        <p:txBody>
          <a:bodyPr/>
          <a:lstStyle>
            <a:lvl1pPr>
              <a:defRPr/>
            </a:lvl1pPr>
          </a:lstStyle>
          <a:p>
            <a:endParaRPr lang="en-US"/>
          </a:p>
        </p:txBody>
      </p:sp>
      <p:sp>
        <p:nvSpPr>
          <p:cNvPr id="7" name="Slide Number Placeholder 6"/>
          <p:cNvSpPr>
            <a:spLocks noGrp="1"/>
          </p:cNvSpPr>
          <p:nvPr>
            <p:ph type="sldNum" sz="quarter" idx="12"/>
          </p:nvPr>
        </p:nvSpPr>
        <p:spPr>
          <a:xfrm>
            <a:off x="6705600" y="4686300"/>
            <a:ext cx="1905000" cy="342900"/>
          </a:xfrm>
        </p:spPr>
        <p:txBody>
          <a:bodyPr/>
          <a:lstStyle>
            <a:lvl1pPr>
              <a:defRPr/>
            </a:lvl1pPr>
          </a:lstStyle>
          <a:p>
            <a:fld id="{04B37AD7-1854-4542-B06D-91D1F02C364B}" type="slidenum">
              <a:rPr lang="en-US"/>
              <a:pPr/>
              <a:t>‹#›</a:t>
            </a:fld>
            <a:endParaRPr lang="en-US"/>
          </a:p>
        </p:txBody>
      </p:sp>
    </p:spTree>
    <p:extLst>
      <p:ext uri="{BB962C8B-B14F-4D97-AF65-F5344CB8AC3E}">
        <p14:creationId xmlns:p14="http://schemas.microsoft.com/office/powerpoint/2010/main" val="3579226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B13293F-A701-8444-B486-700FBAE52711}" type="slidenum">
              <a:rPr lang="en-US"/>
              <a:pPr>
                <a:defRPr/>
              </a:pPr>
              <a:t>‹#›</a:t>
            </a:fld>
            <a:endParaRPr lang="en-US"/>
          </a:p>
        </p:txBody>
      </p:sp>
    </p:spTree>
    <p:extLst>
      <p:ext uri="{BB962C8B-B14F-4D97-AF65-F5344CB8AC3E}">
        <p14:creationId xmlns:p14="http://schemas.microsoft.com/office/powerpoint/2010/main" val="2145748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506E99E-D720-6340-86B3-90B718EF891A}" type="slidenum">
              <a:rPr lang="en-US"/>
              <a:pPr>
                <a:defRPr/>
              </a:pPr>
              <a:t>‹#›</a:t>
            </a:fld>
            <a:endParaRPr lang="en-US"/>
          </a:p>
        </p:txBody>
      </p:sp>
    </p:spTree>
    <p:extLst>
      <p:ext uri="{BB962C8B-B14F-4D97-AF65-F5344CB8AC3E}">
        <p14:creationId xmlns:p14="http://schemas.microsoft.com/office/powerpoint/2010/main" val="3032178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BF77965-81DB-E743-B45F-991A3B1F6A22}" type="slidenum">
              <a:rPr lang="en-US"/>
              <a:pPr>
                <a:defRPr/>
              </a:pPr>
              <a:t>‹#›</a:t>
            </a:fld>
            <a:endParaRPr lang="en-US"/>
          </a:p>
        </p:txBody>
      </p:sp>
    </p:spTree>
    <p:extLst>
      <p:ext uri="{BB962C8B-B14F-4D97-AF65-F5344CB8AC3E}">
        <p14:creationId xmlns:p14="http://schemas.microsoft.com/office/powerpoint/2010/main" val="2633829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2"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2"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D32483BF-02F6-9547-A3DF-8E78503DA490}" type="slidenum">
              <a:rPr lang="en-US"/>
              <a:pPr>
                <a:defRPr/>
              </a:pPr>
              <a:t>‹#›</a:t>
            </a:fld>
            <a:endParaRPr lang="en-US"/>
          </a:p>
        </p:txBody>
      </p:sp>
    </p:spTree>
    <p:extLst>
      <p:ext uri="{BB962C8B-B14F-4D97-AF65-F5344CB8AC3E}">
        <p14:creationId xmlns:p14="http://schemas.microsoft.com/office/powerpoint/2010/main" val="789907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B6A3548-AFD8-DD44-AABA-B22E9FAAAFFA}" type="slidenum">
              <a:rPr lang="en-US"/>
              <a:pPr>
                <a:defRPr/>
              </a:pPr>
              <a:t>‹#›</a:t>
            </a:fld>
            <a:endParaRPr lang="en-US"/>
          </a:p>
        </p:txBody>
      </p:sp>
    </p:spTree>
    <p:extLst>
      <p:ext uri="{BB962C8B-B14F-4D97-AF65-F5344CB8AC3E}">
        <p14:creationId xmlns:p14="http://schemas.microsoft.com/office/powerpoint/2010/main" val="3521770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CB1B7C7F-2862-3A4B-81EE-BCA2C477E239}" type="slidenum">
              <a:rPr lang="en-US"/>
              <a:pPr>
                <a:defRPr/>
              </a:pPr>
              <a:t>‹#›</a:t>
            </a:fld>
            <a:endParaRPr lang="en-US"/>
          </a:p>
        </p:txBody>
      </p:sp>
    </p:spTree>
    <p:extLst>
      <p:ext uri="{BB962C8B-B14F-4D97-AF65-F5344CB8AC3E}">
        <p14:creationId xmlns:p14="http://schemas.microsoft.com/office/powerpoint/2010/main" val="2028358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7"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91"/>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7"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0E19E29-21F2-0541-B9E2-14C739D7B04F}" type="slidenum">
              <a:rPr lang="en-US"/>
              <a:pPr>
                <a:defRPr/>
              </a:pPr>
              <a:t>‹#›</a:t>
            </a:fld>
            <a:endParaRPr lang="en-US"/>
          </a:p>
        </p:txBody>
      </p:sp>
    </p:spTree>
    <p:extLst>
      <p:ext uri="{BB962C8B-B14F-4D97-AF65-F5344CB8AC3E}">
        <p14:creationId xmlns:p14="http://schemas.microsoft.com/office/powerpoint/2010/main" val="1277189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6"/>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35DB8F2-4508-CF47-A1CE-E729F5692DDB}" type="slidenum">
              <a:rPr lang="en-US"/>
              <a:pPr>
                <a:defRPr/>
              </a:pPr>
              <a:t>‹#›</a:t>
            </a:fld>
            <a:endParaRPr lang="en-US"/>
          </a:p>
        </p:txBody>
      </p:sp>
    </p:spTree>
    <p:extLst>
      <p:ext uri="{BB962C8B-B14F-4D97-AF65-F5344CB8AC3E}">
        <p14:creationId xmlns:p14="http://schemas.microsoft.com/office/powerpoint/2010/main" val="2957652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152400" y="217885"/>
            <a:ext cx="8763000" cy="857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77827" name="Rectangle 3"/>
          <p:cNvSpPr>
            <a:spLocks noGrp="1" noChangeArrowheads="1"/>
          </p:cNvSpPr>
          <p:nvPr>
            <p:ph type="body" idx="1"/>
          </p:nvPr>
        </p:nvSpPr>
        <p:spPr bwMode="auto">
          <a:xfrm>
            <a:off x="457200" y="1200151"/>
            <a:ext cx="8229600" cy="339447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4683919"/>
            <a:ext cx="2133600" cy="3571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400">
                <a:cs typeface="+mn-cs"/>
              </a:defRPr>
            </a:lvl1pPr>
          </a:lstStyle>
          <a:p>
            <a:pPr>
              <a:defRPr/>
            </a:pPr>
            <a:endParaRPr lang="en-US"/>
          </a:p>
        </p:txBody>
      </p:sp>
      <p:sp>
        <p:nvSpPr>
          <p:cNvPr id="77829" name="Rectangle 5"/>
          <p:cNvSpPr>
            <a:spLocks noGrp="1" noChangeArrowheads="1"/>
          </p:cNvSpPr>
          <p:nvPr>
            <p:ph type="ftr" sz="quarter" idx="3"/>
          </p:nvPr>
        </p:nvSpPr>
        <p:spPr bwMode="auto">
          <a:xfrm>
            <a:off x="3124200" y="4683919"/>
            <a:ext cx="2895600" cy="3571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ctr">
              <a:defRPr sz="1400">
                <a:cs typeface="+mn-cs"/>
              </a:defRPr>
            </a:lvl1pPr>
          </a:lstStyle>
          <a:p>
            <a:pPr>
              <a:defRPr/>
            </a:pPr>
            <a:endParaRPr lang="en-US"/>
          </a:p>
        </p:txBody>
      </p:sp>
      <p:sp>
        <p:nvSpPr>
          <p:cNvPr id="77830" name="Rectangle 6"/>
          <p:cNvSpPr>
            <a:spLocks noGrp="1" noChangeArrowheads="1"/>
          </p:cNvSpPr>
          <p:nvPr>
            <p:ph type="sldNum" sz="quarter" idx="4"/>
          </p:nvPr>
        </p:nvSpPr>
        <p:spPr bwMode="auto">
          <a:xfrm>
            <a:off x="7010400" y="4857750"/>
            <a:ext cx="2133600" cy="171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400">
                <a:cs typeface="+mn-cs"/>
              </a:defRPr>
            </a:lvl1pPr>
          </a:lstStyle>
          <a:p>
            <a:pPr>
              <a:defRPr/>
            </a:pPr>
            <a:fld id="{E3D504B1-A9A7-9649-8201-66D977BA3941}" type="slidenum">
              <a:rPr lang="en-US"/>
              <a:pPr>
                <a:defRPr/>
              </a:pPr>
              <a:t>‹#›</a:t>
            </a:fld>
            <a:endParaRPr lang="en-US"/>
          </a:p>
        </p:txBody>
      </p:sp>
    </p:spTree>
    <p:extLst>
      <p:ext uri="{BB962C8B-B14F-4D97-AF65-F5344CB8AC3E}">
        <p14:creationId xmlns:p14="http://schemas.microsoft.com/office/powerpoint/2010/main" val="21632790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rtl="0" eaLnBrk="0" fontAlgn="base" hangingPunct="0">
        <a:spcBef>
          <a:spcPct val="0"/>
        </a:spcBef>
        <a:spcAft>
          <a:spcPct val="0"/>
        </a:spcAft>
        <a:defRPr sz="4000" b="1">
          <a:solidFill>
            <a:srgbClr val="FF0000"/>
          </a:solidFill>
          <a:latin typeface="+mj-lt"/>
          <a:ea typeface="+mj-ea"/>
          <a:cs typeface="ＭＳ Ｐゴシック" charset="0"/>
        </a:defRPr>
      </a:lvl1pPr>
      <a:lvl2pPr algn="l" rtl="0" eaLnBrk="0" fontAlgn="base" hangingPunct="0">
        <a:spcBef>
          <a:spcPct val="0"/>
        </a:spcBef>
        <a:spcAft>
          <a:spcPct val="0"/>
        </a:spcAft>
        <a:defRPr sz="4000" b="1">
          <a:solidFill>
            <a:srgbClr val="FF0000"/>
          </a:solidFill>
          <a:latin typeface="Arial" charset="0"/>
          <a:ea typeface="ＭＳ Ｐゴシック" charset="0"/>
          <a:cs typeface="ＭＳ Ｐゴシック" charset="0"/>
        </a:defRPr>
      </a:lvl2pPr>
      <a:lvl3pPr algn="l" rtl="0" eaLnBrk="0" fontAlgn="base" hangingPunct="0">
        <a:spcBef>
          <a:spcPct val="0"/>
        </a:spcBef>
        <a:spcAft>
          <a:spcPct val="0"/>
        </a:spcAft>
        <a:defRPr sz="4000" b="1">
          <a:solidFill>
            <a:srgbClr val="FF0000"/>
          </a:solidFill>
          <a:latin typeface="Arial" charset="0"/>
          <a:ea typeface="ＭＳ Ｐゴシック" charset="0"/>
          <a:cs typeface="ＭＳ Ｐゴシック" charset="0"/>
        </a:defRPr>
      </a:lvl3pPr>
      <a:lvl4pPr algn="l" rtl="0" eaLnBrk="0" fontAlgn="base" hangingPunct="0">
        <a:spcBef>
          <a:spcPct val="0"/>
        </a:spcBef>
        <a:spcAft>
          <a:spcPct val="0"/>
        </a:spcAft>
        <a:defRPr sz="4000" b="1">
          <a:solidFill>
            <a:srgbClr val="FF0000"/>
          </a:solidFill>
          <a:latin typeface="Arial" charset="0"/>
          <a:ea typeface="ＭＳ Ｐゴシック" charset="0"/>
          <a:cs typeface="ＭＳ Ｐゴシック" charset="0"/>
        </a:defRPr>
      </a:lvl4pPr>
      <a:lvl5pPr algn="l" rtl="0" eaLnBrk="0" fontAlgn="base" hangingPunct="0">
        <a:spcBef>
          <a:spcPct val="0"/>
        </a:spcBef>
        <a:spcAft>
          <a:spcPct val="0"/>
        </a:spcAft>
        <a:defRPr sz="4000" b="1">
          <a:solidFill>
            <a:srgbClr val="FF0000"/>
          </a:solidFill>
          <a:latin typeface="Arial" charset="0"/>
          <a:ea typeface="ＭＳ Ｐゴシック" charset="0"/>
          <a:cs typeface="ＭＳ Ｐゴシック" charset="0"/>
        </a:defRPr>
      </a:lvl5pPr>
      <a:lvl6pPr marL="457200" algn="l" rtl="0" fontAlgn="base">
        <a:spcBef>
          <a:spcPct val="0"/>
        </a:spcBef>
        <a:spcAft>
          <a:spcPct val="0"/>
        </a:spcAft>
        <a:defRPr sz="4000" b="1">
          <a:solidFill>
            <a:srgbClr val="FF0000"/>
          </a:solidFill>
          <a:latin typeface="Arial" charset="0"/>
          <a:ea typeface="ＭＳ Ｐゴシック" charset="0"/>
        </a:defRPr>
      </a:lvl6pPr>
      <a:lvl7pPr marL="914400" algn="l" rtl="0" fontAlgn="base">
        <a:spcBef>
          <a:spcPct val="0"/>
        </a:spcBef>
        <a:spcAft>
          <a:spcPct val="0"/>
        </a:spcAft>
        <a:defRPr sz="4000" b="1">
          <a:solidFill>
            <a:srgbClr val="FF0000"/>
          </a:solidFill>
          <a:latin typeface="Arial" charset="0"/>
          <a:ea typeface="ＭＳ Ｐゴシック" charset="0"/>
        </a:defRPr>
      </a:lvl7pPr>
      <a:lvl8pPr marL="1371600" algn="l" rtl="0" fontAlgn="base">
        <a:spcBef>
          <a:spcPct val="0"/>
        </a:spcBef>
        <a:spcAft>
          <a:spcPct val="0"/>
        </a:spcAft>
        <a:defRPr sz="4000" b="1">
          <a:solidFill>
            <a:srgbClr val="FF0000"/>
          </a:solidFill>
          <a:latin typeface="Arial" charset="0"/>
          <a:ea typeface="ＭＳ Ｐゴシック" charset="0"/>
        </a:defRPr>
      </a:lvl8pPr>
      <a:lvl9pPr marL="1828800" algn="l" rtl="0" fontAlgn="base">
        <a:spcBef>
          <a:spcPct val="0"/>
        </a:spcBef>
        <a:spcAft>
          <a:spcPct val="0"/>
        </a:spcAft>
        <a:defRPr sz="4000" b="1">
          <a:solidFill>
            <a:srgbClr val="FF0000"/>
          </a:solidFill>
          <a:latin typeface="Arial" charset="0"/>
          <a:ea typeface="ＭＳ Ｐゴシック"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52.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44.wmf"/></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50.wmf"/><Relationship Id="rId5" Type="http://schemas.openxmlformats.org/officeDocument/2006/relationships/image" Target="../media/image49.png"/><Relationship Id="rId4" Type="http://schemas.openxmlformats.org/officeDocument/2006/relationships/image" Target="../media/image4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15.xml"/><Relationship Id="rId5" Type="http://schemas.openxmlformats.org/officeDocument/2006/relationships/image" Target="../media/image58.png"/><Relationship Id="rId4" Type="http://schemas.openxmlformats.org/officeDocument/2006/relationships/image" Target="../media/image57.png"/></Relationships>
</file>

<file path=ppt/slides/_rels/slide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14.xml"/><Relationship Id="rId5" Type="http://schemas.openxmlformats.org/officeDocument/2006/relationships/image" Target="../media/image61.png"/><Relationship Id="rId4" Type="http://schemas.openxmlformats.org/officeDocument/2006/relationships/image" Target="../media/image6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14.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7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2.png"/><Relationship Id="rId7"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14.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6.png"/></Relationships>
</file>

<file path=ppt/slides/_rels/slide7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14.xml"/><Relationship Id="rId5" Type="http://schemas.openxmlformats.org/officeDocument/2006/relationships/image" Target="../media/image65.png"/><Relationship Id="rId4" Type="http://schemas.openxmlformats.org/officeDocument/2006/relationships/image" Target="../media/image64.png"/></Relationships>
</file>

<file path=ppt/slides/_rels/slide77.xml.rels><?xml version="1.0" encoding="UTF-8" standalone="yes"?>
<Relationships xmlns="http://schemas.openxmlformats.org/package/2006/relationships"><Relationship Id="rId3" Type="http://schemas.openxmlformats.org/officeDocument/2006/relationships/hyperlink" Target="http://example.com" TargetMode="External"/><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4.xml"/><Relationship Id="rId1" Type="http://schemas.openxmlformats.org/officeDocument/2006/relationships/slideLayout" Target="../slideLayouts/slideLayout14.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5.xml"/><Relationship Id="rId1" Type="http://schemas.openxmlformats.org/officeDocument/2006/relationships/slideLayout" Target="../slideLayouts/slideLayout14.xml"/><Relationship Id="rId5" Type="http://schemas.openxmlformats.org/officeDocument/2006/relationships/image" Target="../media/image64.png"/><Relationship Id="rId4" Type="http://schemas.openxmlformats.org/officeDocument/2006/relationships/image" Target="../media/image6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hyperlink" Target="https://github.com/sburnett/web-censorship-testbed" TargetMode="External"/><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8.xml"/><Relationship Id="rId1" Type="http://schemas.openxmlformats.org/officeDocument/2006/relationships/slideLayout" Target="../slideLayouts/slideLayout16.xml"/><Relationship Id="rId5" Type="http://schemas.openxmlformats.org/officeDocument/2006/relationships/image" Target="../media/image73.png"/><Relationship Id="rId4" Type="http://schemas.openxmlformats.org/officeDocument/2006/relationships/image" Target="../media/image72.png"/></Relationships>
</file>

<file path=ppt/slides/_rels/slide8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16.xml"/><Relationship Id="rId6" Type="http://schemas.openxmlformats.org/officeDocument/2006/relationships/image" Target="../media/image71.png"/><Relationship Id="rId5" Type="http://schemas.openxmlformats.org/officeDocument/2006/relationships/image" Target="../media/image76.png"/><Relationship Id="rId4" Type="http://schemas.openxmlformats.org/officeDocument/2006/relationships/image" Target="../media/image75.png"/></Relationships>
</file>

<file path=ppt/slides/_rels/slide8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6.png"/><Relationship Id="rId7"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17.xml"/><Relationship Id="rId6" Type="http://schemas.openxmlformats.org/officeDocument/2006/relationships/image" Target="../media/image71.png"/><Relationship Id="rId5" Type="http://schemas.openxmlformats.org/officeDocument/2006/relationships/image" Target="../media/image72.png"/><Relationship Id="rId4" Type="http://schemas.openxmlformats.org/officeDocument/2006/relationships/image" Target="../media/image75.png"/><Relationship Id="rId9" Type="http://schemas.openxmlformats.org/officeDocument/2006/relationships/image" Target="../media/image77.png"/></Relationships>
</file>

<file path=ppt/slides/_rels/slide8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5.png"/><Relationship Id="rId7" Type="http://schemas.openxmlformats.org/officeDocument/2006/relationships/image" Target="../media/image78.png"/><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image" Target="../media/image71.png"/><Relationship Id="rId5" Type="http://schemas.openxmlformats.org/officeDocument/2006/relationships/image" Target="../media/image76.png"/><Relationship Id="rId4" Type="http://schemas.openxmlformats.org/officeDocument/2006/relationships/image" Target="../media/image72.png"/><Relationship Id="rId9" Type="http://schemas.openxmlformats.org/officeDocument/2006/relationships/image" Target="../media/image7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53.xml"/><Relationship Id="rId1" Type="http://schemas.openxmlformats.org/officeDocument/2006/relationships/slideLayout" Target="../slideLayouts/slideLayout17.xml"/><Relationship Id="rId6" Type="http://schemas.openxmlformats.org/officeDocument/2006/relationships/image" Target="../media/image72.png"/><Relationship Id="rId5" Type="http://schemas.openxmlformats.org/officeDocument/2006/relationships/image" Target="../media/image75.png"/><Relationship Id="rId4" Type="http://schemas.openxmlformats.org/officeDocument/2006/relationships/image" Target="../media/image77.png"/><Relationship Id="rId9" Type="http://schemas.openxmlformats.org/officeDocument/2006/relationships/image" Target="../media/image78.png"/></Relationships>
</file>

<file path=ppt/slides/_rels/slide9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54.xml"/><Relationship Id="rId1" Type="http://schemas.openxmlformats.org/officeDocument/2006/relationships/slideLayout" Target="../slideLayouts/slideLayout17.xml"/><Relationship Id="rId6" Type="http://schemas.openxmlformats.org/officeDocument/2006/relationships/image" Target="../media/image72.png"/><Relationship Id="rId5" Type="http://schemas.openxmlformats.org/officeDocument/2006/relationships/image" Target="../media/image75.png"/><Relationship Id="rId4" Type="http://schemas.openxmlformats.org/officeDocument/2006/relationships/image" Target="../media/image77.png"/><Relationship Id="rId9" Type="http://schemas.openxmlformats.org/officeDocument/2006/relationships/image" Target="../media/image78.png"/></Relationships>
</file>

<file path=ppt/slides/_rels/slide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8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a:t>Measuring Unwanted Traffic and Information Control:</a:t>
            </a:r>
            <a:br>
              <a:rPr lang="en-US" dirty="0"/>
            </a:br>
            <a:r>
              <a:rPr lang="en-US" sz="3200" i="1" dirty="0"/>
              <a:t>Measurement and Machine Learning</a:t>
            </a:r>
          </a:p>
        </p:txBody>
      </p:sp>
      <p:sp>
        <p:nvSpPr>
          <p:cNvPr id="3" name="Subtitle 2"/>
          <p:cNvSpPr>
            <a:spLocks noGrp="1"/>
          </p:cNvSpPr>
          <p:nvPr>
            <p:ph type="subTitle" idx="1"/>
          </p:nvPr>
        </p:nvSpPr>
        <p:spPr>
          <a:xfrm>
            <a:off x="1371600" y="3224706"/>
            <a:ext cx="6400800" cy="1314450"/>
          </a:xfrm>
        </p:spPr>
        <p:txBody>
          <a:bodyPr/>
          <a:lstStyle/>
          <a:p>
            <a:r>
              <a:rPr lang="en-US" dirty="0"/>
              <a:t>Nick Feamster</a:t>
            </a:r>
            <a:br>
              <a:rPr lang="en-US" dirty="0"/>
            </a:br>
            <a:r>
              <a:rPr lang="en-US" dirty="0"/>
              <a:t>Princeton University</a:t>
            </a:r>
          </a:p>
        </p:txBody>
      </p:sp>
    </p:spTree>
    <p:extLst>
      <p:ext uri="{BB962C8B-B14F-4D97-AF65-F5344CB8AC3E}">
        <p14:creationId xmlns:p14="http://schemas.microsoft.com/office/powerpoint/2010/main" val="4133497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Detecting Propaganda</a:t>
            </a:r>
          </a:p>
        </p:txBody>
      </p:sp>
      <p:sp>
        <p:nvSpPr>
          <p:cNvPr id="3" name="Content Placeholder 2"/>
          <p:cNvSpPr>
            <a:spLocks noGrp="1"/>
          </p:cNvSpPr>
          <p:nvPr>
            <p:ph idx="1"/>
          </p:nvPr>
        </p:nvSpPr>
        <p:spPr>
          <a:xfrm>
            <a:off x="457200" y="1200151"/>
            <a:ext cx="8229600" cy="1591958"/>
          </a:xfrm>
        </p:spPr>
        <p:txBody>
          <a:bodyPr/>
          <a:lstStyle/>
          <a:p>
            <a:pPr marL="342900" indent="-342900">
              <a:buFont typeface="Arial"/>
              <a:buChar char="•"/>
            </a:pPr>
            <a:r>
              <a:rPr lang="en-US" sz="2400" dirty="0"/>
              <a:t>How can Twitter be used to affect public opinion?</a:t>
            </a:r>
          </a:p>
          <a:p>
            <a:pPr marL="342900" indent="-342900">
              <a:buFont typeface="Arial"/>
              <a:buChar char="•"/>
            </a:pPr>
            <a:r>
              <a:rPr lang="en-US" sz="2400" dirty="0"/>
              <a:t>Can we detect when Twitter is being used to spread propaganda?</a:t>
            </a:r>
          </a:p>
        </p:txBody>
      </p:sp>
      <p:pic>
        <p:nvPicPr>
          <p:cNvPr id="4" name="Picture 3"/>
          <p:cNvPicPr>
            <a:picLocks noChangeAspect="1"/>
          </p:cNvPicPr>
          <p:nvPr/>
        </p:nvPicPr>
        <p:blipFill>
          <a:blip r:embed="rId2"/>
          <a:stretch>
            <a:fillRect/>
          </a:stretch>
        </p:blipFill>
        <p:spPr>
          <a:xfrm>
            <a:off x="5" y="3569518"/>
            <a:ext cx="4673585" cy="1281084"/>
          </a:xfrm>
          <a:prstGeom prst="rect">
            <a:avLst/>
          </a:prstGeom>
        </p:spPr>
      </p:pic>
      <p:pic>
        <p:nvPicPr>
          <p:cNvPr id="5" name="Picture 4"/>
          <p:cNvPicPr>
            <a:picLocks noChangeAspect="1"/>
          </p:cNvPicPr>
          <p:nvPr/>
        </p:nvPicPr>
        <p:blipFill>
          <a:blip r:embed="rId3"/>
          <a:stretch>
            <a:fillRect/>
          </a:stretch>
        </p:blipFill>
        <p:spPr>
          <a:xfrm>
            <a:off x="4664798" y="3646164"/>
            <a:ext cx="4302291" cy="1128107"/>
          </a:xfrm>
          <a:prstGeom prst="rect">
            <a:avLst/>
          </a:prstGeom>
        </p:spPr>
      </p:pic>
      <p:sp>
        <p:nvSpPr>
          <p:cNvPr id="6" name="TextBox 5"/>
          <p:cNvSpPr txBox="1"/>
          <p:nvPr/>
        </p:nvSpPr>
        <p:spPr>
          <a:xfrm>
            <a:off x="1065679" y="3295784"/>
            <a:ext cx="2379039" cy="369332"/>
          </a:xfrm>
          <a:prstGeom prst="rect">
            <a:avLst/>
          </a:prstGeom>
          <a:noFill/>
        </p:spPr>
        <p:txBody>
          <a:bodyPr wrap="none" rtlCol="0">
            <a:spAutoFit/>
          </a:bodyPr>
          <a:lstStyle/>
          <a:p>
            <a:r>
              <a:rPr lang="en-US"/>
              <a:t>Nevada Senate Race</a:t>
            </a:r>
          </a:p>
        </p:txBody>
      </p:sp>
      <p:sp>
        <p:nvSpPr>
          <p:cNvPr id="7" name="TextBox 6"/>
          <p:cNvSpPr txBox="1"/>
          <p:nvPr/>
        </p:nvSpPr>
        <p:spPr>
          <a:xfrm>
            <a:off x="5860330" y="3324187"/>
            <a:ext cx="2250548" cy="369332"/>
          </a:xfrm>
          <a:prstGeom prst="rect">
            <a:avLst/>
          </a:prstGeom>
          <a:noFill/>
        </p:spPr>
        <p:txBody>
          <a:bodyPr wrap="none" rtlCol="0">
            <a:spAutoFit/>
          </a:bodyPr>
          <a:lstStyle/>
          <a:p>
            <a:r>
              <a:rPr lang="en-US" dirty="0"/>
              <a:t>Debt Ceiling Debate</a:t>
            </a:r>
          </a:p>
        </p:txBody>
      </p:sp>
    </p:spTree>
    <p:extLst>
      <p:ext uri="{BB962C8B-B14F-4D97-AF65-F5344CB8AC3E}">
        <p14:creationId xmlns:p14="http://schemas.microsoft.com/office/powerpoint/2010/main" val="2854865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4" y="205979"/>
            <a:ext cx="6553201" cy="857250"/>
          </a:xfrm>
        </p:spPr>
        <p:txBody>
          <a:bodyPr/>
          <a:lstStyle/>
          <a:p>
            <a:pPr algn="l"/>
            <a:r>
              <a:rPr lang="en-US" dirty="0"/>
              <a:t>Personalization as </a:t>
            </a:r>
            <a:br>
              <a:rPr lang="en-US" dirty="0"/>
            </a:br>
            <a:r>
              <a:rPr lang="en-US" dirty="0"/>
              <a:t>“Filter Bubble”</a:t>
            </a:r>
          </a:p>
        </p:txBody>
      </p:sp>
      <p:sp>
        <p:nvSpPr>
          <p:cNvPr id="3" name="Content Placeholder 2"/>
          <p:cNvSpPr>
            <a:spLocks noGrp="1"/>
          </p:cNvSpPr>
          <p:nvPr>
            <p:ph idx="1"/>
          </p:nvPr>
        </p:nvSpPr>
        <p:spPr>
          <a:xfrm>
            <a:off x="457200" y="3856173"/>
            <a:ext cx="8229600" cy="1299862"/>
          </a:xfrm>
        </p:spPr>
        <p:txBody>
          <a:bodyPr/>
          <a:lstStyle/>
          <a:p>
            <a:r>
              <a:rPr lang="en-US" sz="1600" dirty="0"/>
              <a:t>Online personalization is creating situations where we only see things that already suit our own tastes.</a:t>
            </a:r>
          </a:p>
          <a:p>
            <a:r>
              <a:rPr lang="en-US" sz="1600" dirty="0"/>
              <a:t>Personalization can also be exploited.</a:t>
            </a:r>
          </a:p>
        </p:txBody>
      </p:sp>
      <p:sp>
        <p:nvSpPr>
          <p:cNvPr id="6" name="Slide Number Placeholder 5"/>
          <p:cNvSpPr>
            <a:spLocks noGrp="1"/>
          </p:cNvSpPr>
          <p:nvPr>
            <p:ph type="sldNum" sz="quarter" idx="12"/>
          </p:nvPr>
        </p:nvSpPr>
        <p:spPr/>
        <p:txBody>
          <a:bodyPr/>
          <a:lstStyle/>
          <a:p>
            <a:pPr>
              <a:defRPr/>
            </a:pPr>
            <a:fld id="{495ADB0F-E9F2-1D42-9E15-ECDE97EFB0F8}" type="slidenum">
              <a:rPr lang="en-US" smtClean="0"/>
              <a:pPr>
                <a:defRPr/>
              </a:pPr>
              <a:t>11</a:t>
            </a:fld>
            <a:endParaRPr lang="en-US"/>
          </a:p>
        </p:txBody>
      </p:sp>
      <p:sp>
        <p:nvSpPr>
          <p:cNvPr id="4" name="TextBox 3"/>
          <p:cNvSpPr txBox="1"/>
          <p:nvPr/>
        </p:nvSpPr>
        <p:spPr>
          <a:xfrm>
            <a:off x="204836" y="2118341"/>
            <a:ext cx="8753113" cy="1200328"/>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2400" dirty="0"/>
              <a:t>“A squirrel dying in front of your house may be more relevant to your interests right now than people dying in Africa” </a:t>
            </a:r>
          </a:p>
          <a:p>
            <a:r>
              <a:rPr lang="en-US" sz="2400" dirty="0"/>
              <a:t>												– Mark </a:t>
            </a:r>
            <a:r>
              <a:rPr lang="en-US" sz="2400" dirty="0" err="1"/>
              <a:t>Zuckerberg</a:t>
            </a:r>
            <a:endParaRPr lang="en-US" sz="2400" dirty="0"/>
          </a:p>
        </p:txBody>
      </p:sp>
      <p:pic>
        <p:nvPicPr>
          <p:cNvPr id="5" name="Picture 4"/>
          <p:cNvPicPr>
            <a:picLocks noChangeAspect="1"/>
          </p:cNvPicPr>
          <p:nvPr/>
        </p:nvPicPr>
        <p:blipFill>
          <a:blip r:embed="rId2"/>
          <a:stretch>
            <a:fillRect/>
          </a:stretch>
        </p:blipFill>
        <p:spPr>
          <a:xfrm>
            <a:off x="7105842" y="171452"/>
            <a:ext cx="1521869" cy="994455"/>
          </a:xfrm>
          <a:prstGeom prst="rect">
            <a:avLst/>
          </a:prstGeom>
        </p:spPr>
      </p:pic>
      <p:pic>
        <p:nvPicPr>
          <p:cNvPr id="7" name="Picture 6"/>
          <p:cNvPicPr>
            <a:picLocks noChangeAspect="1"/>
          </p:cNvPicPr>
          <p:nvPr/>
        </p:nvPicPr>
        <p:blipFill>
          <a:blip r:embed="rId3"/>
          <a:stretch>
            <a:fillRect/>
          </a:stretch>
        </p:blipFill>
        <p:spPr>
          <a:xfrm>
            <a:off x="238720" y="1477218"/>
            <a:ext cx="1877874" cy="456780"/>
          </a:xfrm>
          <a:prstGeom prst="rect">
            <a:avLst/>
          </a:prstGeom>
        </p:spPr>
      </p:pic>
      <p:pic>
        <p:nvPicPr>
          <p:cNvPr id="8" name="Picture 7"/>
          <p:cNvPicPr>
            <a:picLocks noChangeAspect="1"/>
          </p:cNvPicPr>
          <p:nvPr/>
        </p:nvPicPr>
        <p:blipFill>
          <a:blip r:embed="rId4"/>
          <a:stretch>
            <a:fillRect/>
          </a:stretch>
        </p:blipFill>
        <p:spPr>
          <a:xfrm>
            <a:off x="2224976" y="1410787"/>
            <a:ext cx="2310852" cy="523212"/>
          </a:xfrm>
          <a:prstGeom prst="rect">
            <a:avLst/>
          </a:prstGeom>
        </p:spPr>
      </p:pic>
      <p:pic>
        <p:nvPicPr>
          <p:cNvPr id="9" name="Picture 8"/>
          <p:cNvPicPr>
            <a:picLocks noChangeAspect="1"/>
          </p:cNvPicPr>
          <p:nvPr/>
        </p:nvPicPr>
        <p:blipFill>
          <a:blip r:embed="rId5"/>
          <a:stretch>
            <a:fillRect/>
          </a:stretch>
        </p:blipFill>
        <p:spPr>
          <a:xfrm>
            <a:off x="4672388" y="1495817"/>
            <a:ext cx="2166454" cy="427942"/>
          </a:xfrm>
          <a:prstGeom prst="rect">
            <a:avLst/>
          </a:prstGeom>
        </p:spPr>
      </p:pic>
      <p:pic>
        <p:nvPicPr>
          <p:cNvPr id="10" name="Picture 9"/>
          <p:cNvPicPr>
            <a:picLocks noChangeAspect="1"/>
          </p:cNvPicPr>
          <p:nvPr/>
        </p:nvPicPr>
        <p:blipFill>
          <a:blip r:embed="rId6"/>
          <a:stretch>
            <a:fillRect/>
          </a:stretch>
        </p:blipFill>
        <p:spPr>
          <a:xfrm>
            <a:off x="7025965" y="1410787"/>
            <a:ext cx="1809080" cy="550706"/>
          </a:xfrm>
          <a:prstGeom prst="rect">
            <a:avLst/>
          </a:prstGeom>
        </p:spPr>
      </p:pic>
    </p:spTree>
    <p:extLst>
      <p:ext uri="{BB962C8B-B14F-4D97-AF65-F5344CB8AC3E}">
        <p14:creationId xmlns:p14="http://schemas.microsoft.com/office/powerpoint/2010/main" val="2951389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72" y="207644"/>
            <a:ext cx="8991600" cy="857250"/>
          </a:xfrm>
        </p:spPr>
        <p:txBody>
          <a:bodyPr/>
          <a:lstStyle/>
          <a:p>
            <a:r>
              <a:rPr lang="en-US" dirty="0"/>
              <a:t>Bobble: Bursting the Filter Bubble</a:t>
            </a:r>
          </a:p>
        </p:txBody>
      </p:sp>
      <p:sp>
        <p:nvSpPr>
          <p:cNvPr id="3" name="Content Placeholder 2"/>
          <p:cNvSpPr>
            <a:spLocks noGrp="1"/>
          </p:cNvSpPr>
          <p:nvPr>
            <p:ph idx="1"/>
          </p:nvPr>
        </p:nvSpPr>
        <p:spPr>
          <a:xfrm>
            <a:off x="35176" y="922183"/>
            <a:ext cx="6801661" cy="3394472"/>
          </a:xfrm>
        </p:spPr>
        <p:txBody>
          <a:bodyPr/>
          <a:lstStyle/>
          <a:p>
            <a:pPr marL="285750" indent="-285750">
              <a:buFont typeface="Arial"/>
              <a:buChar char="•"/>
            </a:pPr>
            <a:r>
              <a:rPr lang="en-US" b="1" dirty="0">
                <a:solidFill>
                  <a:srgbClr val="333399"/>
                </a:solidFill>
              </a:rPr>
              <a:t>Execute query</a:t>
            </a:r>
          </a:p>
          <a:p>
            <a:pPr marL="685800" lvl="2" indent="-285750">
              <a:buFont typeface="Arial"/>
              <a:buChar char="•"/>
            </a:pPr>
            <a:r>
              <a:rPr lang="en-US" dirty="0"/>
              <a:t>As different users</a:t>
            </a:r>
          </a:p>
          <a:p>
            <a:pPr marL="685800" lvl="2" indent="-285750">
              <a:buFont typeface="Arial"/>
              <a:buChar char="•"/>
            </a:pPr>
            <a:r>
              <a:rPr lang="en-US" dirty="0"/>
              <a:t>Different vantage points</a:t>
            </a:r>
          </a:p>
          <a:p>
            <a:pPr marL="685800" lvl="2" indent="-285750">
              <a:buFont typeface="Arial"/>
              <a:buChar char="•"/>
            </a:pPr>
            <a:r>
              <a:rPr lang="en-US" dirty="0"/>
              <a:t>With different history (e.g., cookies)</a:t>
            </a:r>
          </a:p>
          <a:p>
            <a:pPr marL="285750" indent="-285750">
              <a:buFont typeface="Arial"/>
              <a:buChar char="•"/>
            </a:pPr>
            <a:r>
              <a:rPr lang="en-US" b="1" dirty="0">
                <a:solidFill>
                  <a:srgbClr val="333399"/>
                </a:solidFill>
              </a:rPr>
              <a:t>Compare differences</a:t>
            </a:r>
            <a:r>
              <a:rPr lang="en-US" dirty="0"/>
              <a:t> in results</a:t>
            </a:r>
          </a:p>
          <a:p>
            <a:pPr marL="685800" lvl="2" indent="-285750">
              <a:buFont typeface="Arial"/>
              <a:buChar char="•"/>
            </a:pPr>
            <a:r>
              <a:rPr lang="en-US" dirty="0"/>
              <a:t>What shows up on the first page?</a:t>
            </a:r>
          </a:p>
          <a:p>
            <a:pPr marL="685800" lvl="2" indent="-285750">
              <a:buFont typeface="Arial"/>
              <a:buChar char="•"/>
            </a:pPr>
            <a:r>
              <a:rPr lang="en-US" dirty="0"/>
              <a:t>Where does it show up?</a:t>
            </a:r>
          </a:p>
          <a:p>
            <a:pPr marL="685800" lvl="2" indent="-285750">
              <a:buFont typeface="Arial"/>
              <a:buChar char="•"/>
            </a:pPr>
            <a:r>
              <a:rPr lang="en-US" dirty="0"/>
              <a:t>When it doesn’t appear, what are the possible explanations?</a:t>
            </a:r>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12</a:t>
            </a:fld>
            <a:endParaRPr lang="en-US"/>
          </a:p>
        </p:txBody>
      </p:sp>
      <p:pic>
        <p:nvPicPr>
          <p:cNvPr id="5" name="Picture 4"/>
          <p:cNvPicPr>
            <a:picLocks noChangeAspect="1"/>
          </p:cNvPicPr>
          <p:nvPr/>
        </p:nvPicPr>
        <p:blipFill>
          <a:blip r:embed="rId2"/>
          <a:stretch>
            <a:fillRect/>
          </a:stretch>
        </p:blipFill>
        <p:spPr>
          <a:xfrm>
            <a:off x="4359297" y="900114"/>
            <a:ext cx="4763538" cy="1319804"/>
          </a:xfrm>
          <a:prstGeom prst="rect">
            <a:avLst/>
          </a:prstGeom>
        </p:spPr>
      </p:pic>
    </p:spTree>
    <p:extLst>
      <p:ext uri="{BB962C8B-B14F-4D97-AF65-F5344CB8AC3E}">
        <p14:creationId xmlns:p14="http://schemas.microsoft.com/office/powerpoint/2010/main" val="3135268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125038" y="1120555"/>
            <a:ext cx="6094823" cy="3780266"/>
          </a:xfrm>
          <a:prstGeom prst="rect">
            <a:avLst/>
          </a:prstGeom>
        </p:spPr>
      </p:pic>
      <p:pic>
        <p:nvPicPr>
          <p:cNvPr id="5" name="Picture 4"/>
          <p:cNvPicPr>
            <a:picLocks noChangeAspect="1"/>
          </p:cNvPicPr>
          <p:nvPr/>
        </p:nvPicPr>
        <p:blipFill>
          <a:blip r:embed="rId3"/>
          <a:stretch>
            <a:fillRect/>
          </a:stretch>
        </p:blipFill>
        <p:spPr>
          <a:xfrm>
            <a:off x="0" y="811240"/>
            <a:ext cx="9144000" cy="309317"/>
          </a:xfrm>
          <a:prstGeom prst="rect">
            <a:avLst/>
          </a:prstGeom>
        </p:spPr>
      </p:pic>
      <p:sp>
        <p:nvSpPr>
          <p:cNvPr id="2" name="Slide Number Placeholder 1"/>
          <p:cNvSpPr>
            <a:spLocks noGrp="1"/>
          </p:cNvSpPr>
          <p:nvPr>
            <p:ph type="sldNum" sz="quarter" idx="12"/>
          </p:nvPr>
        </p:nvSpPr>
        <p:spPr/>
        <p:txBody>
          <a:bodyPr/>
          <a:lstStyle/>
          <a:p>
            <a:pPr>
              <a:defRPr/>
            </a:pPr>
            <a:fld id="{336C02B4-4575-7243-9D87-AD52F727BE91}" type="slidenum">
              <a:rPr lang="en-US" smtClean="0"/>
              <a:pPr>
                <a:defRPr/>
              </a:pPr>
              <a:t>13</a:t>
            </a:fld>
            <a:endParaRPr lang="en-US"/>
          </a:p>
        </p:txBody>
      </p:sp>
      <p:sp>
        <p:nvSpPr>
          <p:cNvPr id="6" name="TextBox 5"/>
          <p:cNvSpPr txBox="1"/>
          <p:nvPr/>
        </p:nvSpPr>
        <p:spPr>
          <a:xfrm>
            <a:off x="1556721" y="4593239"/>
            <a:ext cx="6117621" cy="46166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sz="1200" dirty="0"/>
              <a:t>Xing, </a:t>
            </a:r>
            <a:r>
              <a:rPr lang="en-US" sz="1200" dirty="0" err="1"/>
              <a:t>Xinyu</a:t>
            </a:r>
            <a:r>
              <a:rPr lang="en-US" sz="1200" dirty="0"/>
              <a:t>, et al. "Exposing inconsistent web search results with bobble." </a:t>
            </a:r>
            <a:r>
              <a:rPr lang="en-US" sz="1200" i="1" dirty="0"/>
              <a:t>International Conference on Passive and Active Network Measurement</a:t>
            </a:r>
            <a:endParaRPr lang="en-US" sz="1200" dirty="0"/>
          </a:p>
        </p:txBody>
      </p:sp>
      <p:sp>
        <p:nvSpPr>
          <p:cNvPr id="7" name="TextBox 6"/>
          <p:cNvSpPr txBox="1"/>
          <p:nvPr/>
        </p:nvSpPr>
        <p:spPr>
          <a:xfrm>
            <a:off x="279398" y="3753325"/>
            <a:ext cx="2442753" cy="369332"/>
          </a:xfrm>
          <a:prstGeom prst="rect">
            <a:avLst/>
          </a:prstGeom>
          <a:solidFill>
            <a:srgbClr val="FF6600"/>
          </a:solidFill>
        </p:spPr>
        <p:style>
          <a:lnRef idx="1">
            <a:schemeClr val="dk1"/>
          </a:lnRef>
          <a:fillRef idx="2">
            <a:schemeClr val="dk1"/>
          </a:fillRef>
          <a:effectRef idx="1">
            <a:schemeClr val="dk1"/>
          </a:effectRef>
          <a:fontRef idx="minor">
            <a:schemeClr val="dk1"/>
          </a:fontRef>
        </p:style>
        <p:txBody>
          <a:bodyPr wrap="square" rtlCol="0">
            <a:spAutoFit/>
          </a:bodyPr>
          <a:lstStyle/>
          <a:p>
            <a:r>
              <a:rPr lang="en-US" dirty="0"/>
              <a:t>Things you didn’t see!</a:t>
            </a:r>
          </a:p>
        </p:txBody>
      </p:sp>
      <p:cxnSp>
        <p:nvCxnSpPr>
          <p:cNvPr id="8" name="Straight Arrow Connector 7"/>
          <p:cNvCxnSpPr/>
          <p:nvPr/>
        </p:nvCxnSpPr>
        <p:spPr>
          <a:xfrm flipV="1">
            <a:off x="2722152" y="3641483"/>
            <a:ext cx="642637" cy="230701"/>
          </a:xfrm>
          <a:prstGeom prst="straightConnector1">
            <a:avLst/>
          </a:prstGeom>
          <a:ln>
            <a:solidFill>
              <a:srgbClr val="4F81BD"/>
            </a:solidFill>
            <a:tailEnd type="arrow"/>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4"/>
          <a:stretch>
            <a:fillRect/>
          </a:stretch>
        </p:blipFill>
        <p:spPr>
          <a:xfrm>
            <a:off x="7509237" y="842954"/>
            <a:ext cx="330200" cy="180975"/>
          </a:xfrm>
          <a:prstGeom prst="rect">
            <a:avLst/>
          </a:prstGeom>
        </p:spPr>
      </p:pic>
      <p:pic>
        <p:nvPicPr>
          <p:cNvPr id="4" name="Picture 3"/>
          <p:cNvPicPr>
            <a:picLocks noChangeAspect="1"/>
          </p:cNvPicPr>
          <p:nvPr/>
        </p:nvPicPr>
        <p:blipFill>
          <a:blip r:embed="rId5"/>
          <a:stretch>
            <a:fillRect/>
          </a:stretch>
        </p:blipFill>
        <p:spPr>
          <a:xfrm>
            <a:off x="3643524" y="1173292"/>
            <a:ext cx="4928657" cy="3189545"/>
          </a:xfrm>
          <a:prstGeom prst="rect">
            <a:avLst/>
          </a:prstGeom>
        </p:spPr>
      </p:pic>
    </p:spTree>
    <p:extLst>
      <p:ext uri="{BB962C8B-B14F-4D97-AF65-F5344CB8AC3E}">
        <p14:creationId xmlns:p14="http://schemas.microsoft.com/office/powerpoint/2010/main" val="305033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Pollution Attacks:</a:t>
            </a:r>
            <a:br>
              <a:rPr lang="en-US" dirty="0"/>
            </a:br>
            <a:r>
              <a:rPr lang="en-US" dirty="0"/>
              <a:t>Web Insecurity and Speech</a:t>
            </a:r>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14</a:t>
            </a:fld>
            <a:endParaRPr lang="en-US"/>
          </a:p>
        </p:txBody>
      </p:sp>
      <p:pic>
        <p:nvPicPr>
          <p:cNvPr id="7" name="pollution attack on macy's shopping.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17851" y="1264210"/>
            <a:ext cx="7547031" cy="3042397"/>
          </a:xfrm>
          <a:prstGeom prst="rect">
            <a:avLst/>
          </a:prstGeom>
        </p:spPr>
      </p:pic>
      <p:sp>
        <p:nvSpPr>
          <p:cNvPr id="8" name="TextBox 7"/>
          <p:cNvSpPr txBox="1"/>
          <p:nvPr/>
        </p:nvSpPr>
        <p:spPr>
          <a:xfrm>
            <a:off x="1056617" y="4554214"/>
            <a:ext cx="7297588" cy="52322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400" b="1" dirty="0">
                <a:solidFill>
                  <a:srgbClr val="1F497D"/>
                </a:solidFill>
              </a:rPr>
              <a:t>Take This Personally: Pollution Attacks on Personalized Services. </a:t>
            </a:r>
            <a:r>
              <a:rPr lang="en-US" sz="1400" dirty="0"/>
              <a:t>X. Xing, W. Ming, D. </a:t>
            </a:r>
            <a:r>
              <a:rPr lang="en-US" sz="1400" dirty="0" err="1"/>
              <a:t>Doozan</a:t>
            </a:r>
            <a:r>
              <a:rPr lang="en-US" sz="1400" dirty="0"/>
              <a:t>, A. </a:t>
            </a:r>
            <a:r>
              <a:rPr lang="en-US" sz="1400" dirty="0" err="1"/>
              <a:t>Snoeren</a:t>
            </a:r>
            <a:r>
              <a:rPr lang="en-US" sz="1400" dirty="0"/>
              <a:t>, N. Feamster, W. Lee.  In </a:t>
            </a:r>
            <a:r>
              <a:rPr lang="en-US" sz="1400" i="1" dirty="0"/>
              <a:t>USENIX Security Symposium</a:t>
            </a:r>
            <a:r>
              <a:rPr lang="en-US" sz="1400" dirty="0"/>
              <a:t>, 2013.</a:t>
            </a:r>
            <a:endParaRPr lang="en-US" sz="1400" b="1" dirty="0">
              <a:solidFill>
                <a:srgbClr val="FF0000"/>
              </a:solidFill>
            </a:endParaRPr>
          </a:p>
        </p:txBody>
      </p:sp>
    </p:spTree>
    <p:extLst>
      <p:ext uri="{BB962C8B-B14F-4D97-AF65-F5344CB8AC3E}">
        <p14:creationId xmlns:p14="http://schemas.microsoft.com/office/powerpoint/2010/main" val="2897487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9AE00E7F-5BDA-3847-9A5F-50D187BDD016}" type="slidenum">
              <a:rPr lang="en-US"/>
              <a:pPr/>
              <a:t>15</a:t>
            </a:fld>
            <a:endParaRPr lang="en-US"/>
          </a:p>
        </p:txBody>
      </p:sp>
      <p:sp>
        <p:nvSpPr>
          <p:cNvPr id="277508" name="Rectangle 4"/>
          <p:cNvSpPr>
            <a:spLocks noGrp="1" noChangeArrowheads="1"/>
          </p:cNvSpPr>
          <p:nvPr>
            <p:ph type="title"/>
          </p:nvPr>
        </p:nvSpPr>
        <p:spPr/>
        <p:txBody>
          <a:bodyPr/>
          <a:lstStyle/>
          <a:p>
            <a:r>
              <a:rPr lang="en-US"/>
              <a:t>Spam in Africa: On the Rise</a:t>
            </a:r>
          </a:p>
        </p:txBody>
      </p:sp>
      <p:sp>
        <p:nvSpPr>
          <p:cNvPr id="277512" name="Rectangle 8"/>
          <p:cNvSpPr>
            <a:spLocks noGrp="1" noChangeArrowheads="1"/>
          </p:cNvSpPr>
          <p:nvPr>
            <p:ph type="body" idx="1"/>
          </p:nvPr>
        </p:nvSpPr>
        <p:spPr>
          <a:xfrm>
            <a:off x="6096000" y="1543050"/>
            <a:ext cx="2514600" cy="2971800"/>
          </a:xfrm>
        </p:spPr>
        <p:txBody>
          <a:bodyPr/>
          <a:lstStyle/>
          <a:p>
            <a:r>
              <a:rPr lang="en-US"/>
              <a:t>About 3.6 billion spam emails a day from Africa.</a:t>
            </a:r>
          </a:p>
          <a:p>
            <a:r>
              <a:rPr lang="en-US"/>
              <a:t>Up 50% from one year ago.</a:t>
            </a:r>
          </a:p>
          <a:p>
            <a:endParaRPr lang="en-US"/>
          </a:p>
        </p:txBody>
      </p:sp>
      <p:pic>
        <p:nvPicPr>
          <p:cNvPr id="27751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314450"/>
            <a:ext cx="5638800" cy="333494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631021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44F0ABA9-E4A1-6B40-A295-7ED632163C67}" type="slidenum">
              <a:rPr lang="en-US"/>
              <a:pPr/>
              <a:t>16</a:t>
            </a:fld>
            <a:endParaRPr lang="en-US"/>
          </a:p>
        </p:txBody>
      </p:sp>
      <p:sp>
        <p:nvSpPr>
          <p:cNvPr id="84994" name="Rectangle 2"/>
          <p:cNvSpPr>
            <a:spLocks noGrp="1" noChangeArrowheads="1"/>
          </p:cNvSpPr>
          <p:nvPr>
            <p:ph type="title"/>
          </p:nvPr>
        </p:nvSpPr>
        <p:spPr/>
        <p:txBody>
          <a:bodyPr/>
          <a:lstStyle/>
          <a:p>
            <a:r>
              <a:rPr lang="en-US"/>
              <a:t>Approach: Filter </a:t>
            </a:r>
          </a:p>
        </p:txBody>
      </p:sp>
      <p:sp>
        <p:nvSpPr>
          <p:cNvPr id="84995" name="Rectangle 3"/>
          <p:cNvSpPr>
            <a:spLocks noGrp="1" noChangeArrowheads="1"/>
          </p:cNvSpPr>
          <p:nvPr>
            <p:ph type="body" idx="1"/>
          </p:nvPr>
        </p:nvSpPr>
        <p:spPr>
          <a:xfrm>
            <a:off x="457200" y="1348978"/>
            <a:ext cx="8229600" cy="3394472"/>
          </a:xfrm>
        </p:spPr>
        <p:txBody>
          <a:bodyPr/>
          <a:lstStyle/>
          <a:p>
            <a:r>
              <a:rPr lang="en-US"/>
              <a:t>Prevent unwanted traffic from reaching a user</a:t>
            </a:r>
            <a:r>
              <a:rPr lang="ja-JP" altLang="en-US">
                <a:latin typeface="Arial"/>
              </a:rPr>
              <a:t>’</a:t>
            </a:r>
            <a:r>
              <a:rPr lang="en-US"/>
              <a:t>s inbox by distinguishing spam from ham</a:t>
            </a:r>
          </a:p>
          <a:p>
            <a:endParaRPr lang="en-US"/>
          </a:p>
          <a:p>
            <a:r>
              <a:rPr lang="en-US" b="1">
                <a:solidFill>
                  <a:srgbClr val="FF0000"/>
                </a:solidFill>
              </a:rPr>
              <a:t>Question:</a:t>
            </a:r>
            <a:r>
              <a:rPr lang="en-US"/>
              <a:t> What features best differentiate spam from legitimate mail?</a:t>
            </a:r>
          </a:p>
          <a:p>
            <a:pPr lvl="1"/>
            <a:r>
              <a:rPr lang="en-US"/>
              <a:t>Content-based filtering: What is in the mail?</a:t>
            </a:r>
          </a:p>
          <a:p>
            <a:pPr lvl="1"/>
            <a:r>
              <a:rPr lang="en-US"/>
              <a:t>IP address of sender: Who is the sender?</a:t>
            </a:r>
          </a:p>
          <a:p>
            <a:pPr lvl="1"/>
            <a:r>
              <a:rPr lang="en-US" b="1">
                <a:solidFill>
                  <a:srgbClr val="FF0000"/>
                </a:solidFill>
              </a:rPr>
              <a:t>Behavioral features:</a:t>
            </a:r>
            <a:r>
              <a:rPr lang="en-US"/>
              <a:t> How the mail is sent?</a:t>
            </a:r>
          </a:p>
          <a:p>
            <a:pPr lvl="1"/>
            <a:endParaRPr lang="en-US"/>
          </a:p>
        </p:txBody>
      </p:sp>
      <p:pic>
        <p:nvPicPr>
          <p:cNvPr id="849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342901"/>
            <a:ext cx="2209800" cy="78343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8099873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499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99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4995">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499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a:xfrm>
            <a:off x="228600" y="248841"/>
            <a:ext cx="8688388" cy="795338"/>
          </a:xfrm>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defTabSz="449263">
              <a:tabLst>
                <a:tab pos="723900" algn="l"/>
                <a:tab pos="1447800" algn="l"/>
                <a:tab pos="2171700" algn="l"/>
                <a:tab pos="2895600" algn="l"/>
                <a:tab pos="3619500" algn="l"/>
                <a:tab pos="4343400" algn="l"/>
                <a:tab pos="5067300" algn="l"/>
                <a:tab pos="5789613" algn="l"/>
                <a:tab pos="6515100" algn="l"/>
                <a:tab pos="7237413" algn="l"/>
                <a:tab pos="7961313" algn="l"/>
                <a:tab pos="8686800" algn="l"/>
              </a:tabLst>
            </a:pPr>
            <a:r>
              <a:rPr lang="fi-FI"/>
              <a:t>Approach #1: Content Filters </a:t>
            </a:r>
          </a:p>
        </p:txBody>
      </p:sp>
      <p:pic>
        <p:nvPicPr>
          <p:cNvPr id="1699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220391"/>
            <a:ext cx="4114800" cy="231457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16999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2020491"/>
            <a:ext cx="3505200" cy="236696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169991" name="Text Box 7"/>
          <p:cNvSpPr txBox="1">
            <a:spLocks noChangeArrowheads="1"/>
          </p:cNvSpPr>
          <p:nvPr/>
        </p:nvSpPr>
        <p:spPr bwMode="auto">
          <a:xfrm>
            <a:off x="3124201" y="4697016"/>
            <a:ext cx="2735263" cy="33218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1631" tIns="40816" rIns="81631" bIns="40816"/>
          <a:lstStyle>
            <a:lvl1pPr defTabSz="407988">
              <a:tabLst>
                <a:tab pos="657225" algn="l"/>
                <a:tab pos="1312863" algn="l"/>
                <a:tab pos="1970088" algn="l"/>
                <a:tab pos="2627313" algn="l"/>
              </a:tabLst>
              <a:defRPr>
                <a:solidFill>
                  <a:schemeClr val="tx1"/>
                </a:solidFill>
                <a:latin typeface="Arial" charset="0"/>
                <a:ea typeface="ＭＳ Ｐゴシック" charset="0"/>
              </a:defRPr>
            </a:lvl1pPr>
            <a:lvl2pPr marL="392113" indent="-196850" defTabSz="407988">
              <a:tabLst>
                <a:tab pos="657225" algn="l"/>
                <a:tab pos="1312863" algn="l"/>
                <a:tab pos="1970088" algn="l"/>
                <a:tab pos="2627313" algn="l"/>
              </a:tabLst>
              <a:defRPr>
                <a:solidFill>
                  <a:schemeClr val="tx1"/>
                </a:solidFill>
                <a:latin typeface="Arial" charset="0"/>
                <a:ea typeface="ＭＳ Ｐゴシック" charset="0"/>
              </a:defRPr>
            </a:lvl2pPr>
            <a:lvl3pPr marL="587375" indent="-195263" defTabSz="407988">
              <a:tabLst>
                <a:tab pos="657225" algn="l"/>
                <a:tab pos="1312863" algn="l"/>
                <a:tab pos="1970088" algn="l"/>
                <a:tab pos="2627313" algn="l"/>
              </a:tabLst>
              <a:defRPr>
                <a:solidFill>
                  <a:schemeClr val="tx1"/>
                </a:solidFill>
                <a:latin typeface="Arial" charset="0"/>
                <a:ea typeface="ＭＳ Ｐゴシック" charset="0"/>
              </a:defRPr>
            </a:lvl3pPr>
            <a:lvl4pPr marL="782638" indent="-195263" defTabSz="407988">
              <a:tabLst>
                <a:tab pos="657225" algn="l"/>
                <a:tab pos="1312863" algn="l"/>
                <a:tab pos="1970088" algn="l"/>
                <a:tab pos="2627313" algn="l"/>
              </a:tabLst>
              <a:defRPr>
                <a:solidFill>
                  <a:schemeClr val="tx1"/>
                </a:solidFill>
                <a:latin typeface="Arial" charset="0"/>
                <a:ea typeface="ＭＳ Ｐゴシック" charset="0"/>
              </a:defRPr>
            </a:lvl4pPr>
            <a:lvl5pPr marL="979488" indent="-196850" defTabSz="407988">
              <a:tabLst>
                <a:tab pos="657225" algn="l"/>
                <a:tab pos="1312863" algn="l"/>
                <a:tab pos="1970088" algn="l"/>
                <a:tab pos="2627313" algn="l"/>
              </a:tabLst>
              <a:defRPr>
                <a:solidFill>
                  <a:schemeClr val="tx1"/>
                </a:solidFill>
                <a:latin typeface="Arial" charset="0"/>
                <a:ea typeface="ＭＳ Ｐゴシック" charset="0"/>
              </a:defRPr>
            </a:lvl5pPr>
            <a:lvl6pPr marL="1436688" indent="-196850" defTabSz="407988" fontAlgn="base">
              <a:spcBef>
                <a:spcPct val="0"/>
              </a:spcBef>
              <a:spcAft>
                <a:spcPct val="0"/>
              </a:spcAft>
              <a:tabLst>
                <a:tab pos="657225" algn="l"/>
                <a:tab pos="1312863" algn="l"/>
                <a:tab pos="1970088" algn="l"/>
                <a:tab pos="2627313" algn="l"/>
              </a:tabLst>
              <a:defRPr>
                <a:solidFill>
                  <a:schemeClr val="tx1"/>
                </a:solidFill>
                <a:latin typeface="Arial" charset="0"/>
                <a:ea typeface="ＭＳ Ｐゴシック" charset="0"/>
              </a:defRPr>
            </a:lvl6pPr>
            <a:lvl7pPr marL="1893888" indent="-196850" defTabSz="407988" fontAlgn="base">
              <a:spcBef>
                <a:spcPct val="0"/>
              </a:spcBef>
              <a:spcAft>
                <a:spcPct val="0"/>
              </a:spcAft>
              <a:tabLst>
                <a:tab pos="657225" algn="l"/>
                <a:tab pos="1312863" algn="l"/>
                <a:tab pos="1970088" algn="l"/>
                <a:tab pos="2627313" algn="l"/>
              </a:tabLst>
              <a:defRPr>
                <a:solidFill>
                  <a:schemeClr val="tx1"/>
                </a:solidFill>
                <a:latin typeface="Arial" charset="0"/>
                <a:ea typeface="ＭＳ Ｐゴシック" charset="0"/>
              </a:defRPr>
            </a:lvl7pPr>
            <a:lvl8pPr marL="2351088" indent="-196850" defTabSz="407988" fontAlgn="base">
              <a:spcBef>
                <a:spcPct val="0"/>
              </a:spcBef>
              <a:spcAft>
                <a:spcPct val="0"/>
              </a:spcAft>
              <a:tabLst>
                <a:tab pos="657225" algn="l"/>
                <a:tab pos="1312863" algn="l"/>
                <a:tab pos="1970088" algn="l"/>
                <a:tab pos="2627313" algn="l"/>
              </a:tabLst>
              <a:defRPr>
                <a:solidFill>
                  <a:schemeClr val="tx1"/>
                </a:solidFill>
                <a:latin typeface="Arial" charset="0"/>
                <a:ea typeface="ＭＳ Ｐゴシック" charset="0"/>
              </a:defRPr>
            </a:lvl8pPr>
            <a:lvl9pPr marL="2808288" indent="-196850" defTabSz="407988" fontAlgn="base">
              <a:spcBef>
                <a:spcPct val="0"/>
              </a:spcBef>
              <a:spcAft>
                <a:spcPct val="0"/>
              </a:spcAft>
              <a:tabLst>
                <a:tab pos="657225" algn="l"/>
                <a:tab pos="1312863" algn="l"/>
                <a:tab pos="1970088" algn="l"/>
                <a:tab pos="2627313" algn="l"/>
              </a:tabLst>
              <a:defRPr>
                <a:solidFill>
                  <a:schemeClr val="tx1"/>
                </a:solidFill>
                <a:latin typeface="Arial" charset="0"/>
                <a:ea typeface="ＭＳ Ｐゴシック" charset="0"/>
              </a:defRPr>
            </a:lvl9pPr>
          </a:lstStyle>
          <a:p>
            <a:pPr hangingPunct="0">
              <a:lnSpc>
                <a:spcPct val="93000"/>
              </a:lnSpc>
              <a:buClr>
                <a:srgbClr val="000000"/>
              </a:buClr>
              <a:buSzPct val="45000"/>
              <a:buFont typeface="Wingdings" charset="0"/>
              <a:buNone/>
            </a:pPr>
            <a:r>
              <a:rPr lang="fi-FI" sz="2500">
                <a:solidFill>
                  <a:srgbClr val="000000"/>
                </a:solidFill>
              </a:rPr>
              <a:t>...even mp3s!</a:t>
            </a:r>
          </a:p>
        </p:txBody>
      </p:sp>
      <p:sp>
        <p:nvSpPr>
          <p:cNvPr id="169992" name="Text Box 8"/>
          <p:cNvSpPr txBox="1">
            <a:spLocks noChangeArrowheads="1"/>
          </p:cNvSpPr>
          <p:nvPr/>
        </p:nvSpPr>
        <p:spPr bwMode="auto">
          <a:xfrm>
            <a:off x="4572000" y="1391841"/>
            <a:ext cx="1036638" cy="33099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1" tIns="40816" rIns="81631" bIns="40816"/>
          <a:lstStyle>
            <a:lvl1pPr defTabSz="407988">
              <a:tabLst>
                <a:tab pos="657225" algn="l"/>
              </a:tabLst>
              <a:defRPr>
                <a:solidFill>
                  <a:schemeClr val="tx1"/>
                </a:solidFill>
                <a:latin typeface="Arial" charset="0"/>
                <a:ea typeface="ＭＳ Ｐゴシック" charset="0"/>
              </a:defRPr>
            </a:lvl1pPr>
            <a:lvl2pPr marL="392113" indent="-196850" defTabSz="407988">
              <a:tabLst>
                <a:tab pos="657225" algn="l"/>
              </a:tabLst>
              <a:defRPr>
                <a:solidFill>
                  <a:schemeClr val="tx1"/>
                </a:solidFill>
                <a:latin typeface="Arial" charset="0"/>
                <a:ea typeface="ＭＳ Ｐゴシック" charset="0"/>
              </a:defRPr>
            </a:lvl2pPr>
            <a:lvl3pPr marL="587375" indent="-195263" defTabSz="407988">
              <a:tabLst>
                <a:tab pos="657225" algn="l"/>
              </a:tabLst>
              <a:defRPr>
                <a:solidFill>
                  <a:schemeClr val="tx1"/>
                </a:solidFill>
                <a:latin typeface="Arial" charset="0"/>
                <a:ea typeface="ＭＳ Ｐゴシック" charset="0"/>
              </a:defRPr>
            </a:lvl3pPr>
            <a:lvl4pPr marL="782638" indent="-195263" defTabSz="407988">
              <a:tabLst>
                <a:tab pos="657225" algn="l"/>
              </a:tabLst>
              <a:defRPr>
                <a:solidFill>
                  <a:schemeClr val="tx1"/>
                </a:solidFill>
                <a:latin typeface="Arial" charset="0"/>
                <a:ea typeface="ＭＳ Ｐゴシック" charset="0"/>
              </a:defRPr>
            </a:lvl4pPr>
            <a:lvl5pPr marL="979488" indent="-196850" defTabSz="407988">
              <a:tabLst>
                <a:tab pos="657225" algn="l"/>
              </a:tabLst>
              <a:defRPr>
                <a:solidFill>
                  <a:schemeClr val="tx1"/>
                </a:solidFill>
                <a:latin typeface="Arial" charset="0"/>
                <a:ea typeface="ＭＳ Ｐゴシック" charset="0"/>
              </a:defRPr>
            </a:lvl5pPr>
            <a:lvl6pPr marL="1436688" indent="-196850" defTabSz="407988" fontAlgn="base">
              <a:spcBef>
                <a:spcPct val="0"/>
              </a:spcBef>
              <a:spcAft>
                <a:spcPct val="0"/>
              </a:spcAft>
              <a:tabLst>
                <a:tab pos="657225" algn="l"/>
              </a:tabLst>
              <a:defRPr>
                <a:solidFill>
                  <a:schemeClr val="tx1"/>
                </a:solidFill>
                <a:latin typeface="Arial" charset="0"/>
                <a:ea typeface="ＭＳ Ｐゴシック" charset="0"/>
              </a:defRPr>
            </a:lvl6pPr>
            <a:lvl7pPr marL="1893888" indent="-196850" defTabSz="407988" fontAlgn="base">
              <a:spcBef>
                <a:spcPct val="0"/>
              </a:spcBef>
              <a:spcAft>
                <a:spcPct val="0"/>
              </a:spcAft>
              <a:tabLst>
                <a:tab pos="657225" algn="l"/>
              </a:tabLst>
              <a:defRPr>
                <a:solidFill>
                  <a:schemeClr val="tx1"/>
                </a:solidFill>
                <a:latin typeface="Arial" charset="0"/>
                <a:ea typeface="ＭＳ Ｐゴシック" charset="0"/>
              </a:defRPr>
            </a:lvl7pPr>
            <a:lvl8pPr marL="2351088" indent="-196850" defTabSz="407988" fontAlgn="base">
              <a:spcBef>
                <a:spcPct val="0"/>
              </a:spcBef>
              <a:spcAft>
                <a:spcPct val="0"/>
              </a:spcAft>
              <a:tabLst>
                <a:tab pos="657225" algn="l"/>
              </a:tabLst>
              <a:defRPr>
                <a:solidFill>
                  <a:schemeClr val="tx1"/>
                </a:solidFill>
                <a:latin typeface="Arial" charset="0"/>
                <a:ea typeface="ＭＳ Ｐゴシック" charset="0"/>
              </a:defRPr>
            </a:lvl8pPr>
            <a:lvl9pPr marL="2808288" indent="-196850" defTabSz="407988" fontAlgn="base">
              <a:spcBef>
                <a:spcPct val="0"/>
              </a:spcBef>
              <a:spcAft>
                <a:spcPct val="0"/>
              </a:spcAft>
              <a:tabLst>
                <a:tab pos="657225" algn="l"/>
              </a:tabLst>
              <a:defRPr>
                <a:solidFill>
                  <a:schemeClr val="tx1"/>
                </a:solidFill>
                <a:latin typeface="Arial" charset="0"/>
                <a:ea typeface="ＭＳ Ｐゴシック" charset="0"/>
              </a:defRPr>
            </a:lvl9pPr>
          </a:lstStyle>
          <a:p>
            <a:pPr hangingPunct="0">
              <a:lnSpc>
                <a:spcPct val="93000"/>
              </a:lnSpc>
              <a:buClr>
                <a:srgbClr val="000000"/>
              </a:buClr>
              <a:buSzPct val="45000"/>
              <a:buFont typeface="Wingdings" charset="0"/>
              <a:buNone/>
            </a:pPr>
            <a:r>
              <a:rPr lang="fi-FI" sz="2500" b="1">
                <a:solidFill>
                  <a:srgbClr val="000000"/>
                </a:solidFill>
              </a:rPr>
              <a:t>PDFs</a:t>
            </a:r>
          </a:p>
        </p:txBody>
      </p:sp>
      <p:sp>
        <p:nvSpPr>
          <p:cNvPr id="169993" name="Text Box 9"/>
          <p:cNvSpPr txBox="1">
            <a:spLocks noChangeArrowheads="1"/>
          </p:cNvSpPr>
          <p:nvPr/>
        </p:nvSpPr>
        <p:spPr bwMode="auto">
          <a:xfrm>
            <a:off x="1249363" y="4045744"/>
            <a:ext cx="163512" cy="2905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9994" name="Text Box 10"/>
          <p:cNvSpPr txBox="1">
            <a:spLocks noChangeArrowheads="1"/>
          </p:cNvSpPr>
          <p:nvPr/>
        </p:nvSpPr>
        <p:spPr bwMode="auto">
          <a:xfrm>
            <a:off x="5791200" y="2077641"/>
            <a:ext cx="2713038" cy="33099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1" tIns="40816" rIns="81631" bIns="40816"/>
          <a:lstStyle>
            <a:lvl1pPr defTabSz="407988">
              <a:tabLst>
                <a:tab pos="657225" algn="l"/>
                <a:tab pos="1312863" algn="l"/>
                <a:tab pos="1970088" algn="l"/>
                <a:tab pos="2627313" algn="l"/>
              </a:tabLst>
              <a:defRPr>
                <a:solidFill>
                  <a:schemeClr val="tx1"/>
                </a:solidFill>
                <a:latin typeface="Arial" charset="0"/>
                <a:ea typeface="ＭＳ Ｐゴシック" charset="0"/>
              </a:defRPr>
            </a:lvl1pPr>
            <a:lvl2pPr marL="392113" indent="-196850" defTabSz="407988">
              <a:tabLst>
                <a:tab pos="657225" algn="l"/>
                <a:tab pos="1312863" algn="l"/>
                <a:tab pos="1970088" algn="l"/>
                <a:tab pos="2627313" algn="l"/>
              </a:tabLst>
              <a:defRPr>
                <a:solidFill>
                  <a:schemeClr val="tx1"/>
                </a:solidFill>
                <a:latin typeface="Arial" charset="0"/>
                <a:ea typeface="ＭＳ Ｐゴシック" charset="0"/>
              </a:defRPr>
            </a:lvl2pPr>
            <a:lvl3pPr marL="587375" indent="-195263" defTabSz="407988">
              <a:tabLst>
                <a:tab pos="657225" algn="l"/>
                <a:tab pos="1312863" algn="l"/>
                <a:tab pos="1970088" algn="l"/>
                <a:tab pos="2627313" algn="l"/>
              </a:tabLst>
              <a:defRPr>
                <a:solidFill>
                  <a:schemeClr val="tx1"/>
                </a:solidFill>
                <a:latin typeface="Arial" charset="0"/>
                <a:ea typeface="ＭＳ Ｐゴシック" charset="0"/>
              </a:defRPr>
            </a:lvl3pPr>
            <a:lvl4pPr marL="782638" indent="-195263" defTabSz="407988">
              <a:tabLst>
                <a:tab pos="657225" algn="l"/>
                <a:tab pos="1312863" algn="l"/>
                <a:tab pos="1970088" algn="l"/>
                <a:tab pos="2627313" algn="l"/>
              </a:tabLst>
              <a:defRPr>
                <a:solidFill>
                  <a:schemeClr val="tx1"/>
                </a:solidFill>
                <a:latin typeface="Arial" charset="0"/>
                <a:ea typeface="ＭＳ Ｐゴシック" charset="0"/>
              </a:defRPr>
            </a:lvl4pPr>
            <a:lvl5pPr marL="979488" indent="-196850" defTabSz="407988">
              <a:tabLst>
                <a:tab pos="657225" algn="l"/>
                <a:tab pos="1312863" algn="l"/>
                <a:tab pos="1970088" algn="l"/>
                <a:tab pos="2627313" algn="l"/>
              </a:tabLst>
              <a:defRPr>
                <a:solidFill>
                  <a:schemeClr val="tx1"/>
                </a:solidFill>
                <a:latin typeface="Arial" charset="0"/>
                <a:ea typeface="ＭＳ Ｐゴシック" charset="0"/>
              </a:defRPr>
            </a:lvl5pPr>
            <a:lvl6pPr marL="1436688" indent="-196850" defTabSz="407988" fontAlgn="base">
              <a:spcBef>
                <a:spcPct val="0"/>
              </a:spcBef>
              <a:spcAft>
                <a:spcPct val="0"/>
              </a:spcAft>
              <a:tabLst>
                <a:tab pos="657225" algn="l"/>
                <a:tab pos="1312863" algn="l"/>
                <a:tab pos="1970088" algn="l"/>
                <a:tab pos="2627313" algn="l"/>
              </a:tabLst>
              <a:defRPr>
                <a:solidFill>
                  <a:schemeClr val="tx1"/>
                </a:solidFill>
                <a:latin typeface="Arial" charset="0"/>
                <a:ea typeface="ＭＳ Ｐゴシック" charset="0"/>
              </a:defRPr>
            </a:lvl6pPr>
            <a:lvl7pPr marL="1893888" indent="-196850" defTabSz="407988" fontAlgn="base">
              <a:spcBef>
                <a:spcPct val="0"/>
              </a:spcBef>
              <a:spcAft>
                <a:spcPct val="0"/>
              </a:spcAft>
              <a:tabLst>
                <a:tab pos="657225" algn="l"/>
                <a:tab pos="1312863" algn="l"/>
                <a:tab pos="1970088" algn="l"/>
                <a:tab pos="2627313" algn="l"/>
              </a:tabLst>
              <a:defRPr>
                <a:solidFill>
                  <a:schemeClr val="tx1"/>
                </a:solidFill>
                <a:latin typeface="Arial" charset="0"/>
                <a:ea typeface="ＭＳ Ｐゴシック" charset="0"/>
              </a:defRPr>
            </a:lvl7pPr>
            <a:lvl8pPr marL="2351088" indent="-196850" defTabSz="407988" fontAlgn="base">
              <a:spcBef>
                <a:spcPct val="0"/>
              </a:spcBef>
              <a:spcAft>
                <a:spcPct val="0"/>
              </a:spcAft>
              <a:tabLst>
                <a:tab pos="657225" algn="l"/>
                <a:tab pos="1312863" algn="l"/>
                <a:tab pos="1970088" algn="l"/>
                <a:tab pos="2627313" algn="l"/>
              </a:tabLst>
              <a:defRPr>
                <a:solidFill>
                  <a:schemeClr val="tx1"/>
                </a:solidFill>
                <a:latin typeface="Arial" charset="0"/>
                <a:ea typeface="ＭＳ Ｐゴシック" charset="0"/>
              </a:defRPr>
            </a:lvl8pPr>
            <a:lvl9pPr marL="2808288" indent="-196850" defTabSz="407988" fontAlgn="base">
              <a:spcBef>
                <a:spcPct val="0"/>
              </a:spcBef>
              <a:spcAft>
                <a:spcPct val="0"/>
              </a:spcAft>
              <a:tabLst>
                <a:tab pos="657225" algn="l"/>
                <a:tab pos="1312863" algn="l"/>
                <a:tab pos="1970088" algn="l"/>
                <a:tab pos="2627313" algn="l"/>
              </a:tabLst>
              <a:defRPr>
                <a:solidFill>
                  <a:schemeClr val="tx1"/>
                </a:solidFill>
                <a:latin typeface="Arial" charset="0"/>
                <a:ea typeface="ＭＳ Ｐゴシック" charset="0"/>
              </a:defRPr>
            </a:lvl9pPr>
          </a:lstStyle>
          <a:p>
            <a:pPr hangingPunct="0">
              <a:lnSpc>
                <a:spcPct val="93000"/>
              </a:lnSpc>
              <a:buClr>
                <a:srgbClr val="000000"/>
              </a:buClr>
              <a:buSzPct val="45000"/>
              <a:buFont typeface="Wingdings" charset="0"/>
              <a:buNone/>
            </a:pPr>
            <a:r>
              <a:rPr lang="fi-FI" sz="2500" b="1">
                <a:solidFill>
                  <a:srgbClr val="000000"/>
                </a:solidFill>
              </a:rPr>
              <a:t>Excel sheets</a:t>
            </a:r>
          </a:p>
        </p:txBody>
      </p:sp>
      <p:sp>
        <p:nvSpPr>
          <p:cNvPr id="169995" name="Text Box 11"/>
          <p:cNvSpPr txBox="1">
            <a:spLocks noChangeArrowheads="1"/>
          </p:cNvSpPr>
          <p:nvPr/>
        </p:nvSpPr>
        <p:spPr bwMode="auto">
          <a:xfrm>
            <a:off x="6096000" y="3277791"/>
            <a:ext cx="2713038" cy="33218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1" tIns="40816" rIns="81631" bIns="40816"/>
          <a:lstStyle>
            <a:lvl1pPr defTabSz="407988">
              <a:tabLst>
                <a:tab pos="657225" algn="l"/>
                <a:tab pos="1312863" algn="l"/>
                <a:tab pos="1970088" algn="l"/>
                <a:tab pos="2627313" algn="l"/>
              </a:tabLst>
              <a:defRPr>
                <a:solidFill>
                  <a:schemeClr val="tx1"/>
                </a:solidFill>
                <a:latin typeface="Arial" charset="0"/>
                <a:ea typeface="ＭＳ Ｐゴシック" charset="0"/>
              </a:defRPr>
            </a:lvl1pPr>
            <a:lvl2pPr marL="392113" indent="-196850" defTabSz="407988">
              <a:tabLst>
                <a:tab pos="657225" algn="l"/>
                <a:tab pos="1312863" algn="l"/>
                <a:tab pos="1970088" algn="l"/>
                <a:tab pos="2627313" algn="l"/>
              </a:tabLst>
              <a:defRPr>
                <a:solidFill>
                  <a:schemeClr val="tx1"/>
                </a:solidFill>
                <a:latin typeface="Arial" charset="0"/>
                <a:ea typeface="ＭＳ Ｐゴシック" charset="0"/>
              </a:defRPr>
            </a:lvl2pPr>
            <a:lvl3pPr marL="587375" indent="-195263" defTabSz="407988">
              <a:tabLst>
                <a:tab pos="657225" algn="l"/>
                <a:tab pos="1312863" algn="l"/>
                <a:tab pos="1970088" algn="l"/>
                <a:tab pos="2627313" algn="l"/>
              </a:tabLst>
              <a:defRPr>
                <a:solidFill>
                  <a:schemeClr val="tx1"/>
                </a:solidFill>
                <a:latin typeface="Arial" charset="0"/>
                <a:ea typeface="ＭＳ Ｐゴシック" charset="0"/>
              </a:defRPr>
            </a:lvl3pPr>
            <a:lvl4pPr marL="782638" indent="-195263" defTabSz="407988">
              <a:tabLst>
                <a:tab pos="657225" algn="l"/>
                <a:tab pos="1312863" algn="l"/>
                <a:tab pos="1970088" algn="l"/>
                <a:tab pos="2627313" algn="l"/>
              </a:tabLst>
              <a:defRPr>
                <a:solidFill>
                  <a:schemeClr val="tx1"/>
                </a:solidFill>
                <a:latin typeface="Arial" charset="0"/>
                <a:ea typeface="ＭＳ Ｐゴシック" charset="0"/>
              </a:defRPr>
            </a:lvl4pPr>
            <a:lvl5pPr marL="979488" indent="-196850" defTabSz="407988">
              <a:tabLst>
                <a:tab pos="657225" algn="l"/>
                <a:tab pos="1312863" algn="l"/>
                <a:tab pos="1970088" algn="l"/>
                <a:tab pos="2627313" algn="l"/>
              </a:tabLst>
              <a:defRPr>
                <a:solidFill>
                  <a:schemeClr val="tx1"/>
                </a:solidFill>
                <a:latin typeface="Arial" charset="0"/>
                <a:ea typeface="ＭＳ Ｐゴシック" charset="0"/>
              </a:defRPr>
            </a:lvl5pPr>
            <a:lvl6pPr marL="1436688" indent="-196850" defTabSz="407988" fontAlgn="base">
              <a:spcBef>
                <a:spcPct val="0"/>
              </a:spcBef>
              <a:spcAft>
                <a:spcPct val="0"/>
              </a:spcAft>
              <a:tabLst>
                <a:tab pos="657225" algn="l"/>
                <a:tab pos="1312863" algn="l"/>
                <a:tab pos="1970088" algn="l"/>
                <a:tab pos="2627313" algn="l"/>
              </a:tabLst>
              <a:defRPr>
                <a:solidFill>
                  <a:schemeClr val="tx1"/>
                </a:solidFill>
                <a:latin typeface="Arial" charset="0"/>
                <a:ea typeface="ＭＳ Ｐゴシック" charset="0"/>
              </a:defRPr>
            </a:lvl6pPr>
            <a:lvl7pPr marL="1893888" indent="-196850" defTabSz="407988" fontAlgn="base">
              <a:spcBef>
                <a:spcPct val="0"/>
              </a:spcBef>
              <a:spcAft>
                <a:spcPct val="0"/>
              </a:spcAft>
              <a:tabLst>
                <a:tab pos="657225" algn="l"/>
                <a:tab pos="1312863" algn="l"/>
                <a:tab pos="1970088" algn="l"/>
                <a:tab pos="2627313" algn="l"/>
              </a:tabLst>
              <a:defRPr>
                <a:solidFill>
                  <a:schemeClr val="tx1"/>
                </a:solidFill>
                <a:latin typeface="Arial" charset="0"/>
                <a:ea typeface="ＭＳ Ｐゴシック" charset="0"/>
              </a:defRPr>
            </a:lvl7pPr>
            <a:lvl8pPr marL="2351088" indent="-196850" defTabSz="407988" fontAlgn="base">
              <a:spcBef>
                <a:spcPct val="0"/>
              </a:spcBef>
              <a:spcAft>
                <a:spcPct val="0"/>
              </a:spcAft>
              <a:tabLst>
                <a:tab pos="657225" algn="l"/>
                <a:tab pos="1312863" algn="l"/>
                <a:tab pos="1970088" algn="l"/>
                <a:tab pos="2627313" algn="l"/>
              </a:tabLst>
              <a:defRPr>
                <a:solidFill>
                  <a:schemeClr val="tx1"/>
                </a:solidFill>
                <a:latin typeface="Arial" charset="0"/>
                <a:ea typeface="ＭＳ Ｐゴシック" charset="0"/>
              </a:defRPr>
            </a:lvl8pPr>
            <a:lvl9pPr marL="2808288" indent="-196850" defTabSz="407988" fontAlgn="base">
              <a:spcBef>
                <a:spcPct val="0"/>
              </a:spcBef>
              <a:spcAft>
                <a:spcPct val="0"/>
              </a:spcAft>
              <a:tabLst>
                <a:tab pos="657225" algn="l"/>
                <a:tab pos="1312863" algn="l"/>
                <a:tab pos="1970088" algn="l"/>
                <a:tab pos="2627313" algn="l"/>
              </a:tabLst>
              <a:defRPr>
                <a:solidFill>
                  <a:schemeClr val="tx1"/>
                </a:solidFill>
                <a:latin typeface="Arial" charset="0"/>
                <a:ea typeface="ＭＳ Ｐゴシック" charset="0"/>
              </a:defRPr>
            </a:lvl9pPr>
          </a:lstStyle>
          <a:p>
            <a:pPr algn="ctr" hangingPunct="0">
              <a:lnSpc>
                <a:spcPct val="93000"/>
              </a:lnSpc>
              <a:buClr>
                <a:srgbClr val="000000"/>
              </a:buClr>
              <a:buSzPct val="45000"/>
              <a:buFont typeface="Wingdings" charset="0"/>
              <a:buNone/>
            </a:pPr>
            <a:r>
              <a:rPr lang="fi-FI" sz="2500" b="1">
                <a:solidFill>
                  <a:srgbClr val="000000"/>
                </a:solidFill>
              </a:rPr>
              <a:t>Images</a:t>
            </a:r>
          </a:p>
        </p:txBody>
      </p:sp>
      <p:pic>
        <p:nvPicPr>
          <p:cNvPr id="16998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1" y="3563541"/>
            <a:ext cx="4900613" cy="1065609"/>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83243953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AE5424D-77F5-6346-A395-A18BAE11A245}" type="slidenum">
              <a:rPr lang="en-US"/>
              <a:pPr/>
              <a:t>18</a:t>
            </a:fld>
            <a:endParaRPr lang="en-US"/>
          </a:p>
        </p:txBody>
      </p:sp>
      <p:sp>
        <p:nvSpPr>
          <p:cNvPr id="4098" name="Rectangle 2"/>
          <p:cNvSpPr>
            <a:spLocks noGrp="1" noChangeArrowheads="1"/>
          </p:cNvSpPr>
          <p:nvPr>
            <p:ph type="title"/>
          </p:nvPr>
        </p:nvSpPr>
        <p:spPr/>
        <p:txBody>
          <a:bodyPr/>
          <a:lstStyle/>
          <a:p>
            <a:r>
              <a:rPr lang="en-US"/>
              <a:t>Content Filtering: More Problems</a:t>
            </a:r>
          </a:p>
        </p:txBody>
      </p:sp>
      <p:sp>
        <p:nvSpPr>
          <p:cNvPr id="4099" name="Rectangle 3"/>
          <p:cNvSpPr>
            <a:spLocks noGrp="1" noChangeArrowheads="1"/>
          </p:cNvSpPr>
          <p:nvPr>
            <p:ph type="body" idx="1"/>
          </p:nvPr>
        </p:nvSpPr>
        <p:spPr>
          <a:xfrm>
            <a:off x="457200" y="1200150"/>
            <a:ext cx="8229600" cy="3200400"/>
          </a:xfrm>
        </p:spPr>
        <p:txBody>
          <a:bodyPr/>
          <a:lstStyle/>
          <a:p>
            <a:r>
              <a:rPr lang="en-US" sz="2400" b="1" dirty="0">
                <a:solidFill>
                  <a:srgbClr val="FF0000"/>
                </a:solidFill>
              </a:rPr>
              <a:t>Customized emails are easy to generate: </a:t>
            </a:r>
            <a:r>
              <a:rPr lang="en-US" sz="2400" dirty="0"/>
              <a:t>Content-based filters need fuzzy hashes over content, etc.</a:t>
            </a:r>
            <a:endParaRPr lang="en-US" sz="2400" b="1" dirty="0">
              <a:solidFill>
                <a:srgbClr val="FF0000"/>
              </a:solidFill>
            </a:endParaRPr>
          </a:p>
          <a:p>
            <a:r>
              <a:rPr lang="en-US" sz="2400" b="1" dirty="0">
                <a:solidFill>
                  <a:srgbClr val="FF0000"/>
                </a:solidFill>
              </a:rPr>
              <a:t>Low cost to evasion:</a:t>
            </a:r>
            <a:r>
              <a:rPr lang="en-US" sz="2400" b="1" dirty="0"/>
              <a:t> </a:t>
            </a:r>
            <a:r>
              <a:rPr lang="en-US" sz="2400" dirty="0"/>
              <a:t>Spammers can easily alter features of an email</a:t>
            </a:r>
            <a:r>
              <a:rPr lang="ja-JP" altLang="en-US" sz="2400" dirty="0">
                <a:latin typeface="Arial"/>
              </a:rPr>
              <a:t>’</a:t>
            </a:r>
            <a:r>
              <a:rPr lang="en-US" sz="2400" dirty="0"/>
              <a:t>s content can be easily adjusted and changed</a:t>
            </a:r>
            <a:endParaRPr lang="en-US" sz="2400" b="1" dirty="0">
              <a:solidFill>
                <a:srgbClr val="FF0000"/>
              </a:solidFill>
            </a:endParaRPr>
          </a:p>
          <a:p>
            <a:r>
              <a:rPr lang="en-US" sz="2400" b="1" dirty="0">
                <a:solidFill>
                  <a:srgbClr val="FF0000"/>
                </a:solidFill>
              </a:rPr>
              <a:t>High cost to filter maintainers: </a:t>
            </a:r>
            <a:r>
              <a:rPr lang="en-US" sz="2400" dirty="0"/>
              <a:t>Filters must be continually updated as content-changing techniques become more sophisticated</a:t>
            </a:r>
          </a:p>
        </p:txBody>
      </p:sp>
    </p:spTree>
    <p:extLst>
      <p:ext uri="{BB962C8B-B14F-4D97-AF65-F5344CB8AC3E}">
        <p14:creationId xmlns:p14="http://schemas.microsoft.com/office/powerpoint/2010/main" val="216090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18FA9E98-BCD1-CD46-82E1-54EBFDBD5550}" type="slidenum">
              <a:rPr lang="en-US"/>
              <a:pPr/>
              <a:t>19</a:t>
            </a:fld>
            <a:endParaRPr lang="en-US"/>
          </a:p>
        </p:txBody>
      </p:sp>
      <p:sp>
        <p:nvSpPr>
          <p:cNvPr id="141314" name="Rectangle 2"/>
          <p:cNvSpPr>
            <a:spLocks noGrp="1" noChangeArrowheads="1"/>
          </p:cNvSpPr>
          <p:nvPr>
            <p:ph type="title"/>
          </p:nvPr>
        </p:nvSpPr>
        <p:spPr/>
        <p:txBody>
          <a:bodyPr/>
          <a:lstStyle/>
          <a:p>
            <a:r>
              <a:rPr lang="en-US"/>
              <a:t>Approach #2: IP Addresses</a:t>
            </a:r>
          </a:p>
        </p:txBody>
      </p:sp>
      <p:sp>
        <p:nvSpPr>
          <p:cNvPr id="141315" name="Rectangle 3"/>
          <p:cNvSpPr>
            <a:spLocks noGrp="1" noChangeArrowheads="1"/>
          </p:cNvSpPr>
          <p:nvPr>
            <p:ph type="body" idx="1"/>
          </p:nvPr>
        </p:nvSpPr>
        <p:spPr>
          <a:xfrm>
            <a:off x="457200" y="2286000"/>
            <a:ext cx="8229600" cy="2228850"/>
          </a:xfrm>
        </p:spPr>
        <p:txBody>
          <a:bodyPr/>
          <a:lstStyle/>
          <a:p>
            <a:r>
              <a:rPr lang="en-US" b="1">
                <a:solidFill>
                  <a:schemeClr val="accent2"/>
                </a:solidFill>
              </a:rPr>
              <a:t>Problem:</a:t>
            </a:r>
            <a:r>
              <a:rPr lang="en-US"/>
              <a:t> IP addresses are ephemeral </a:t>
            </a:r>
          </a:p>
          <a:p>
            <a:r>
              <a:rPr lang="en-US"/>
              <a:t>Every day, 10% of senders are from previously unseen IP addresses</a:t>
            </a:r>
          </a:p>
          <a:p>
            <a:r>
              <a:rPr lang="en-US"/>
              <a:t>Possible causes</a:t>
            </a:r>
          </a:p>
          <a:p>
            <a:pPr lvl="1"/>
            <a:r>
              <a:rPr lang="en-US"/>
              <a:t>Dynamic addressing</a:t>
            </a:r>
          </a:p>
          <a:p>
            <a:pPr lvl="1"/>
            <a:r>
              <a:rPr lang="en-US"/>
              <a:t>New infections</a:t>
            </a:r>
          </a:p>
        </p:txBody>
      </p:sp>
      <p:sp>
        <p:nvSpPr>
          <p:cNvPr id="141316" name="Text Box 4"/>
          <p:cNvSpPr txBox="1">
            <a:spLocks noChangeArrowheads="1"/>
          </p:cNvSpPr>
          <p:nvPr/>
        </p:nvSpPr>
        <p:spPr bwMode="auto">
          <a:xfrm>
            <a:off x="609600" y="1028700"/>
            <a:ext cx="7848600" cy="1200329"/>
          </a:xfrm>
          <a:prstGeom prst="rect">
            <a:avLst/>
          </a:prstGeom>
          <a:solidFill>
            <a:srgbClr val="BBE0E3"/>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r>
              <a:rPr lang="en-US"/>
              <a:t>Received: from mail-ew0-f217.google.com (mail-ew0-f217.google.com </a:t>
            </a:r>
            <a:r>
              <a:rPr lang="en-US" b="1">
                <a:solidFill>
                  <a:srgbClr val="FF0000"/>
                </a:solidFill>
              </a:rPr>
              <a:t>[209.85.219.217]</a:t>
            </a:r>
            <a:r>
              <a:rPr lang="en-US"/>
              <a:t>)</a:t>
            </a:r>
          </a:p>
          <a:p>
            <a:r>
              <a:rPr lang="en-US"/>
              <a:t>        by mail.gtnoise.net (Postfix) with ESMTP id 2A6EBC94A1</a:t>
            </a:r>
          </a:p>
          <a:p>
            <a:r>
              <a:rPr lang="en-US"/>
              <a:t>        for &lt;feamster@gtnoise.net&gt;; Fri, 23 Oct 2009 10:08:24 -0400 (EDT)</a:t>
            </a:r>
          </a:p>
        </p:txBody>
      </p:sp>
    </p:spTree>
    <p:extLst>
      <p:ext uri="{BB962C8B-B14F-4D97-AF65-F5344CB8AC3E}">
        <p14:creationId xmlns:p14="http://schemas.microsoft.com/office/powerpoint/2010/main" val="3297817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Automated Filtering of Online Speech</a:t>
            </a:r>
          </a:p>
        </p:txBody>
      </p:sp>
      <p:sp>
        <p:nvSpPr>
          <p:cNvPr id="3" name="Content Placeholder 2"/>
          <p:cNvSpPr>
            <a:spLocks noGrp="1"/>
          </p:cNvSpPr>
          <p:nvPr>
            <p:ph idx="1"/>
          </p:nvPr>
        </p:nvSpPr>
        <p:spPr>
          <a:xfrm>
            <a:off x="447579" y="1017352"/>
            <a:ext cx="8229600" cy="3394472"/>
          </a:xfrm>
        </p:spPr>
        <p:txBody>
          <a:bodyPr/>
          <a:lstStyle/>
          <a:p>
            <a:r>
              <a:rPr lang="en-US" b="1" dirty="0"/>
              <a:t>Automated Filtering of Content </a:t>
            </a:r>
          </a:p>
          <a:p>
            <a:pPr lvl="1"/>
            <a:r>
              <a:rPr lang="en-US" dirty="0"/>
              <a:t>Automated filtering</a:t>
            </a:r>
          </a:p>
          <a:p>
            <a:pPr lvl="1"/>
            <a:r>
              <a:rPr lang="en-US" dirty="0"/>
              <a:t>Filter bubbles, personalization, and attacks</a:t>
            </a:r>
            <a:endParaRPr lang="en-US" b="1" dirty="0"/>
          </a:p>
          <a:p>
            <a:r>
              <a:rPr lang="en-US" b="1" dirty="0"/>
              <a:t>Day 1: Supervised Learning</a:t>
            </a:r>
          </a:p>
          <a:p>
            <a:r>
              <a:rPr lang="en-US" b="1" dirty="0"/>
              <a:t>Day 2: Unsupervised Learning</a:t>
            </a:r>
          </a:p>
          <a:p>
            <a:r>
              <a:rPr lang="en-US" b="1" dirty="0"/>
              <a:t>Day 2 (Bonus</a:t>
            </a:r>
            <a:r>
              <a:rPr lang="en-US" b="1" dirty="0">
                <a:sym typeface="Wingdings"/>
              </a:rPr>
              <a:t>): Internet Censorship</a:t>
            </a:r>
            <a:endParaRPr lang="en-US" b="1" dirty="0"/>
          </a:p>
          <a:p>
            <a:pPr lvl="1"/>
            <a:r>
              <a:rPr lang="en-US" dirty="0"/>
              <a:t>Filtering and manipulation of Internet </a:t>
            </a:r>
            <a:r>
              <a:rPr lang="en-US" b="1" dirty="0"/>
              <a:t>protocols</a:t>
            </a:r>
          </a:p>
          <a:p>
            <a:pPr lvl="1"/>
            <a:r>
              <a:rPr lang="en-US" dirty="0"/>
              <a:t>Stochastic detection</a:t>
            </a:r>
          </a:p>
        </p:txBody>
      </p:sp>
    </p:spTree>
    <p:extLst>
      <p:ext uri="{BB962C8B-B14F-4D97-AF65-F5344CB8AC3E}">
        <p14:creationId xmlns:p14="http://schemas.microsoft.com/office/powerpoint/2010/main" val="266640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1EBB558-4426-FC4E-842B-4B1F626189DF}" type="slidenum">
              <a:rPr lang="en-US"/>
              <a:pPr/>
              <a:t>20</a:t>
            </a:fld>
            <a:endParaRPr lang="en-US"/>
          </a:p>
        </p:txBody>
      </p:sp>
      <p:sp>
        <p:nvSpPr>
          <p:cNvPr id="7170" name="Rectangle 2"/>
          <p:cNvSpPr>
            <a:spLocks noGrp="1" noChangeArrowheads="1"/>
          </p:cNvSpPr>
          <p:nvPr>
            <p:ph type="title"/>
          </p:nvPr>
        </p:nvSpPr>
        <p:spPr>
          <a:xfrm>
            <a:off x="152400" y="228600"/>
            <a:ext cx="8763000" cy="857250"/>
          </a:xfrm>
        </p:spPr>
        <p:txBody>
          <a:bodyPr/>
          <a:lstStyle/>
          <a:p>
            <a:r>
              <a:rPr lang="en-US" dirty="0"/>
              <a:t>Idea: Network-Based Filtering</a:t>
            </a:r>
          </a:p>
        </p:txBody>
      </p:sp>
      <p:sp>
        <p:nvSpPr>
          <p:cNvPr id="7171" name="Rectangle 3"/>
          <p:cNvSpPr>
            <a:spLocks noGrp="1" noChangeArrowheads="1"/>
          </p:cNvSpPr>
          <p:nvPr>
            <p:ph type="body" idx="1"/>
          </p:nvPr>
        </p:nvSpPr>
        <p:spPr/>
        <p:txBody>
          <a:bodyPr/>
          <a:lstStyle/>
          <a:p>
            <a:r>
              <a:rPr lang="en-US" dirty="0"/>
              <a:t>Filter email based on </a:t>
            </a:r>
            <a:r>
              <a:rPr lang="en-US" b="1" dirty="0">
                <a:solidFill>
                  <a:schemeClr val="accent2"/>
                </a:solidFill>
              </a:rPr>
              <a:t>how</a:t>
            </a:r>
            <a:r>
              <a:rPr lang="en-US" dirty="0"/>
              <a:t> it is sent, in addition to simply </a:t>
            </a:r>
            <a:r>
              <a:rPr lang="en-US" b="1" dirty="0">
                <a:solidFill>
                  <a:schemeClr val="accent2"/>
                </a:solidFill>
              </a:rPr>
              <a:t>what</a:t>
            </a:r>
            <a:r>
              <a:rPr lang="en-US" dirty="0">
                <a:solidFill>
                  <a:schemeClr val="accent2"/>
                </a:solidFill>
              </a:rPr>
              <a:t> </a:t>
            </a:r>
            <a:r>
              <a:rPr lang="en-US" dirty="0"/>
              <a:t>is sent.</a:t>
            </a:r>
            <a:endParaRPr lang="en-US" i="1" dirty="0"/>
          </a:p>
          <a:p>
            <a:r>
              <a:rPr lang="en-US" b="1" dirty="0">
                <a:solidFill>
                  <a:schemeClr val="accent2"/>
                </a:solidFill>
              </a:rPr>
              <a:t>Network-level properties</a:t>
            </a:r>
            <a:r>
              <a:rPr lang="en-US" dirty="0"/>
              <a:t>: lightweight, less malleable</a:t>
            </a:r>
          </a:p>
          <a:p>
            <a:pPr lvl="1"/>
            <a:r>
              <a:rPr lang="en-US" dirty="0"/>
              <a:t>Network/geographic location of sender and receiver</a:t>
            </a:r>
          </a:p>
          <a:p>
            <a:pPr lvl="1"/>
            <a:r>
              <a:rPr lang="en-US" dirty="0"/>
              <a:t>Set of target recipients</a:t>
            </a:r>
          </a:p>
          <a:p>
            <a:pPr lvl="1"/>
            <a:r>
              <a:rPr lang="en-US" dirty="0"/>
              <a:t>Hosting or upstream ISP (AS number)</a:t>
            </a:r>
          </a:p>
          <a:p>
            <a:pPr lvl="1"/>
            <a:r>
              <a:rPr lang="en-US" dirty="0"/>
              <a:t>Membership in a botnet (spammer, hosting infrastructure)</a:t>
            </a:r>
          </a:p>
          <a:p>
            <a:pPr lvl="1">
              <a:buFontTx/>
              <a:buNone/>
            </a:pPr>
            <a:endParaRPr lang="en-US" dirty="0"/>
          </a:p>
        </p:txBody>
      </p:sp>
    </p:spTree>
    <p:extLst>
      <p:ext uri="{BB962C8B-B14F-4D97-AF65-F5344CB8AC3E}">
        <p14:creationId xmlns:p14="http://schemas.microsoft.com/office/powerpoint/2010/main" val="3780821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AAC10AA-35E0-6F4F-B9F6-9B806467B5F6}" type="slidenum">
              <a:rPr lang="en-US"/>
              <a:pPr/>
              <a:t>21</a:t>
            </a:fld>
            <a:endParaRPr lang="en-US"/>
          </a:p>
        </p:txBody>
      </p:sp>
      <p:sp>
        <p:nvSpPr>
          <p:cNvPr id="233474" name="Rectangle 2"/>
          <p:cNvSpPr>
            <a:spLocks noGrp="1" noChangeArrowheads="1"/>
          </p:cNvSpPr>
          <p:nvPr>
            <p:ph type="title"/>
          </p:nvPr>
        </p:nvSpPr>
        <p:spPr/>
        <p:txBody>
          <a:bodyPr/>
          <a:lstStyle/>
          <a:p>
            <a:r>
              <a:rPr lang="en-US"/>
              <a:t>Why Network-Level Features?</a:t>
            </a:r>
          </a:p>
        </p:txBody>
      </p:sp>
      <p:sp>
        <p:nvSpPr>
          <p:cNvPr id="233475" name="Rectangle 3"/>
          <p:cNvSpPr>
            <a:spLocks noGrp="1" noChangeArrowheads="1"/>
          </p:cNvSpPr>
          <p:nvPr>
            <p:ph type="body" idx="1"/>
          </p:nvPr>
        </p:nvSpPr>
        <p:spPr/>
        <p:txBody>
          <a:bodyPr/>
          <a:lstStyle/>
          <a:p>
            <a:r>
              <a:rPr lang="en-US" b="1">
                <a:solidFill>
                  <a:srgbClr val="FF0000"/>
                </a:solidFill>
              </a:rPr>
              <a:t>Lightweight:</a:t>
            </a:r>
            <a:r>
              <a:rPr lang="en-US"/>
              <a:t> Don</a:t>
            </a:r>
            <a:r>
              <a:rPr lang="ja-JP" altLang="en-US">
                <a:latin typeface="Arial"/>
              </a:rPr>
              <a:t>’</a:t>
            </a:r>
            <a:r>
              <a:rPr lang="en-US"/>
              <a:t>t require inspecting details of packet streams</a:t>
            </a:r>
          </a:p>
          <a:p>
            <a:pPr lvl="1"/>
            <a:r>
              <a:rPr lang="en-US"/>
              <a:t>Can be done at high speeds</a:t>
            </a:r>
          </a:p>
          <a:p>
            <a:pPr lvl="1"/>
            <a:r>
              <a:rPr lang="en-US"/>
              <a:t>Can be done in the middle of the network</a:t>
            </a:r>
          </a:p>
          <a:p>
            <a:pPr lvl="1"/>
            <a:endParaRPr lang="en-US"/>
          </a:p>
          <a:p>
            <a:r>
              <a:rPr lang="en-US" b="1">
                <a:solidFill>
                  <a:srgbClr val="FF0000"/>
                </a:solidFill>
              </a:rPr>
              <a:t>Less Malleable:</a:t>
            </a:r>
            <a:r>
              <a:rPr lang="en-US" b="1"/>
              <a:t> </a:t>
            </a:r>
            <a:r>
              <a:rPr lang="en-US"/>
              <a:t>Perhaps more difficult to change some network-level features than message contents </a:t>
            </a:r>
          </a:p>
        </p:txBody>
      </p:sp>
    </p:spTree>
    <p:extLst>
      <p:ext uri="{BB962C8B-B14F-4D97-AF65-F5344CB8AC3E}">
        <p14:creationId xmlns:p14="http://schemas.microsoft.com/office/powerpoint/2010/main" val="2766061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97C44989-B21D-7D4E-BEAC-372E609FDB58}" type="slidenum">
              <a:rPr lang="en-US"/>
              <a:pPr/>
              <a:t>22</a:t>
            </a:fld>
            <a:endParaRPr lang="en-US"/>
          </a:p>
        </p:txBody>
      </p:sp>
      <p:sp>
        <p:nvSpPr>
          <p:cNvPr id="172034" name="Rectangle 2"/>
          <p:cNvSpPr>
            <a:spLocks noGrp="1" noChangeArrowheads="1"/>
          </p:cNvSpPr>
          <p:nvPr>
            <p:ph type="title"/>
          </p:nvPr>
        </p:nvSpPr>
        <p:spPr/>
        <p:txBody>
          <a:bodyPr/>
          <a:lstStyle/>
          <a:p>
            <a:r>
              <a:rPr lang="en-US"/>
              <a:t>Challenges</a:t>
            </a:r>
          </a:p>
        </p:txBody>
      </p:sp>
      <p:sp>
        <p:nvSpPr>
          <p:cNvPr id="172035" name="Rectangle 3"/>
          <p:cNvSpPr>
            <a:spLocks noGrp="1" noChangeArrowheads="1"/>
          </p:cNvSpPr>
          <p:nvPr>
            <p:ph type="body" idx="1"/>
          </p:nvPr>
        </p:nvSpPr>
        <p:spPr>
          <a:xfrm>
            <a:off x="457200" y="1112182"/>
            <a:ext cx="8229600" cy="3086100"/>
          </a:xfrm>
        </p:spPr>
        <p:txBody>
          <a:bodyPr/>
          <a:lstStyle/>
          <a:p>
            <a:r>
              <a:rPr lang="en-US" sz="2400" b="1" dirty="0">
                <a:solidFill>
                  <a:schemeClr val="accent2"/>
                </a:solidFill>
              </a:rPr>
              <a:t>Understanding</a:t>
            </a:r>
            <a:r>
              <a:rPr lang="en-US" sz="2400" b="1" dirty="0"/>
              <a:t> </a:t>
            </a:r>
            <a:r>
              <a:rPr lang="en-US" sz="2400" dirty="0"/>
              <a:t>network-level behavior</a:t>
            </a:r>
          </a:p>
          <a:p>
            <a:pPr lvl="1"/>
            <a:r>
              <a:rPr lang="en-US" sz="2000" dirty="0"/>
              <a:t>What network-level behaviors do spammers have?</a:t>
            </a:r>
          </a:p>
          <a:p>
            <a:pPr lvl="1"/>
            <a:r>
              <a:rPr lang="en-US" sz="2000" dirty="0"/>
              <a:t>How well do existing techniques (e.g., DNS-based blacklists) work?</a:t>
            </a:r>
          </a:p>
          <a:p>
            <a:r>
              <a:rPr lang="en-US" sz="2400" b="1" dirty="0">
                <a:solidFill>
                  <a:schemeClr val="accent2"/>
                </a:solidFill>
              </a:rPr>
              <a:t>Building classifiers</a:t>
            </a:r>
            <a:r>
              <a:rPr lang="en-US" sz="2400" dirty="0"/>
              <a:t> using network-level features</a:t>
            </a:r>
          </a:p>
          <a:p>
            <a:pPr lvl="1"/>
            <a:r>
              <a:rPr lang="en-US" sz="2000" dirty="0"/>
              <a:t>Key challenge: </a:t>
            </a:r>
            <a:r>
              <a:rPr lang="en-US" sz="2000" b="1" dirty="0"/>
              <a:t>Which features</a:t>
            </a:r>
            <a:r>
              <a:rPr lang="en-US" sz="2000" dirty="0"/>
              <a:t> to use?</a:t>
            </a:r>
          </a:p>
          <a:p>
            <a:pPr lvl="1"/>
            <a:r>
              <a:rPr lang="en-US" sz="2000" dirty="0"/>
              <a:t>Two Algorithms: SNARE</a:t>
            </a:r>
            <a:r>
              <a:rPr lang="en-US" sz="2000" b="1" dirty="0"/>
              <a:t> </a:t>
            </a:r>
            <a:r>
              <a:rPr lang="en-US" sz="2000" dirty="0"/>
              <a:t>and </a:t>
            </a:r>
            <a:r>
              <a:rPr lang="en-US" sz="2000" dirty="0" err="1"/>
              <a:t>SpamTracker</a:t>
            </a:r>
            <a:endParaRPr lang="en-US" sz="2000" dirty="0"/>
          </a:p>
        </p:txBody>
      </p:sp>
      <p:sp>
        <p:nvSpPr>
          <p:cNvPr id="172036" name="Text Box 4"/>
          <p:cNvSpPr txBox="1">
            <a:spLocks noChangeArrowheads="1"/>
          </p:cNvSpPr>
          <p:nvPr/>
        </p:nvSpPr>
        <p:spPr bwMode="auto">
          <a:xfrm>
            <a:off x="76200" y="4320778"/>
            <a:ext cx="8991600" cy="11079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r>
              <a:rPr lang="en-US" sz="1200"/>
              <a:t>Anirudh Ramachandran and Nick Feamster, </a:t>
            </a:r>
            <a:r>
              <a:rPr lang="ja-JP" altLang="en-US" sz="1200">
                <a:latin typeface="Arial"/>
              </a:rPr>
              <a:t>“</a:t>
            </a:r>
            <a:r>
              <a:rPr lang="en-US" sz="1200"/>
              <a:t>Understanding the Network-Level Behavior of Spammers</a:t>
            </a:r>
            <a:r>
              <a:rPr lang="ja-JP" altLang="en-US" sz="1200">
                <a:latin typeface="Arial"/>
              </a:rPr>
              <a:t>”</a:t>
            </a:r>
            <a:r>
              <a:rPr lang="en-US" sz="1200"/>
              <a:t>, </a:t>
            </a:r>
            <a:r>
              <a:rPr lang="en-US" sz="1200" i="1"/>
              <a:t>ACM SIGCOMM</a:t>
            </a:r>
            <a:r>
              <a:rPr lang="en-US" sz="1200"/>
              <a:t>, 2006</a:t>
            </a:r>
          </a:p>
          <a:p>
            <a:r>
              <a:rPr lang="en-US" sz="1200"/>
              <a:t>Anirudh Ramachandran, Nick Feamster, and Santosh Vempala, </a:t>
            </a:r>
            <a:r>
              <a:rPr lang="ja-JP" altLang="en-US" sz="1200">
                <a:latin typeface="Arial"/>
              </a:rPr>
              <a:t>“</a:t>
            </a:r>
            <a:r>
              <a:rPr lang="en-US" sz="1200"/>
              <a:t>Filtering Spam with Behavioral Blacklisting</a:t>
            </a:r>
            <a:r>
              <a:rPr lang="ja-JP" altLang="en-US" sz="1200">
                <a:latin typeface="Arial"/>
              </a:rPr>
              <a:t>”</a:t>
            </a:r>
            <a:r>
              <a:rPr lang="en-US" sz="1200"/>
              <a:t>, </a:t>
            </a:r>
            <a:r>
              <a:rPr lang="en-US" sz="1200" i="1"/>
              <a:t>ACM CCS</a:t>
            </a:r>
            <a:r>
              <a:rPr lang="en-US" sz="1200"/>
              <a:t>, 2007</a:t>
            </a:r>
            <a:br>
              <a:rPr lang="en-US" sz="1200"/>
            </a:br>
            <a:r>
              <a:rPr lang="en-US" sz="1200"/>
              <a:t>Shuang Hao, Nick Feamster, Alex Gray and Sven Krasser, </a:t>
            </a:r>
            <a:r>
              <a:rPr lang="ja-JP" altLang="en-US" sz="1200">
                <a:latin typeface="Arial"/>
              </a:rPr>
              <a:t>“</a:t>
            </a:r>
            <a:r>
              <a:rPr lang="en-US" sz="1200"/>
              <a:t>SNARE: Spatio-temporal Network-level Automatic Reputation Engine</a:t>
            </a:r>
            <a:r>
              <a:rPr lang="ja-JP" altLang="en-US" sz="1200">
                <a:latin typeface="Arial"/>
              </a:rPr>
              <a:t>”</a:t>
            </a:r>
            <a:r>
              <a:rPr lang="en-US" sz="1200"/>
              <a:t>, </a:t>
            </a:r>
            <a:r>
              <a:rPr lang="en-US" sz="1200" i="1"/>
              <a:t>USENIX Security</a:t>
            </a:r>
            <a:r>
              <a:rPr lang="en-US" sz="1200"/>
              <a:t>, August 2009</a:t>
            </a:r>
          </a:p>
          <a:p>
            <a:pPr>
              <a:spcBef>
                <a:spcPct val="50000"/>
              </a:spcBef>
            </a:pPr>
            <a:endParaRPr lang="en-US" sz="1200"/>
          </a:p>
        </p:txBody>
      </p:sp>
    </p:spTree>
    <p:extLst>
      <p:ext uri="{BB962C8B-B14F-4D97-AF65-F5344CB8AC3E}">
        <p14:creationId xmlns:p14="http://schemas.microsoft.com/office/powerpoint/2010/main" val="34428172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20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203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203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203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203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20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434258"/>
            <a:ext cx="8763000" cy="857250"/>
          </a:xfrm>
        </p:spPr>
        <p:txBody>
          <a:bodyPr/>
          <a:lstStyle/>
          <a:p>
            <a:pPr algn="ctr"/>
            <a:r>
              <a:rPr lang="en-US" dirty="0"/>
              <a:t>Day 1:</a:t>
            </a:r>
            <a:br>
              <a:rPr lang="en-US" dirty="0"/>
            </a:br>
            <a:r>
              <a:rPr lang="en-US" dirty="0"/>
              <a:t>Supervised Learning</a:t>
            </a:r>
            <a:br>
              <a:rPr lang="en-US" dirty="0"/>
            </a:br>
            <a:endParaRPr lang="en-US" dirty="0"/>
          </a:p>
        </p:txBody>
      </p:sp>
    </p:spTree>
    <p:extLst>
      <p:ext uri="{BB962C8B-B14F-4D97-AF65-F5344CB8AC3E}">
        <p14:creationId xmlns:p14="http://schemas.microsoft.com/office/powerpoint/2010/main" val="12084202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27364164-CB16-F541-8CBF-0553BC13C431}" type="slidenum">
              <a:rPr lang="en-US"/>
              <a:pPr/>
              <a:t>24</a:t>
            </a:fld>
            <a:endParaRPr lang="en-US"/>
          </a:p>
        </p:txBody>
      </p:sp>
      <p:sp>
        <p:nvSpPr>
          <p:cNvPr id="267268" name="Rectangle 4"/>
          <p:cNvSpPr>
            <a:spLocks noGrp="1" noChangeArrowheads="1"/>
          </p:cNvSpPr>
          <p:nvPr>
            <p:ph type="title"/>
          </p:nvPr>
        </p:nvSpPr>
        <p:spPr/>
        <p:txBody>
          <a:bodyPr/>
          <a:lstStyle/>
          <a:p>
            <a:r>
              <a:rPr lang="en-US"/>
              <a:t>Top ISPs Hosting Spam Senders</a:t>
            </a:r>
          </a:p>
        </p:txBody>
      </p:sp>
      <p:pic>
        <p:nvPicPr>
          <p:cNvPr id="2672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971550"/>
            <a:ext cx="6705600" cy="37421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437631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638E15A1-0857-B341-93B4-45E81B06FD20}" type="slidenum">
              <a:rPr lang="en-US"/>
              <a:pPr/>
              <a:t>25</a:t>
            </a:fld>
            <a:endParaRPr lang="en-US"/>
          </a:p>
        </p:txBody>
      </p:sp>
      <p:sp>
        <p:nvSpPr>
          <p:cNvPr id="112642" name="Rectangle 2"/>
          <p:cNvSpPr>
            <a:spLocks noGrp="1" noChangeArrowheads="1"/>
          </p:cNvSpPr>
          <p:nvPr>
            <p:ph type="title"/>
          </p:nvPr>
        </p:nvSpPr>
        <p:spPr/>
        <p:txBody>
          <a:bodyPr/>
          <a:lstStyle/>
          <a:p>
            <a:r>
              <a:rPr lang="en-US"/>
              <a:t>Finding the Right Features</a:t>
            </a:r>
          </a:p>
        </p:txBody>
      </p:sp>
      <p:sp>
        <p:nvSpPr>
          <p:cNvPr id="112643" name="Rectangle 3"/>
          <p:cNvSpPr>
            <a:spLocks noGrp="1" noChangeArrowheads="1"/>
          </p:cNvSpPr>
          <p:nvPr>
            <p:ph type="body" idx="1"/>
          </p:nvPr>
        </p:nvSpPr>
        <p:spPr/>
        <p:txBody>
          <a:bodyPr/>
          <a:lstStyle/>
          <a:p>
            <a:r>
              <a:rPr lang="en-US" b="1" dirty="0">
                <a:solidFill>
                  <a:srgbClr val="FF0000"/>
                </a:solidFill>
              </a:rPr>
              <a:t>Goal:</a:t>
            </a:r>
            <a:r>
              <a:rPr lang="en-US" dirty="0"/>
              <a:t> Sender reputation from a single packet?</a:t>
            </a:r>
          </a:p>
          <a:p>
            <a:pPr lvl="1"/>
            <a:r>
              <a:rPr lang="en-US" dirty="0"/>
              <a:t>Low overhead</a:t>
            </a:r>
          </a:p>
          <a:p>
            <a:pPr lvl="1"/>
            <a:r>
              <a:rPr lang="en-US" dirty="0"/>
              <a:t>Fast classification</a:t>
            </a:r>
          </a:p>
          <a:p>
            <a:pPr lvl="1"/>
            <a:r>
              <a:rPr lang="en-US" dirty="0"/>
              <a:t>In-network</a:t>
            </a:r>
          </a:p>
          <a:p>
            <a:pPr lvl="1"/>
            <a:r>
              <a:rPr lang="en-US" dirty="0"/>
              <a:t>Perhaps more evasion-resistant</a:t>
            </a:r>
          </a:p>
          <a:p>
            <a:r>
              <a:rPr lang="en-US" b="1" dirty="0">
                <a:solidFill>
                  <a:srgbClr val="FF0000"/>
                </a:solidFill>
              </a:rPr>
              <a:t>Key challenge</a:t>
            </a:r>
          </a:p>
          <a:p>
            <a:pPr lvl="1"/>
            <a:r>
              <a:rPr lang="en-US" dirty="0"/>
              <a:t>What features satisfy these properties and can distinguish spammers from legitimate senders?</a:t>
            </a:r>
          </a:p>
        </p:txBody>
      </p:sp>
    </p:spTree>
    <p:extLst>
      <p:ext uri="{BB962C8B-B14F-4D97-AF65-F5344CB8AC3E}">
        <p14:creationId xmlns:p14="http://schemas.microsoft.com/office/powerpoint/2010/main" val="3753213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3E4156E7-5249-5B4B-AD40-5C0B1644F2DC}" type="slidenum">
              <a:rPr lang="en-US"/>
              <a:pPr/>
              <a:t>26</a:t>
            </a:fld>
            <a:endParaRPr lang="en-US"/>
          </a:p>
        </p:txBody>
      </p:sp>
      <p:sp>
        <p:nvSpPr>
          <p:cNvPr id="235522" name="Rectangle 2"/>
          <p:cNvSpPr>
            <a:spLocks noGrp="1" noChangeArrowheads="1"/>
          </p:cNvSpPr>
          <p:nvPr>
            <p:ph type="title"/>
          </p:nvPr>
        </p:nvSpPr>
        <p:spPr/>
        <p:txBody>
          <a:bodyPr/>
          <a:lstStyle/>
          <a:p>
            <a:r>
              <a:rPr lang="en-US"/>
              <a:t>Set of Network-Level Features</a:t>
            </a:r>
          </a:p>
        </p:txBody>
      </p:sp>
      <p:sp>
        <p:nvSpPr>
          <p:cNvPr id="235523" name="Rectangle 3"/>
          <p:cNvSpPr>
            <a:spLocks noGrp="1" noChangeArrowheads="1"/>
          </p:cNvSpPr>
          <p:nvPr>
            <p:ph type="body" idx="1"/>
          </p:nvPr>
        </p:nvSpPr>
        <p:spPr>
          <a:xfrm>
            <a:off x="457200" y="1200150"/>
            <a:ext cx="8229600" cy="3714750"/>
          </a:xfrm>
        </p:spPr>
        <p:txBody>
          <a:bodyPr/>
          <a:lstStyle/>
          <a:p>
            <a:r>
              <a:rPr lang="en-US" sz="2400" dirty="0"/>
              <a:t>Single-Packet</a:t>
            </a:r>
          </a:p>
          <a:p>
            <a:pPr lvl="1"/>
            <a:r>
              <a:rPr lang="en-US" sz="2000" b="1" dirty="0">
                <a:solidFill>
                  <a:srgbClr val="FF0000"/>
                </a:solidFill>
              </a:rPr>
              <a:t>Geodesic distance</a:t>
            </a:r>
          </a:p>
          <a:p>
            <a:pPr lvl="1"/>
            <a:r>
              <a:rPr lang="en-US" sz="2000" b="1" dirty="0">
                <a:solidFill>
                  <a:srgbClr val="FF0000"/>
                </a:solidFill>
              </a:rPr>
              <a:t>Distance to k nearest senders</a:t>
            </a:r>
          </a:p>
          <a:p>
            <a:pPr lvl="1"/>
            <a:r>
              <a:rPr lang="en-US" sz="2000" b="1" dirty="0">
                <a:solidFill>
                  <a:srgbClr val="FF0000"/>
                </a:solidFill>
              </a:rPr>
              <a:t>Time of day</a:t>
            </a:r>
          </a:p>
          <a:p>
            <a:pPr lvl="1"/>
            <a:r>
              <a:rPr lang="en-US" sz="2000" dirty="0"/>
              <a:t>AS of sender</a:t>
            </a:r>
            <a:r>
              <a:rPr lang="ja-JP" altLang="en-US" sz="2000" dirty="0">
                <a:latin typeface="Arial"/>
              </a:rPr>
              <a:t>’</a:t>
            </a:r>
            <a:r>
              <a:rPr lang="en-US" sz="2000" dirty="0"/>
              <a:t>s IP</a:t>
            </a:r>
          </a:p>
          <a:p>
            <a:pPr lvl="1"/>
            <a:r>
              <a:rPr lang="en-US" sz="2000" dirty="0"/>
              <a:t>Status of email service ports</a:t>
            </a:r>
            <a:endParaRPr lang="en-US" sz="2400" b="1" dirty="0">
              <a:solidFill>
                <a:srgbClr val="FF0000"/>
              </a:solidFill>
            </a:endParaRPr>
          </a:p>
          <a:p>
            <a:r>
              <a:rPr lang="en-US" sz="2400" dirty="0"/>
              <a:t>Single-Message</a:t>
            </a:r>
          </a:p>
          <a:p>
            <a:pPr lvl="1"/>
            <a:r>
              <a:rPr lang="en-US" sz="2000" dirty="0"/>
              <a:t>Number of recipients</a:t>
            </a:r>
          </a:p>
          <a:p>
            <a:pPr lvl="1"/>
            <a:r>
              <a:rPr lang="en-US" sz="2000" dirty="0"/>
              <a:t>Length of message</a:t>
            </a:r>
          </a:p>
          <a:p>
            <a:r>
              <a:rPr lang="en-US" sz="2400" dirty="0"/>
              <a:t>Aggregate  (Multiple Message/Recipient)</a:t>
            </a:r>
          </a:p>
        </p:txBody>
      </p:sp>
    </p:spTree>
    <p:extLst>
      <p:ext uri="{BB962C8B-B14F-4D97-AF65-F5344CB8AC3E}">
        <p14:creationId xmlns:p14="http://schemas.microsoft.com/office/powerpoint/2010/main" val="29761790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63AACCB9-FE4E-8349-A0FA-63322BC8D700}" type="slidenum">
              <a:rPr lang="en-US"/>
              <a:pPr/>
              <a:t>27</a:t>
            </a:fld>
            <a:endParaRPr lang="en-US"/>
          </a:p>
        </p:txBody>
      </p:sp>
      <p:sp>
        <p:nvSpPr>
          <p:cNvPr id="114692" name="Rectangle 4"/>
          <p:cNvSpPr>
            <a:spLocks noGrp="1" noChangeArrowheads="1"/>
          </p:cNvSpPr>
          <p:nvPr>
            <p:ph type="title"/>
          </p:nvPr>
        </p:nvSpPr>
        <p:spPr/>
        <p:txBody>
          <a:bodyPr/>
          <a:lstStyle/>
          <a:p>
            <a:r>
              <a:rPr lang="en-US" sz="3600"/>
              <a:t>Sender-Receiver Geodesic Distance</a:t>
            </a:r>
          </a:p>
        </p:txBody>
      </p:sp>
      <p:pic>
        <p:nvPicPr>
          <p:cNvPr id="1146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 y="1092994"/>
            <a:ext cx="6604000" cy="405050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14694" name="Text Box 6"/>
          <p:cNvSpPr txBox="1">
            <a:spLocks noChangeArrowheads="1"/>
          </p:cNvSpPr>
          <p:nvPr/>
        </p:nvSpPr>
        <p:spPr bwMode="auto">
          <a:xfrm>
            <a:off x="5791200" y="2284810"/>
            <a:ext cx="2819400" cy="923320"/>
          </a:xfrm>
          <a:prstGeom prst="rect">
            <a:avLst/>
          </a:prstGeom>
          <a:solidFill>
            <a:schemeClr val="accent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430" tIns="45715" rIns="91430" bIns="45715">
            <a:spAutoFit/>
          </a:bodyPr>
          <a:lstStyle/>
          <a:p>
            <a:pPr>
              <a:spcBef>
                <a:spcPct val="50000"/>
              </a:spcBef>
            </a:pPr>
            <a:r>
              <a:rPr lang="en-US" b="1">
                <a:solidFill>
                  <a:srgbClr val="FF0000"/>
                </a:solidFill>
              </a:rPr>
              <a:t>90% of legitimate messages travel 2,200 miles or less</a:t>
            </a:r>
          </a:p>
        </p:txBody>
      </p:sp>
      <p:sp>
        <p:nvSpPr>
          <p:cNvPr id="114695" name="Line 7"/>
          <p:cNvSpPr>
            <a:spLocks noChangeShapeType="1"/>
          </p:cNvSpPr>
          <p:nvPr/>
        </p:nvSpPr>
        <p:spPr bwMode="auto">
          <a:xfrm flipH="1" flipV="1">
            <a:off x="2286000" y="2286000"/>
            <a:ext cx="3352800" cy="342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Tree>
    <p:extLst>
      <p:ext uri="{BB962C8B-B14F-4D97-AF65-F5344CB8AC3E}">
        <p14:creationId xmlns:p14="http://schemas.microsoft.com/office/powerpoint/2010/main" val="37202733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69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46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4" grpId="0" animBg="1"/>
      <p:bldP spid="11469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0837508D-5A6D-B64D-BAE4-E55C38BAF4E1}" type="slidenum">
              <a:rPr lang="en-US"/>
              <a:pPr/>
              <a:t>28</a:t>
            </a:fld>
            <a:endParaRPr lang="en-US"/>
          </a:p>
        </p:txBody>
      </p:sp>
      <p:pic>
        <p:nvPicPr>
          <p:cNvPr id="14951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333500"/>
            <a:ext cx="6383338" cy="3581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49506" name="Rectangle 2"/>
          <p:cNvSpPr>
            <a:spLocks noGrp="1" noChangeArrowheads="1"/>
          </p:cNvSpPr>
          <p:nvPr>
            <p:ph type="title"/>
          </p:nvPr>
        </p:nvSpPr>
        <p:spPr/>
        <p:txBody>
          <a:bodyPr/>
          <a:lstStyle/>
          <a:p>
            <a:r>
              <a:rPr lang="en-US"/>
              <a:t>Density of Senders in IP Space</a:t>
            </a:r>
          </a:p>
        </p:txBody>
      </p:sp>
      <p:sp>
        <p:nvSpPr>
          <p:cNvPr id="149509" name="Text Box 5"/>
          <p:cNvSpPr txBox="1">
            <a:spLocks noChangeArrowheads="1"/>
          </p:cNvSpPr>
          <p:nvPr/>
        </p:nvSpPr>
        <p:spPr bwMode="auto">
          <a:xfrm>
            <a:off x="6781800" y="2114550"/>
            <a:ext cx="2133600" cy="1200318"/>
          </a:xfrm>
          <a:prstGeom prst="rect">
            <a:avLst/>
          </a:prstGeom>
          <a:solidFill>
            <a:schemeClr val="accent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430" tIns="45715" rIns="91430" bIns="45715">
            <a:spAutoFit/>
          </a:bodyPr>
          <a:lstStyle/>
          <a:p>
            <a:pPr>
              <a:spcBef>
                <a:spcPct val="50000"/>
              </a:spcBef>
            </a:pPr>
            <a:r>
              <a:rPr lang="en-US" b="1">
                <a:solidFill>
                  <a:srgbClr val="FF0000"/>
                </a:solidFill>
              </a:rPr>
              <a:t>For spammers, k nearest senders are much closer in IP space</a:t>
            </a:r>
          </a:p>
        </p:txBody>
      </p:sp>
      <p:sp>
        <p:nvSpPr>
          <p:cNvPr id="149510" name="Line 6"/>
          <p:cNvSpPr>
            <a:spLocks noChangeShapeType="1"/>
          </p:cNvSpPr>
          <p:nvPr/>
        </p:nvSpPr>
        <p:spPr bwMode="auto">
          <a:xfrm flipH="1">
            <a:off x="6477000" y="3086100"/>
            <a:ext cx="9144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Tree>
    <p:extLst>
      <p:ext uri="{BB962C8B-B14F-4D97-AF65-F5344CB8AC3E}">
        <p14:creationId xmlns:p14="http://schemas.microsoft.com/office/powerpoint/2010/main" val="34598569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95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95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9" grpId="0" animBg="1"/>
      <p:bldP spid="1495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6143532F-5103-9645-B68E-38A562F275B4}" type="slidenum">
              <a:rPr lang="en-US"/>
              <a:pPr/>
              <a:t>29</a:t>
            </a:fld>
            <a:endParaRPr lang="en-US"/>
          </a:p>
        </p:txBody>
      </p:sp>
      <p:sp>
        <p:nvSpPr>
          <p:cNvPr id="204804" name="Rectangle 4"/>
          <p:cNvSpPr>
            <a:spLocks noGrp="1" noChangeArrowheads="1"/>
          </p:cNvSpPr>
          <p:nvPr>
            <p:ph type="title"/>
          </p:nvPr>
        </p:nvSpPr>
        <p:spPr/>
        <p:txBody>
          <a:bodyPr/>
          <a:lstStyle/>
          <a:p>
            <a:r>
              <a:rPr lang="en-US"/>
              <a:t>Local Time of Day at Sender</a:t>
            </a:r>
          </a:p>
        </p:txBody>
      </p:sp>
      <p:pic>
        <p:nvPicPr>
          <p:cNvPr id="20480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101329"/>
            <a:ext cx="6248400" cy="38790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04806" name="Text Box 6"/>
          <p:cNvSpPr txBox="1">
            <a:spLocks noChangeArrowheads="1"/>
          </p:cNvSpPr>
          <p:nvPr/>
        </p:nvSpPr>
        <p:spPr bwMode="auto">
          <a:xfrm>
            <a:off x="6400800" y="2114550"/>
            <a:ext cx="2514600" cy="923320"/>
          </a:xfrm>
          <a:prstGeom prst="rect">
            <a:avLst/>
          </a:prstGeom>
          <a:solidFill>
            <a:schemeClr val="accent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430" tIns="45715" rIns="91430" bIns="45715">
            <a:spAutoFit/>
          </a:bodyPr>
          <a:lstStyle/>
          <a:p>
            <a:pPr>
              <a:spcBef>
                <a:spcPct val="50000"/>
              </a:spcBef>
            </a:pPr>
            <a:r>
              <a:rPr lang="en-US" b="1">
                <a:solidFill>
                  <a:srgbClr val="FF0000"/>
                </a:solidFill>
              </a:rPr>
              <a:t>Spammers </a:t>
            </a:r>
            <a:r>
              <a:rPr lang="ja-JP" altLang="en-US" b="1">
                <a:solidFill>
                  <a:srgbClr val="FF0000"/>
                </a:solidFill>
                <a:latin typeface="Arial"/>
              </a:rPr>
              <a:t>“</a:t>
            </a:r>
            <a:r>
              <a:rPr lang="en-US" b="1">
                <a:solidFill>
                  <a:srgbClr val="FF0000"/>
                </a:solidFill>
              </a:rPr>
              <a:t>peak</a:t>
            </a:r>
            <a:r>
              <a:rPr lang="ja-JP" altLang="en-US" b="1">
                <a:solidFill>
                  <a:srgbClr val="FF0000"/>
                </a:solidFill>
                <a:latin typeface="Arial"/>
              </a:rPr>
              <a:t>”</a:t>
            </a:r>
            <a:r>
              <a:rPr lang="en-US" b="1">
                <a:solidFill>
                  <a:srgbClr val="FF0000"/>
                </a:solidFill>
              </a:rPr>
              <a:t> at different local times of day</a:t>
            </a:r>
          </a:p>
        </p:txBody>
      </p:sp>
      <p:sp>
        <p:nvSpPr>
          <p:cNvPr id="204807" name="Line 7"/>
          <p:cNvSpPr>
            <a:spLocks noChangeShapeType="1"/>
          </p:cNvSpPr>
          <p:nvPr/>
        </p:nvSpPr>
        <p:spPr bwMode="auto">
          <a:xfrm flipH="1">
            <a:off x="4191000" y="2343150"/>
            <a:ext cx="2286000" cy="1143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Tree>
    <p:extLst>
      <p:ext uri="{BB962C8B-B14F-4D97-AF65-F5344CB8AC3E}">
        <p14:creationId xmlns:p14="http://schemas.microsoft.com/office/powerpoint/2010/main" val="21513612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480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06" grpId="0" animBg="1"/>
      <p:bldP spid="20480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916309" y="1075135"/>
            <a:ext cx="4052504" cy="3016400"/>
          </a:xfrm>
          <a:prstGeom prst="rect">
            <a:avLst/>
          </a:prstGeom>
        </p:spPr>
      </p:pic>
      <p:sp>
        <p:nvSpPr>
          <p:cNvPr id="2" name="Title 1"/>
          <p:cNvSpPr>
            <a:spLocks noGrp="1"/>
          </p:cNvSpPr>
          <p:nvPr>
            <p:ph type="title"/>
          </p:nvPr>
        </p:nvSpPr>
        <p:spPr/>
        <p:txBody>
          <a:bodyPr/>
          <a:lstStyle/>
          <a:p>
            <a:r>
              <a:rPr lang="en-US" dirty="0"/>
              <a:t>Automated Filtering and Speech</a:t>
            </a:r>
          </a:p>
        </p:txBody>
      </p:sp>
      <p:pic>
        <p:nvPicPr>
          <p:cNvPr id="4" name="Picture 3"/>
          <p:cNvPicPr>
            <a:picLocks noChangeAspect="1"/>
          </p:cNvPicPr>
          <p:nvPr/>
        </p:nvPicPr>
        <p:blipFill>
          <a:blip r:embed="rId3"/>
          <a:stretch>
            <a:fillRect/>
          </a:stretch>
        </p:blipFill>
        <p:spPr>
          <a:xfrm>
            <a:off x="2806160" y="2446881"/>
            <a:ext cx="6109240" cy="2696620"/>
          </a:xfrm>
          <a:prstGeom prst="rect">
            <a:avLst/>
          </a:prstGeom>
        </p:spPr>
      </p:pic>
    </p:spTree>
    <p:extLst>
      <p:ext uri="{BB962C8B-B14F-4D97-AF65-F5344CB8AC3E}">
        <p14:creationId xmlns:p14="http://schemas.microsoft.com/office/powerpoint/2010/main" val="36937931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685800" y="4686300"/>
            <a:ext cx="1905000" cy="342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411" name="Rectangle 3"/>
          <p:cNvSpPr>
            <a:spLocks noChangeArrowheads="1"/>
          </p:cNvSpPr>
          <p:nvPr/>
        </p:nvSpPr>
        <p:spPr bwMode="auto">
          <a:xfrm>
            <a:off x="3124200" y="4686300"/>
            <a:ext cx="2895600" cy="342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412" name="Rectangle 4"/>
          <p:cNvSpPr>
            <a:spLocks noGrp="1" noChangeArrowheads="1"/>
          </p:cNvSpPr>
          <p:nvPr>
            <p:ph type="body" idx="1"/>
          </p:nvPr>
        </p:nvSpPr>
        <p:spPr>
          <a:noFill/>
          <a:ln/>
          <a:extLst>
            <a:ext uri="{91240B29-F687-4f45-9708-019B960494DF}">
              <a14:hiddenLine xmlns:a14="http://schemas.microsoft.com/office/drawing/2010/main" xmlns="" w="12700">
                <a:solidFill>
                  <a:schemeClr val="tx1"/>
                </a:solidFill>
                <a:miter lim="800000"/>
                <a:headEnd/>
                <a:tailEnd/>
              </a14:hiddenLine>
            </a:ext>
          </a:extLst>
        </p:spPr>
        <p:txBody>
          <a:bodyPr lIns="90488" tIns="44450" rIns="90488" bIns="44450"/>
          <a:lstStyle/>
          <a:p>
            <a:pPr>
              <a:lnSpc>
                <a:spcPct val="80000"/>
              </a:lnSpc>
            </a:pPr>
            <a:r>
              <a:rPr lang="en-US" sz="2800"/>
              <a:t>An </a:t>
            </a:r>
            <a:r>
              <a:rPr lang="en-US" sz="2800" i="1"/>
              <a:t>inductive learning task</a:t>
            </a:r>
          </a:p>
          <a:p>
            <a:pPr lvl="1">
              <a:lnSpc>
                <a:spcPct val="80000"/>
              </a:lnSpc>
            </a:pPr>
            <a:r>
              <a:rPr lang="en-US" sz="2400"/>
              <a:t>Use particular facts to make more generalized conclusions</a:t>
            </a:r>
          </a:p>
          <a:p>
            <a:pPr>
              <a:lnSpc>
                <a:spcPct val="80000"/>
              </a:lnSpc>
            </a:pPr>
            <a:endParaRPr lang="en-US" sz="2800"/>
          </a:p>
          <a:p>
            <a:pPr>
              <a:lnSpc>
                <a:spcPct val="80000"/>
              </a:lnSpc>
            </a:pPr>
            <a:r>
              <a:rPr lang="en-US" sz="2800"/>
              <a:t>A predictive model based on a branching series of Boolean tests</a:t>
            </a:r>
          </a:p>
          <a:p>
            <a:pPr lvl="1">
              <a:lnSpc>
                <a:spcPct val="80000"/>
              </a:lnSpc>
            </a:pPr>
            <a:r>
              <a:rPr lang="en-US" sz="2400"/>
              <a:t>These smaller Boolean tests are less complex than a one-stage classifier</a:t>
            </a:r>
          </a:p>
          <a:p>
            <a:pPr>
              <a:lnSpc>
                <a:spcPct val="80000"/>
              </a:lnSpc>
            </a:pPr>
            <a:endParaRPr lang="en-US" sz="2800"/>
          </a:p>
          <a:p>
            <a:pPr>
              <a:lnSpc>
                <a:spcPct val="80000"/>
              </a:lnSpc>
            </a:pPr>
            <a:r>
              <a:rPr lang="en-US" sz="2800"/>
              <a:t>Let</a:t>
            </a:r>
            <a:r>
              <a:rPr lang="ja-JP" altLang="en-US" sz="2800">
                <a:latin typeface="Arial"/>
              </a:rPr>
              <a:t>’</a:t>
            </a:r>
            <a:r>
              <a:rPr lang="en-US" sz="2800"/>
              <a:t>s look at a sample decision tree…</a:t>
            </a:r>
          </a:p>
        </p:txBody>
      </p:sp>
      <p:sp>
        <p:nvSpPr>
          <p:cNvPr id="17413" name="Rectangle 5"/>
          <p:cNvSpPr>
            <a:spLocks noGrp="1" noChangeArrowheads="1"/>
          </p:cNvSpPr>
          <p:nvPr>
            <p:ph type="title"/>
          </p:nvPr>
        </p:nvSpPr>
        <p:spPr/>
        <p:txBody>
          <a:bodyPr/>
          <a:lstStyle/>
          <a:p>
            <a:r>
              <a:rPr lang="en-US"/>
              <a:t>What is a Decision Tree?</a:t>
            </a:r>
          </a:p>
        </p:txBody>
      </p:sp>
    </p:spTree>
    <p:extLst>
      <p:ext uri="{BB962C8B-B14F-4D97-AF65-F5344CB8AC3E}">
        <p14:creationId xmlns:p14="http://schemas.microsoft.com/office/powerpoint/2010/main" val="3214951698"/>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Predicting Commute Time</a:t>
            </a:r>
          </a:p>
        </p:txBody>
      </p:sp>
      <p:sp>
        <p:nvSpPr>
          <p:cNvPr id="19459" name="Rectangle 3"/>
          <p:cNvSpPr>
            <a:spLocks noChangeArrowheads="1"/>
          </p:cNvSpPr>
          <p:nvPr/>
        </p:nvSpPr>
        <p:spPr bwMode="auto">
          <a:xfrm>
            <a:off x="2286000" y="1428750"/>
            <a:ext cx="1760538" cy="40005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2400">
                <a:solidFill>
                  <a:schemeClr val="bg1"/>
                </a:solidFill>
                <a:latin typeface="Times New Roman" charset="0"/>
              </a:rPr>
              <a:t>Leave At</a:t>
            </a:r>
          </a:p>
        </p:txBody>
      </p:sp>
      <p:sp>
        <p:nvSpPr>
          <p:cNvPr id="19460" name="Rectangle 4"/>
          <p:cNvSpPr>
            <a:spLocks noChangeArrowheads="1"/>
          </p:cNvSpPr>
          <p:nvPr/>
        </p:nvSpPr>
        <p:spPr bwMode="auto">
          <a:xfrm>
            <a:off x="711200" y="2457450"/>
            <a:ext cx="1760538" cy="40005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2400">
                <a:solidFill>
                  <a:schemeClr val="bg1"/>
                </a:solidFill>
                <a:latin typeface="Times New Roman" charset="0"/>
              </a:rPr>
              <a:t>Stall?</a:t>
            </a:r>
          </a:p>
        </p:txBody>
      </p:sp>
      <p:sp>
        <p:nvSpPr>
          <p:cNvPr id="19461" name="Rectangle 5"/>
          <p:cNvSpPr>
            <a:spLocks noChangeArrowheads="1"/>
          </p:cNvSpPr>
          <p:nvPr/>
        </p:nvSpPr>
        <p:spPr bwMode="auto">
          <a:xfrm>
            <a:off x="3962400" y="2457450"/>
            <a:ext cx="1760538" cy="40005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2400">
                <a:solidFill>
                  <a:schemeClr val="bg1"/>
                </a:solidFill>
                <a:latin typeface="Times New Roman" charset="0"/>
              </a:rPr>
              <a:t>Accident?</a:t>
            </a:r>
          </a:p>
        </p:txBody>
      </p:sp>
      <p:sp>
        <p:nvSpPr>
          <p:cNvPr id="19462" name="Text Box 6"/>
          <p:cNvSpPr txBox="1">
            <a:spLocks noChangeArrowheads="1"/>
          </p:cNvSpPr>
          <p:nvPr/>
        </p:nvSpPr>
        <p:spPr bwMode="auto">
          <a:xfrm>
            <a:off x="838200" y="1885950"/>
            <a:ext cx="1092200"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400">
                <a:latin typeface="Times New Roman" charset="0"/>
              </a:rPr>
              <a:t>10 AM</a:t>
            </a:r>
          </a:p>
        </p:txBody>
      </p:sp>
      <p:sp>
        <p:nvSpPr>
          <p:cNvPr id="19463" name="Text Box 7"/>
          <p:cNvSpPr txBox="1">
            <a:spLocks noChangeArrowheads="1"/>
          </p:cNvSpPr>
          <p:nvPr/>
        </p:nvSpPr>
        <p:spPr bwMode="auto">
          <a:xfrm>
            <a:off x="4233864" y="1943100"/>
            <a:ext cx="947737"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400">
                <a:latin typeface="Times New Roman" charset="0"/>
              </a:rPr>
              <a:t>9 AM</a:t>
            </a:r>
          </a:p>
        </p:txBody>
      </p:sp>
      <p:cxnSp>
        <p:nvCxnSpPr>
          <p:cNvPr id="19464" name="AutoShape 8"/>
          <p:cNvCxnSpPr>
            <a:cxnSpLocks noChangeShapeType="1"/>
            <a:stCxn id="19459" idx="2"/>
            <a:endCxn id="19460" idx="0"/>
          </p:cNvCxnSpPr>
          <p:nvPr/>
        </p:nvCxnSpPr>
        <p:spPr bwMode="auto">
          <a:xfrm flipH="1">
            <a:off x="1592263" y="1828800"/>
            <a:ext cx="1574800" cy="62865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9465" name="AutoShape 9"/>
          <p:cNvCxnSpPr>
            <a:cxnSpLocks noChangeShapeType="1"/>
            <a:stCxn id="19459" idx="2"/>
            <a:endCxn id="19461" idx="0"/>
          </p:cNvCxnSpPr>
          <p:nvPr/>
        </p:nvCxnSpPr>
        <p:spPr bwMode="auto">
          <a:xfrm>
            <a:off x="3167063" y="1828800"/>
            <a:ext cx="1676400" cy="62865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9466" name="Text Box 10"/>
          <p:cNvSpPr txBox="1">
            <a:spLocks noChangeArrowheads="1"/>
          </p:cNvSpPr>
          <p:nvPr/>
        </p:nvSpPr>
        <p:spPr bwMode="auto">
          <a:xfrm>
            <a:off x="2895600" y="2114550"/>
            <a:ext cx="947738"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400">
                <a:latin typeface="Times New Roman" charset="0"/>
              </a:rPr>
              <a:t>8 AM</a:t>
            </a:r>
          </a:p>
        </p:txBody>
      </p:sp>
      <p:sp>
        <p:nvSpPr>
          <p:cNvPr id="19467" name="Text Box 11"/>
          <p:cNvSpPr txBox="1">
            <a:spLocks noChangeArrowheads="1"/>
          </p:cNvSpPr>
          <p:nvPr/>
        </p:nvSpPr>
        <p:spPr bwMode="auto">
          <a:xfrm>
            <a:off x="1752600" y="3600450"/>
            <a:ext cx="947738"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2400">
                <a:latin typeface="Times New Roman" charset="0"/>
              </a:rPr>
              <a:t>Long</a:t>
            </a:r>
          </a:p>
        </p:txBody>
      </p:sp>
      <p:sp>
        <p:nvSpPr>
          <p:cNvPr id="19468" name="Text Box 12"/>
          <p:cNvSpPr txBox="1">
            <a:spLocks noChangeArrowheads="1"/>
          </p:cNvSpPr>
          <p:nvPr/>
        </p:nvSpPr>
        <p:spPr bwMode="auto">
          <a:xfrm>
            <a:off x="2743200" y="2971800"/>
            <a:ext cx="947738"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2400">
                <a:latin typeface="Times New Roman" charset="0"/>
              </a:rPr>
              <a:t>Long</a:t>
            </a:r>
          </a:p>
        </p:txBody>
      </p:sp>
      <p:sp>
        <p:nvSpPr>
          <p:cNvPr id="19469" name="Text Box 13"/>
          <p:cNvSpPr txBox="1">
            <a:spLocks noChangeArrowheads="1"/>
          </p:cNvSpPr>
          <p:nvPr/>
        </p:nvSpPr>
        <p:spPr bwMode="auto">
          <a:xfrm>
            <a:off x="439739" y="3600450"/>
            <a:ext cx="94932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2400">
                <a:latin typeface="Times New Roman" charset="0"/>
              </a:rPr>
              <a:t>Short</a:t>
            </a:r>
          </a:p>
        </p:txBody>
      </p:sp>
      <p:sp>
        <p:nvSpPr>
          <p:cNvPr id="19470" name="Text Box 14"/>
          <p:cNvSpPr txBox="1">
            <a:spLocks noChangeArrowheads="1"/>
          </p:cNvSpPr>
          <p:nvPr/>
        </p:nvSpPr>
        <p:spPr bwMode="auto">
          <a:xfrm>
            <a:off x="3505201" y="3600450"/>
            <a:ext cx="1414463"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2400">
                <a:latin typeface="Times New Roman" charset="0"/>
              </a:rPr>
              <a:t>Medium</a:t>
            </a:r>
          </a:p>
        </p:txBody>
      </p:sp>
      <p:sp>
        <p:nvSpPr>
          <p:cNvPr id="19471" name="Text Box 15"/>
          <p:cNvSpPr txBox="1">
            <a:spLocks noChangeArrowheads="1"/>
          </p:cNvSpPr>
          <p:nvPr/>
        </p:nvSpPr>
        <p:spPr bwMode="auto">
          <a:xfrm>
            <a:off x="5029200" y="3600450"/>
            <a:ext cx="947738"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2400">
                <a:latin typeface="Times New Roman" charset="0"/>
              </a:rPr>
              <a:t>Long</a:t>
            </a:r>
          </a:p>
        </p:txBody>
      </p:sp>
      <p:cxnSp>
        <p:nvCxnSpPr>
          <p:cNvPr id="19473" name="AutoShape 17"/>
          <p:cNvCxnSpPr>
            <a:cxnSpLocks noChangeShapeType="1"/>
            <a:stCxn id="19460" idx="2"/>
            <a:endCxn id="19467" idx="0"/>
          </p:cNvCxnSpPr>
          <p:nvPr/>
        </p:nvCxnSpPr>
        <p:spPr bwMode="auto">
          <a:xfrm>
            <a:off x="1591469" y="2857500"/>
            <a:ext cx="635000" cy="74295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9474" name="Text Box 18"/>
          <p:cNvSpPr txBox="1">
            <a:spLocks noChangeArrowheads="1"/>
          </p:cNvSpPr>
          <p:nvPr/>
        </p:nvSpPr>
        <p:spPr bwMode="auto">
          <a:xfrm>
            <a:off x="373064" y="3028950"/>
            <a:ext cx="947737"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2400">
                <a:latin typeface="Times New Roman" charset="0"/>
              </a:rPr>
              <a:t>No</a:t>
            </a:r>
          </a:p>
        </p:txBody>
      </p:sp>
      <p:sp>
        <p:nvSpPr>
          <p:cNvPr id="19475" name="Text Box 19"/>
          <p:cNvSpPr txBox="1">
            <a:spLocks noChangeArrowheads="1"/>
          </p:cNvSpPr>
          <p:nvPr/>
        </p:nvSpPr>
        <p:spPr bwMode="auto">
          <a:xfrm>
            <a:off x="1828800" y="3028950"/>
            <a:ext cx="947738"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2400">
                <a:latin typeface="Times New Roman" charset="0"/>
              </a:rPr>
              <a:t>Yes</a:t>
            </a:r>
          </a:p>
        </p:txBody>
      </p:sp>
      <p:cxnSp>
        <p:nvCxnSpPr>
          <p:cNvPr id="19476" name="AutoShape 20"/>
          <p:cNvCxnSpPr>
            <a:cxnSpLocks noChangeShapeType="1"/>
            <a:stCxn id="19459" idx="2"/>
            <a:endCxn id="19468" idx="0"/>
          </p:cNvCxnSpPr>
          <p:nvPr/>
        </p:nvCxnSpPr>
        <p:spPr bwMode="auto">
          <a:xfrm>
            <a:off x="3166269" y="1828800"/>
            <a:ext cx="50800" cy="114300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9477" name="AutoShape 21"/>
          <p:cNvCxnSpPr>
            <a:cxnSpLocks noChangeShapeType="1"/>
            <a:stCxn id="19461" idx="2"/>
            <a:endCxn id="19470" idx="0"/>
          </p:cNvCxnSpPr>
          <p:nvPr/>
        </p:nvCxnSpPr>
        <p:spPr bwMode="auto">
          <a:xfrm flipH="1">
            <a:off x="4212433" y="2857500"/>
            <a:ext cx="630236" cy="74295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9478" name="AutoShape 22"/>
          <p:cNvCxnSpPr>
            <a:cxnSpLocks noChangeShapeType="1"/>
            <a:stCxn id="19461" idx="2"/>
            <a:endCxn id="19471" idx="0"/>
          </p:cNvCxnSpPr>
          <p:nvPr/>
        </p:nvCxnSpPr>
        <p:spPr bwMode="auto">
          <a:xfrm>
            <a:off x="4842669" y="2857500"/>
            <a:ext cx="660400" cy="74295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9479" name="Text Box 23"/>
          <p:cNvSpPr txBox="1">
            <a:spLocks noChangeArrowheads="1"/>
          </p:cNvSpPr>
          <p:nvPr/>
        </p:nvSpPr>
        <p:spPr bwMode="auto">
          <a:xfrm>
            <a:off x="3759200" y="3086100"/>
            <a:ext cx="947738"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2400">
                <a:latin typeface="Times New Roman" charset="0"/>
              </a:rPr>
              <a:t>No</a:t>
            </a:r>
          </a:p>
        </p:txBody>
      </p:sp>
      <p:sp>
        <p:nvSpPr>
          <p:cNvPr id="19480" name="Text Box 24"/>
          <p:cNvSpPr txBox="1">
            <a:spLocks noChangeArrowheads="1"/>
          </p:cNvSpPr>
          <p:nvPr/>
        </p:nvSpPr>
        <p:spPr bwMode="auto">
          <a:xfrm>
            <a:off x="5113339" y="3086100"/>
            <a:ext cx="94932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2400">
                <a:latin typeface="Times New Roman" charset="0"/>
              </a:rPr>
              <a:t>Yes</a:t>
            </a:r>
          </a:p>
        </p:txBody>
      </p:sp>
      <p:sp>
        <p:nvSpPr>
          <p:cNvPr id="19481" name="Text Box 25"/>
          <p:cNvSpPr txBox="1">
            <a:spLocks noChangeArrowheads="1"/>
          </p:cNvSpPr>
          <p:nvPr/>
        </p:nvSpPr>
        <p:spPr bwMode="auto">
          <a:xfrm>
            <a:off x="6197600" y="1428750"/>
            <a:ext cx="2844800" cy="40318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3200"/>
              <a:t>If we leave at 10 AM and there are no cars stalled on the road, what will our commute time be?</a:t>
            </a:r>
          </a:p>
        </p:txBody>
      </p:sp>
      <p:sp>
        <p:nvSpPr>
          <p:cNvPr id="19482" name="Oval 26"/>
          <p:cNvSpPr>
            <a:spLocks noChangeArrowheads="1"/>
          </p:cNvSpPr>
          <p:nvPr/>
        </p:nvSpPr>
        <p:spPr bwMode="auto">
          <a:xfrm>
            <a:off x="439739" y="3600450"/>
            <a:ext cx="949325" cy="342900"/>
          </a:xfrm>
          <a:prstGeom prst="ellipse">
            <a:avLst/>
          </a:prstGeom>
          <a:noFill/>
          <a:ln w="12700">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cxnSp>
        <p:nvCxnSpPr>
          <p:cNvPr id="19483" name="AutoShape 27"/>
          <p:cNvCxnSpPr>
            <a:cxnSpLocks noChangeShapeType="1"/>
            <a:stCxn id="19460" idx="2"/>
            <a:endCxn id="19482" idx="0"/>
          </p:cNvCxnSpPr>
          <p:nvPr/>
        </p:nvCxnSpPr>
        <p:spPr bwMode="auto">
          <a:xfrm flipH="1">
            <a:off x="914401" y="2857500"/>
            <a:ext cx="677863" cy="7429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5181566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8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7" presetClass="emph" presetSubtype="1" nodeType="clickEffect">
                                  <p:stCondLst>
                                    <p:cond delay="0"/>
                                  </p:stCondLst>
                                  <p:childTnLst>
                                    <p:set>
                                      <p:cBhvr>
                                        <p:cTn id="10" dur="indefinite"/>
                                        <p:tgtEl>
                                          <p:spTgt spid="19464"/>
                                        </p:tgtEl>
                                        <p:attrNameLst>
                                          <p:attrName>stroke.color</p:attrName>
                                        </p:attrNameLst>
                                      </p:cBhvr>
                                      <p:to>
                                        <p:clrVal>
                                          <a:srgbClr val="FF0000"/>
                                        </p:clrVal>
                                      </p:to>
                                    </p:set>
                                    <p:set>
                                      <p:cBhvr>
                                        <p:cTn id="11" dur="indefinite"/>
                                        <p:tgtEl>
                                          <p:spTgt spid="19464"/>
                                        </p:tgtEl>
                                        <p:attrNameLst>
                                          <p:attrName>stroke.on</p:attrName>
                                        </p:attrNameLst>
                                      </p:cBhvr>
                                      <p:to>
                                        <p:strVal val="true"/>
                                      </p:to>
                                    </p:set>
                                  </p:childTnLst>
                                </p:cTn>
                              </p:par>
                              <p:par>
                                <p:cTn id="12" presetID="1" presetClass="entr" presetSubtype="0" fill="hold" grpId="0" nodeType="withEffect">
                                  <p:stCondLst>
                                    <p:cond delay="0"/>
                                  </p:stCondLst>
                                  <p:childTnLst>
                                    <p:set>
                                      <p:cBhvr>
                                        <p:cTn id="13" dur="1" fill="hold">
                                          <p:stCondLst>
                                            <p:cond delay="0"/>
                                          </p:stCondLst>
                                        </p:cTn>
                                        <p:tgtEl>
                                          <p:spTgt spid="19482"/>
                                        </p:tgtEl>
                                        <p:attrNameLst>
                                          <p:attrName>style.visibility</p:attrName>
                                        </p:attrNameLst>
                                      </p:cBhvr>
                                      <p:to>
                                        <p:strVal val="visible"/>
                                      </p:to>
                                    </p:set>
                                  </p:childTnLst>
                                </p:cTn>
                              </p:par>
                              <p:par>
                                <p:cTn id="14" presetID="7" presetClass="emph" presetSubtype="2" fill="hold" nodeType="withEffect">
                                  <p:stCondLst>
                                    <p:cond delay="0"/>
                                  </p:stCondLst>
                                  <p:childTnLst>
                                    <p:animClr clrSpc="rgb" dir="cw">
                                      <p:cBhvr>
                                        <p:cTn id="15" dur="500" fill="hold"/>
                                        <p:tgtEl>
                                          <p:spTgt spid="19483"/>
                                        </p:tgtEl>
                                        <p:attrNameLst>
                                          <p:attrName>stroke.color</p:attrName>
                                        </p:attrNameLst>
                                      </p:cBhvr>
                                      <p:to>
                                        <a:srgbClr val="FF0000"/>
                                      </p:to>
                                    </p:animClr>
                                    <p:set>
                                      <p:cBhvr>
                                        <p:cTn id="16" dur="500" fill="hold"/>
                                        <p:tgtEl>
                                          <p:spTgt spid="19483"/>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81" grpId="0"/>
      <p:bldP spid="1948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t>Sample Experience Table</a:t>
            </a:r>
          </a:p>
        </p:txBody>
      </p:sp>
      <p:graphicFrame>
        <p:nvGraphicFramePr>
          <p:cNvPr id="24579" name="Group 3"/>
          <p:cNvGraphicFramePr>
            <a:graphicFrameLocks noGrp="1"/>
          </p:cNvGraphicFramePr>
          <p:nvPr>
            <p:ph idx="1"/>
          </p:nvPr>
        </p:nvGraphicFramePr>
        <p:xfrm>
          <a:off x="914401" y="1428750"/>
          <a:ext cx="7661275" cy="3199448"/>
        </p:xfrm>
        <a:graphic>
          <a:graphicData uri="http://schemas.openxmlformats.org/drawingml/2006/table">
            <a:tbl>
              <a:tblPr/>
              <a:tblGrid>
                <a:gridCol w="1236663">
                  <a:extLst>
                    <a:ext uri="{9D8B030D-6E8A-4147-A177-3AD203B41FA5}">
                      <a16:colId xmlns:a16="http://schemas.microsoft.com/office/drawing/2014/main" val="20000"/>
                    </a:ext>
                  </a:extLst>
                </a:gridCol>
                <a:gridCol w="1173162">
                  <a:extLst>
                    <a:ext uri="{9D8B030D-6E8A-4147-A177-3AD203B41FA5}">
                      <a16:colId xmlns:a16="http://schemas.microsoft.com/office/drawing/2014/main" val="20001"/>
                    </a:ext>
                  </a:extLst>
                </a:gridCol>
                <a:gridCol w="1416050">
                  <a:extLst>
                    <a:ext uri="{9D8B030D-6E8A-4147-A177-3AD203B41FA5}">
                      <a16:colId xmlns:a16="http://schemas.microsoft.com/office/drawing/2014/main" val="20002"/>
                    </a:ext>
                  </a:extLst>
                </a:gridCol>
                <a:gridCol w="1427163">
                  <a:extLst>
                    <a:ext uri="{9D8B030D-6E8A-4147-A177-3AD203B41FA5}">
                      <a16:colId xmlns:a16="http://schemas.microsoft.com/office/drawing/2014/main" val="20003"/>
                    </a:ext>
                  </a:extLst>
                </a:gridCol>
                <a:gridCol w="922337">
                  <a:extLst>
                    <a:ext uri="{9D8B030D-6E8A-4147-A177-3AD203B41FA5}">
                      <a16:colId xmlns:a16="http://schemas.microsoft.com/office/drawing/2014/main" val="20004"/>
                    </a:ext>
                  </a:extLst>
                </a:gridCol>
                <a:gridCol w="1485900">
                  <a:extLst>
                    <a:ext uri="{9D8B030D-6E8A-4147-A177-3AD203B41FA5}">
                      <a16:colId xmlns:a16="http://schemas.microsoft.com/office/drawing/2014/main" val="20005"/>
                    </a:ext>
                  </a:extLst>
                </a:gridCol>
              </a:tblGrid>
              <a:tr h="319088">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chemeClr val="tx1"/>
                          </a:solidFill>
                          <a:effectLst/>
                          <a:latin typeface="Arial" charset="0"/>
                          <a:ea typeface="ＭＳ Ｐゴシック" charset="0"/>
                          <a:cs typeface="Arial" charset="0"/>
                        </a:rPr>
                        <a:t>Example</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cap="flat">
                      <a:noFill/>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gridSpan="4">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chemeClr val="tx1"/>
                          </a:solidFill>
                          <a:effectLst/>
                          <a:latin typeface="Arial" charset="0"/>
                          <a:ea typeface="ＭＳ Ｐゴシック" charset="0"/>
                          <a:cs typeface="Arial" charset="0"/>
                        </a:rPr>
                        <a:t>Attributes</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chemeClr val="tx1"/>
                          </a:solidFill>
                          <a:effectLst/>
                          <a:latin typeface="Arial" charset="0"/>
                          <a:ea typeface="ＭＳ Ｐゴシック" charset="0"/>
                          <a:cs typeface="Arial" charset="0"/>
                        </a:rPr>
                        <a:t>Target</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05740">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 </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Hour</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Weather</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Accident</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Stall</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Commute</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05740">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D1</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cap="flat">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8 AM</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Sunny</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No</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No</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Long</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05740">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D2</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cap="flat">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8 AM</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Cloudy</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No</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Yes</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Long</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05740">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D3</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cap="flat">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10 AM</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Sunny</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No</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No</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Short</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05740">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D4</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cap="flat">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9 AM</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Rainy</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Yes</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No</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Long</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05740">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D5</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cap="flat">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9 AM</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Sunny</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Yes</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Yes</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Long</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05740">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D6</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cap="flat">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10 AM</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Sunny</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No</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No</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Short</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05740">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D7</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cap="flat">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10 AM</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Cloudy</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No</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No</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Short</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05740">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D8</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cap="flat">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9 AM</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Rainy</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No</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No</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Medium</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05740">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D9</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cap="flat">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9 AM</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Sunny</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Yes</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No</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Long</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05740">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D10</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cap="flat">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10 AM</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Cloudy</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Yes</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Yes</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Long</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05740">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D11</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cap="flat">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10 AM</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Rainy</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No</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No</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Short</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05740">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D12</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cap="flat">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8 AM</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Cloudy</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Yes</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No</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Long</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05740">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D13</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cap="flat">
                      <a:noFill/>
                    </a:lnL>
                    <a:lnR>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9 AM</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Sunny</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No</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No</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Medium</a:t>
                      </a:r>
                      <a:endParaRPr kumimoji="0" lang="en-US" sz="9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cap="flat">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19278533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t>Choosing Attributes</a:t>
            </a:r>
          </a:p>
        </p:txBody>
      </p:sp>
      <p:sp>
        <p:nvSpPr>
          <p:cNvPr id="25603" name="Rectangle 3"/>
          <p:cNvSpPr>
            <a:spLocks noGrp="1" noChangeArrowheads="1"/>
          </p:cNvSpPr>
          <p:nvPr>
            <p:ph type="body" idx="1"/>
          </p:nvPr>
        </p:nvSpPr>
        <p:spPr/>
        <p:txBody>
          <a:bodyPr/>
          <a:lstStyle/>
          <a:p>
            <a:r>
              <a:rPr lang="en-US"/>
              <a:t>The previous experience decision table showed 4 attributes: hour, weather, accident and stall</a:t>
            </a:r>
          </a:p>
          <a:p>
            <a:r>
              <a:rPr lang="en-US"/>
              <a:t>But the decision tree only showed 3 attributes: hour, accident and stall</a:t>
            </a:r>
          </a:p>
          <a:p>
            <a:r>
              <a:rPr lang="en-US"/>
              <a:t>Why is that?</a:t>
            </a:r>
          </a:p>
        </p:txBody>
      </p:sp>
    </p:spTree>
    <p:extLst>
      <p:ext uri="{BB962C8B-B14F-4D97-AF65-F5344CB8AC3E}">
        <p14:creationId xmlns:p14="http://schemas.microsoft.com/office/powerpoint/2010/main" val="9433986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t>Decision Tree Algorithms</a:t>
            </a:r>
          </a:p>
        </p:txBody>
      </p:sp>
      <p:sp>
        <p:nvSpPr>
          <p:cNvPr id="28675" name="Rectangle 3"/>
          <p:cNvSpPr>
            <a:spLocks noGrp="1" noChangeArrowheads="1"/>
          </p:cNvSpPr>
          <p:nvPr>
            <p:ph type="body" idx="1"/>
          </p:nvPr>
        </p:nvSpPr>
        <p:spPr/>
        <p:txBody>
          <a:bodyPr/>
          <a:lstStyle/>
          <a:p>
            <a:r>
              <a:rPr lang="en-US" sz="2800"/>
              <a:t>The basic idea behind any decision tree algorithm is as follows:</a:t>
            </a:r>
          </a:p>
          <a:p>
            <a:pPr lvl="1"/>
            <a:r>
              <a:rPr lang="en-US" sz="2400"/>
              <a:t>Choose the </a:t>
            </a:r>
            <a:r>
              <a:rPr lang="en-US" sz="2400" i="1"/>
              <a:t>best</a:t>
            </a:r>
            <a:r>
              <a:rPr lang="en-US" sz="2400"/>
              <a:t> attribute(s) to split the remaining instances and make that attribute a decision node</a:t>
            </a:r>
          </a:p>
          <a:p>
            <a:pPr lvl="1"/>
            <a:r>
              <a:rPr lang="en-US" sz="2400"/>
              <a:t>Repeat this process for recursively for each child</a:t>
            </a:r>
          </a:p>
          <a:p>
            <a:pPr lvl="1"/>
            <a:r>
              <a:rPr lang="en-US" sz="2400"/>
              <a:t>Stop when:</a:t>
            </a:r>
          </a:p>
          <a:p>
            <a:pPr lvl="2"/>
            <a:r>
              <a:rPr lang="en-US" sz="2000"/>
              <a:t>All the instances have the same target attribute value</a:t>
            </a:r>
          </a:p>
          <a:p>
            <a:pPr lvl="2"/>
            <a:r>
              <a:rPr lang="en-US" sz="2000"/>
              <a:t>There are no more attributes</a:t>
            </a:r>
          </a:p>
          <a:p>
            <a:pPr lvl="2"/>
            <a:r>
              <a:rPr lang="en-US" sz="2000"/>
              <a:t>There are no more instances</a:t>
            </a:r>
          </a:p>
        </p:txBody>
      </p:sp>
    </p:spTree>
    <p:extLst>
      <p:ext uri="{BB962C8B-B14F-4D97-AF65-F5344CB8AC3E}">
        <p14:creationId xmlns:p14="http://schemas.microsoft.com/office/powerpoint/2010/main" val="12310916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t>Identifying the Best Attributes</a:t>
            </a:r>
          </a:p>
        </p:txBody>
      </p:sp>
      <p:sp>
        <p:nvSpPr>
          <p:cNvPr id="29699" name="Rectangle 3"/>
          <p:cNvSpPr>
            <a:spLocks noGrp="1" noChangeArrowheads="1"/>
          </p:cNvSpPr>
          <p:nvPr>
            <p:ph type="body" idx="1"/>
          </p:nvPr>
        </p:nvSpPr>
        <p:spPr>
          <a:xfrm>
            <a:off x="949326" y="1485900"/>
            <a:ext cx="7661275" cy="457200"/>
          </a:xfrm>
        </p:spPr>
        <p:txBody>
          <a:bodyPr/>
          <a:lstStyle/>
          <a:p>
            <a:r>
              <a:rPr lang="en-US"/>
              <a:t>Refer back to our original decision tree</a:t>
            </a:r>
          </a:p>
          <a:p>
            <a:endParaRPr lang="en-US"/>
          </a:p>
        </p:txBody>
      </p:sp>
      <p:sp>
        <p:nvSpPr>
          <p:cNvPr id="29700" name="Rectangle 4"/>
          <p:cNvSpPr>
            <a:spLocks noChangeArrowheads="1"/>
          </p:cNvSpPr>
          <p:nvPr/>
        </p:nvSpPr>
        <p:spPr bwMode="auto">
          <a:xfrm>
            <a:off x="3505200" y="2000250"/>
            <a:ext cx="1295400" cy="28575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a:solidFill>
                  <a:schemeClr val="bg1"/>
                </a:solidFill>
                <a:latin typeface="Times New Roman" charset="0"/>
              </a:rPr>
              <a:t>Leave At</a:t>
            </a:r>
          </a:p>
        </p:txBody>
      </p:sp>
      <p:sp>
        <p:nvSpPr>
          <p:cNvPr id="29701" name="Rectangle 5"/>
          <p:cNvSpPr>
            <a:spLocks noChangeArrowheads="1"/>
          </p:cNvSpPr>
          <p:nvPr/>
        </p:nvSpPr>
        <p:spPr bwMode="auto">
          <a:xfrm>
            <a:off x="2057400" y="2800350"/>
            <a:ext cx="1193800" cy="22860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a:solidFill>
                  <a:schemeClr val="bg1"/>
                </a:solidFill>
                <a:latin typeface="Times New Roman" charset="0"/>
              </a:rPr>
              <a:t>Stall?</a:t>
            </a:r>
          </a:p>
        </p:txBody>
      </p:sp>
      <p:sp>
        <p:nvSpPr>
          <p:cNvPr id="29702" name="Rectangle 6"/>
          <p:cNvSpPr>
            <a:spLocks noChangeArrowheads="1"/>
          </p:cNvSpPr>
          <p:nvPr/>
        </p:nvSpPr>
        <p:spPr bwMode="auto">
          <a:xfrm>
            <a:off x="4648200" y="2743200"/>
            <a:ext cx="1219200" cy="22860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a:solidFill>
                  <a:schemeClr val="bg1"/>
                </a:solidFill>
                <a:latin typeface="Times New Roman" charset="0"/>
              </a:rPr>
              <a:t>Accident?</a:t>
            </a:r>
          </a:p>
        </p:txBody>
      </p:sp>
      <p:sp>
        <p:nvSpPr>
          <p:cNvPr id="29703" name="Text Box 7"/>
          <p:cNvSpPr txBox="1">
            <a:spLocks noChangeArrowheads="1"/>
          </p:cNvSpPr>
          <p:nvPr/>
        </p:nvSpPr>
        <p:spPr bwMode="auto">
          <a:xfrm>
            <a:off x="2057400" y="2457450"/>
            <a:ext cx="1092200"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a:latin typeface="Times New Roman" charset="0"/>
              </a:rPr>
              <a:t>10 AM</a:t>
            </a:r>
          </a:p>
        </p:txBody>
      </p:sp>
      <p:sp>
        <p:nvSpPr>
          <p:cNvPr id="29704" name="Text Box 8"/>
          <p:cNvSpPr txBox="1">
            <a:spLocks noChangeArrowheads="1"/>
          </p:cNvSpPr>
          <p:nvPr/>
        </p:nvSpPr>
        <p:spPr bwMode="auto">
          <a:xfrm>
            <a:off x="5029200" y="2400300"/>
            <a:ext cx="947738"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a:latin typeface="Times New Roman" charset="0"/>
              </a:rPr>
              <a:t>9 AM</a:t>
            </a:r>
          </a:p>
        </p:txBody>
      </p:sp>
      <p:cxnSp>
        <p:nvCxnSpPr>
          <p:cNvPr id="29705" name="AutoShape 9"/>
          <p:cNvCxnSpPr>
            <a:cxnSpLocks noChangeShapeType="1"/>
            <a:stCxn id="29700" idx="2"/>
            <a:endCxn id="29701" idx="0"/>
          </p:cNvCxnSpPr>
          <p:nvPr/>
        </p:nvCxnSpPr>
        <p:spPr bwMode="auto">
          <a:xfrm flipH="1">
            <a:off x="2654300" y="2286000"/>
            <a:ext cx="1498600" cy="51435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9706" name="AutoShape 10"/>
          <p:cNvCxnSpPr>
            <a:cxnSpLocks noChangeShapeType="1"/>
            <a:stCxn id="29700" idx="2"/>
            <a:endCxn id="29702" idx="0"/>
          </p:cNvCxnSpPr>
          <p:nvPr/>
        </p:nvCxnSpPr>
        <p:spPr bwMode="auto">
          <a:xfrm>
            <a:off x="4152900" y="2286000"/>
            <a:ext cx="1104900" cy="45720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9707" name="Text Box 11"/>
          <p:cNvSpPr txBox="1">
            <a:spLocks noChangeArrowheads="1"/>
          </p:cNvSpPr>
          <p:nvPr/>
        </p:nvSpPr>
        <p:spPr bwMode="auto">
          <a:xfrm>
            <a:off x="3929064" y="2514600"/>
            <a:ext cx="947737"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a:latin typeface="Times New Roman" charset="0"/>
              </a:rPr>
              <a:t>8 AM</a:t>
            </a:r>
          </a:p>
        </p:txBody>
      </p:sp>
      <p:sp>
        <p:nvSpPr>
          <p:cNvPr id="29708" name="Text Box 12"/>
          <p:cNvSpPr txBox="1">
            <a:spLocks noChangeArrowheads="1"/>
          </p:cNvSpPr>
          <p:nvPr/>
        </p:nvSpPr>
        <p:spPr bwMode="auto">
          <a:xfrm>
            <a:off x="2514600" y="3314700"/>
            <a:ext cx="947738"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400">
                <a:latin typeface="Times New Roman" charset="0"/>
              </a:rPr>
              <a:t>Long</a:t>
            </a:r>
          </a:p>
        </p:txBody>
      </p:sp>
      <p:sp>
        <p:nvSpPr>
          <p:cNvPr id="29709" name="Text Box 13"/>
          <p:cNvSpPr txBox="1">
            <a:spLocks noChangeArrowheads="1"/>
          </p:cNvSpPr>
          <p:nvPr/>
        </p:nvSpPr>
        <p:spPr bwMode="auto">
          <a:xfrm>
            <a:off x="3657600" y="2914650"/>
            <a:ext cx="947738"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400">
                <a:latin typeface="Times New Roman" charset="0"/>
              </a:rPr>
              <a:t>Long</a:t>
            </a:r>
          </a:p>
        </p:txBody>
      </p:sp>
      <p:sp>
        <p:nvSpPr>
          <p:cNvPr id="29710" name="Text Box 14"/>
          <p:cNvSpPr txBox="1">
            <a:spLocks noChangeArrowheads="1"/>
          </p:cNvSpPr>
          <p:nvPr/>
        </p:nvSpPr>
        <p:spPr bwMode="auto">
          <a:xfrm>
            <a:off x="1752601" y="3314700"/>
            <a:ext cx="949325"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400">
                <a:latin typeface="Times New Roman" charset="0"/>
              </a:rPr>
              <a:t>Short</a:t>
            </a:r>
          </a:p>
        </p:txBody>
      </p:sp>
      <p:sp>
        <p:nvSpPr>
          <p:cNvPr id="29711" name="Text Box 15"/>
          <p:cNvSpPr txBox="1">
            <a:spLocks noChangeArrowheads="1"/>
          </p:cNvSpPr>
          <p:nvPr/>
        </p:nvSpPr>
        <p:spPr bwMode="auto">
          <a:xfrm>
            <a:off x="4343401" y="3314700"/>
            <a:ext cx="1414463"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400">
                <a:latin typeface="Times New Roman" charset="0"/>
              </a:rPr>
              <a:t>Medium</a:t>
            </a:r>
          </a:p>
        </p:txBody>
      </p:sp>
      <p:cxnSp>
        <p:nvCxnSpPr>
          <p:cNvPr id="29712" name="AutoShape 16"/>
          <p:cNvCxnSpPr>
            <a:cxnSpLocks noChangeShapeType="1"/>
            <a:stCxn id="29701" idx="2"/>
            <a:endCxn id="29708" idx="0"/>
          </p:cNvCxnSpPr>
          <p:nvPr/>
        </p:nvCxnSpPr>
        <p:spPr bwMode="auto">
          <a:xfrm>
            <a:off x="2654300" y="3028950"/>
            <a:ext cx="334169" cy="28575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9713" name="Text Box 17"/>
          <p:cNvSpPr txBox="1">
            <a:spLocks noChangeArrowheads="1"/>
          </p:cNvSpPr>
          <p:nvPr/>
        </p:nvSpPr>
        <p:spPr bwMode="auto">
          <a:xfrm>
            <a:off x="1295400" y="3143250"/>
            <a:ext cx="947738"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400">
                <a:latin typeface="Times New Roman" charset="0"/>
              </a:rPr>
              <a:t>No</a:t>
            </a:r>
          </a:p>
        </p:txBody>
      </p:sp>
      <p:sp>
        <p:nvSpPr>
          <p:cNvPr id="29714" name="Text Box 18"/>
          <p:cNvSpPr txBox="1">
            <a:spLocks noChangeArrowheads="1"/>
          </p:cNvSpPr>
          <p:nvPr/>
        </p:nvSpPr>
        <p:spPr bwMode="auto">
          <a:xfrm>
            <a:off x="2819400" y="3086100"/>
            <a:ext cx="947738"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400">
                <a:latin typeface="Times New Roman" charset="0"/>
              </a:rPr>
              <a:t>Yes</a:t>
            </a:r>
          </a:p>
        </p:txBody>
      </p:sp>
      <p:cxnSp>
        <p:nvCxnSpPr>
          <p:cNvPr id="29715" name="AutoShape 19"/>
          <p:cNvCxnSpPr>
            <a:cxnSpLocks noChangeShapeType="1"/>
            <a:stCxn id="29700" idx="2"/>
            <a:endCxn id="29709" idx="0"/>
          </p:cNvCxnSpPr>
          <p:nvPr/>
        </p:nvCxnSpPr>
        <p:spPr bwMode="auto">
          <a:xfrm flipH="1">
            <a:off x="4131469" y="2286000"/>
            <a:ext cx="21431" cy="62865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9716" name="AutoShape 20"/>
          <p:cNvCxnSpPr>
            <a:cxnSpLocks noChangeShapeType="1"/>
            <a:stCxn id="29702" idx="2"/>
            <a:endCxn id="29711" idx="0"/>
          </p:cNvCxnSpPr>
          <p:nvPr/>
        </p:nvCxnSpPr>
        <p:spPr bwMode="auto">
          <a:xfrm flipH="1">
            <a:off x="5050633" y="2971800"/>
            <a:ext cx="207167" cy="34290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9717" name="AutoShape 21"/>
          <p:cNvCxnSpPr>
            <a:cxnSpLocks noChangeShapeType="1"/>
            <a:stCxn id="29702" idx="2"/>
            <a:endCxn id="29722" idx="0"/>
          </p:cNvCxnSpPr>
          <p:nvPr/>
        </p:nvCxnSpPr>
        <p:spPr bwMode="auto">
          <a:xfrm>
            <a:off x="5257800" y="2971800"/>
            <a:ext cx="473869" cy="34290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9718" name="Text Box 22"/>
          <p:cNvSpPr txBox="1">
            <a:spLocks noChangeArrowheads="1"/>
          </p:cNvSpPr>
          <p:nvPr/>
        </p:nvSpPr>
        <p:spPr bwMode="auto">
          <a:xfrm>
            <a:off x="4419600" y="3086100"/>
            <a:ext cx="947738"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400">
                <a:latin typeface="Times New Roman" charset="0"/>
              </a:rPr>
              <a:t>No</a:t>
            </a:r>
          </a:p>
        </p:txBody>
      </p:sp>
      <p:cxnSp>
        <p:nvCxnSpPr>
          <p:cNvPr id="29720" name="AutoShape 24"/>
          <p:cNvCxnSpPr>
            <a:cxnSpLocks noChangeShapeType="1"/>
            <a:stCxn id="29701" idx="2"/>
            <a:endCxn id="29710" idx="0"/>
          </p:cNvCxnSpPr>
          <p:nvPr/>
        </p:nvCxnSpPr>
        <p:spPr bwMode="auto">
          <a:xfrm flipH="1">
            <a:off x="2227264" y="3028950"/>
            <a:ext cx="427036" cy="2857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9721" name="Text Box 25"/>
          <p:cNvSpPr txBox="1">
            <a:spLocks noChangeArrowheads="1"/>
          </p:cNvSpPr>
          <p:nvPr/>
        </p:nvSpPr>
        <p:spPr bwMode="auto">
          <a:xfrm>
            <a:off x="5334000" y="3086100"/>
            <a:ext cx="947738"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400">
                <a:latin typeface="Times New Roman" charset="0"/>
              </a:rPr>
              <a:t>Yes</a:t>
            </a:r>
          </a:p>
        </p:txBody>
      </p:sp>
      <p:sp>
        <p:nvSpPr>
          <p:cNvPr id="29722" name="Text Box 26"/>
          <p:cNvSpPr txBox="1">
            <a:spLocks noChangeArrowheads="1"/>
          </p:cNvSpPr>
          <p:nvPr/>
        </p:nvSpPr>
        <p:spPr bwMode="auto">
          <a:xfrm>
            <a:off x="5257800" y="3314700"/>
            <a:ext cx="947738"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400">
                <a:latin typeface="Times New Roman" charset="0"/>
              </a:rPr>
              <a:t>Long</a:t>
            </a:r>
          </a:p>
        </p:txBody>
      </p:sp>
      <p:sp>
        <p:nvSpPr>
          <p:cNvPr id="29723" name="Rectangle 27"/>
          <p:cNvSpPr>
            <a:spLocks noChangeArrowheads="1"/>
          </p:cNvSpPr>
          <p:nvPr/>
        </p:nvSpPr>
        <p:spPr bwMode="auto">
          <a:xfrm>
            <a:off x="949326" y="3886200"/>
            <a:ext cx="76612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447675" indent="-447675" eaLnBrk="1" hangingPunct="1">
              <a:spcBef>
                <a:spcPct val="20000"/>
              </a:spcBef>
              <a:buClr>
                <a:schemeClr val="accent1"/>
              </a:buClr>
              <a:buSzPct val="70000"/>
              <a:buFont typeface="Wingdings" charset="0"/>
              <a:buChar char="n"/>
            </a:pPr>
            <a:r>
              <a:rPr lang="en-US" sz="3200"/>
              <a:t>How did we know to split on </a:t>
            </a:r>
            <a:r>
              <a:rPr lang="en-US" sz="3200" i="1"/>
              <a:t>leave at</a:t>
            </a:r>
            <a:r>
              <a:rPr lang="en-US" sz="3200"/>
              <a:t> and then on </a:t>
            </a:r>
            <a:r>
              <a:rPr lang="en-US" sz="3200" i="1"/>
              <a:t>stall </a:t>
            </a:r>
            <a:r>
              <a:rPr lang="en-US" sz="3200"/>
              <a:t>and </a:t>
            </a:r>
            <a:r>
              <a:rPr lang="en-US" sz="3200" i="1"/>
              <a:t>accident </a:t>
            </a:r>
            <a:r>
              <a:rPr lang="en-US" sz="3200"/>
              <a:t>and not weather?</a:t>
            </a:r>
          </a:p>
        </p:txBody>
      </p:sp>
    </p:spTree>
    <p:extLst>
      <p:ext uri="{BB962C8B-B14F-4D97-AF65-F5344CB8AC3E}">
        <p14:creationId xmlns:p14="http://schemas.microsoft.com/office/powerpoint/2010/main" val="5637689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ID3 Heuristic</a:t>
            </a:r>
          </a:p>
        </p:txBody>
      </p:sp>
      <p:sp>
        <p:nvSpPr>
          <p:cNvPr id="30723" name="Rectangle 3"/>
          <p:cNvSpPr>
            <a:spLocks noGrp="1" noChangeArrowheads="1"/>
          </p:cNvSpPr>
          <p:nvPr>
            <p:ph type="body" idx="1"/>
          </p:nvPr>
        </p:nvSpPr>
        <p:spPr/>
        <p:txBody>
          <a:bodyPr/>
          <a:lstStyle/>
          <a:p>
            <a:r>
              <a:rPr lang="en-US"/>
              <a:t>To determine the best attribute, we look at the ID3 heuristic</a:t>
            </a:r>
          </a:p>
          <a:p>
            <a:r>
              <a:rPr lang="en-US"/>
              <a:t>ID3 splits attributes based on their </a:t>
            </a:r>
            <a:r>
              <a:rPr lang="en-US" i="1"/>
              <a:t>entropy</a:t>
            </a:r>
            <a:r>
              <a:rPr lang="en-US"/>
              <a:t>.</a:t>
            </a:r>
          </a:p>
          <a:p>
            <a:r>
              <a:rPr lang="en-US"/>
              <a:t>Entropy is the measure of disinformation…</a:t>
            </a:r>
          </a:p>
        </p:txBody>
      </p:sp>
    </p:spTree>
    <p:extLst>
      <p:ext uri="{BB962C8B-B14F-4D97-AF65-F5344CB8AC3E}">
        <p14:creationId xmlns:p14="http://schemas.microsoft.com/office/powerpoint/2010/main" val="37841659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t>Entropy</a:t>
            </a:r>
          </a:p>
        </p:txBody>
      </p:sp>
      <p:sp>
        <p:nvSpPr>
          <p:cNvPr id="31747" name="Rectangle 3"/>
          <p:cNvSpPr>
            <a:spLocks noGrp="1" noChangeArrowheads="1"/>
          </p:cNvSpPr>
          <p:nvPr>
            <p:ph type="body" idx="1"/>
          </p:nvPr>
        </p:nvSpPr>
        <p:spPr/>
        <p:txBody>
          <a:bodyPr/>
          <a:lstStyle/>
          <a:p>
            <a:pPr>
              <a:lnSpc>
                <a:spcPct val="80000"/>
              </a:lnSpc>
            </a:pPr>
            <a:r>
              <a:rPr lang="en-US" sz="2800"/>
              <a:t>Entropy is minimized when all values of the target attribute are the same.</a:t>
            </a:r>
          </a:p>
          <a:p>
            <a:pPr lvl="1">
              <a:lnSpc>
                <a:spcPct val="80000"/>
              </a:lnSpc>
            </a:pPr>
            <a:r>
              <a:rPr lang="en-US" sz="2400"/>
              <a:t>If we know that commute time will always be </a:t>
            </a:r>
            <a:r>
              <a:rPr lang="en-US" sz="2400" i="1"/>
              <a:t>short</a:t>
            </a:r>
            <a:r>
              <a:rPr lang="en-US" sz="2400"/>
              <a:t>, then entropy = 0</a:t>
            </a:r>
          </a:p>
          <a:p>
            <a:pPr lvl="1">
              <a:lnSpc>
                <a:spcPct val="80000"/>
              </a:lnSpc>
            </a:pPr>
            <a:endParaRPr lang="en-US" sz="2400"/>
          </a:p>
          <a:p>
            <a:pPr>
              <a:lnSpc>
                <a:spcPct val="80000"/>
              </a:lnSpc>
            </a:pPr>
            <a:r>
              <a:rPr lang="en-US" sz="2800"/>
              <a:t>Entropy is maximized when there is an equal chance of all values for the target attribute (i.e. the result is random)</a:t>
            </a:r>
          </a:p>
          <a:p>
            <a:pPr lvl="1">
              <a:lnSpc>
                <a:spcPct val="80000"/>
              </a:lnSpc>
            </a:pPr>
            <a:r>
              <a:rPr lang="en-US" sz="2400"/>
              <a:t>If commute time = short in 3 instances, medium in 3 instances and long in 3 instances, entropy is maximized</a:t>
            </a:r>
          </a:p>
        </p:txBody>
      </p:sp>
    </p:spTree>
    <p:extLst>
      <p:ext uri="{BB962C8B-B14F-4D97-AF65-F5344CB8AC3E}">
        <p14:creationId xmlns:p14="http://schemas.microsoft.com/office/powerpoint/2010/main" val="36995096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Entropy</a:t>
            </a:r>
          </a:p>
        </p:txBody>
      </p:sp>
      <p:sp>
        <p:nvSpPr>
          <p:cNvPr id="32771" name="Rectangle 3"/>
          <p:cNvSpPr>
            <a:spLocks noGrp="1" noChangeArrowheads="1"/>
          </p:cNvSpPr>
          <p:nvPr>
            <p:ph type="body" idx="1"/>
          </p:nvPr>
        </p:nvSpPr>
        <p:spPr/>
        <p:txBody>
          <a:bodyPr/>
          <a:lstStyle/>
          <a:p>
            <a:r>
              <a:rPr lang="en-US"/>
              <a:t>Calculation of entropy</a:t>
            </a:r>
          </a:p>
          <a:p>
            <a:pPr lvl="1"/>
            <a:r>
              <a:rPr lang="en-US"/>
              <a:t>Entropy(S) = </a:t>
            </a:r>
            <a:r>
              <a:rPr lang="en-US">
                <a:cs typeface="Arial" charset="0"/>
              </a:rPr>
              <a:t>∑</a:t>
            </a:r>
            <a:r>
              <a:rPr lang="en-US" baseline="-25000">
                <a:cs typeface="Arial" charset="0"/>
              </a:rPr>
              <a:t>(i=1 to l)</a:t>
            </a:r>
            <a:r>
              <a:rPr lang="en-US">
                <a:cs typeface="Arial" charset="0"/>
              </a:rPr>
              <a:t>-|S</a:t>
            </a:r>
            <a:r>
              <a:rPr lang="en-US" baseline="-25000">
                <a:cs typeface="Arial" charset="0"/>
              </a:rPr>
              <a:t>i</a:t>
            </a:r>
            <a:r>
              <a:rPr lang="en-US">
                <a:cs typeface="Arial" charset="0"/>
              </a:rPr>
              <a:t>|/|S| * log</a:t>
            </a:r>
            <a:r>
              <a:rPr lang="en-US" baseline="-25000">
                <a:cs typeface="Arial" charset="0"/>
              </a:rPr>
              <a:t>2</a:t>
            </a:r>
            <a:r>
              <a:rPr lang="en-US">
                <a:cs typeface="Arial" charset="0"/>
              </a:rPr>
              <a:t>(|S</a:t>
            </a:r>
            <a:r>
              <a:rPr lang="en-US" baseline="-25000">
                <a:cs typeface="Arial" charset="0"/>
              </a:rPr>
              <a:t>i</a:t>
            </a:r>
            <a:r>
              <a:rPr lang="en-US">
                <a:cs typeface="Arial" charset="0"/>
              </a:rPr>
              <a:t>|/|S|)</a:t>
            </a:r>
          </a:p>
          <a:p>
            <a:pPr lvl="2"/>
            <a:r>
              <a:rPr lang="en-US">
                <a:cs typeface="Arial" charset="0"/>
              </a:rPr>
              <a:t>S = set of examples</a:t>
            </a:r>
          </a:p>
          <a:p>
            <a:pPr lvl="2"/>
            <a:r>
              <a:rPr lang="en-US">
                <a:cs typeface="Arial" charset="0"/>
              </a:rPr>
              <a:t>S</a:t>
            </a:r>
            <a:r>
              <a:rPr lang="en-US" baseline="-25000">
                <a:cs typeface="Arial" charset="0"/>
              </a:rPr>
              <a:t>i</a:t>
            </a:r>
            <a:r>
              <a:rPr lang="en-US">
                <a:cs typeface="Arial" charset="0"/>
              </a:rPr>
              <a:t> = subset of S with value v</a:t>
            </a:r>
            <a:r>
              <a:rPr lang="en-US" baseline="-25000">
                <a:cs typeface="Arial" charset="0"/>
              </a:rPr>
              <a:t>i</a:t>
            </a:r>
            <a:r>
              <a:rPr lang="en-US">
                <a:cs typeface="Arial" charset="0"/>
              </a:rPr>
              <a:t> under the target attribute</a:t>
            </a:r>
          </a:p>
          <a:p>
            <a:pPr lvl="2"/>
            <a:r>
              <a:rPr lang="en-US">
                <a:cs typeface="Arial" charset="0"/>
              </a:rPr>
              <a:t>l = size of the range of the target attribute</a:t>
            </a:r>
          </a:p>
        </p:txBody>
      </p:sp>
    </p:spTree>
    <p:extLst>
      <p:ext uri="{BB962C8B-B14F-4D97-AF65-F5344CB8AC3E}">
        <p14:creationId xmlns:p14="http://schemas.microsoft.com/office/powerpoint/2010/main" val="3052741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t>ID3</a:t>
            </a:r>
          </a:p>
        </p:txBody>
      </p:sp>
      <p:sp>
        <p:nvSpPr>
          <p:cNvPr id="34819" name="Rectangle 3"/>
          <p:cNvSpPr>
            <a:spLocks noGrp="1" noChangeArrowheads="1"/>
          </p:cNvSpPr>
          <p:nvPr>
            <p:ph type="body" idx="1"/>
          </p:nvPr>
        </p:nvSpPr>
        <p:spPr/>
        <p:txBody>
          <a:bodyPr/>
          <a:lstStyle/>
          <a:p>
            <a:pPr>
              <a:lnSpc>
                <a:spcPct val="80000"/>
              </a:lnSpc>
            </a:pPr>
            <a:r>
              <a:rPr lang="en-US" sz="2800"/>
              <a:t>ID3 splits on attributes with the lowest entropy</a:t>
            </a:r>
          </a:p>
          <a:p>
            <a:pPr>
              <a:lnSpc>
                <a:spcPct val="80000"/>
              </a:lnSpc>
            </a:pPr>
            <a:r>
              <a:rPr lang="en-US" sz="2800"/>
              <a:t>We calculate the entropy for all values of an attribute as the weighted sum of subset entropies as follows:</a:t>
            </a:r>
          </a:p>
          <a:p>
            <a:pPr lvl="1">
              <a:lnSpc>
                <a:spcPct val="80000"/>
              </a:lnSpc>
            </a:pPr>
            <a:r>
              <a:rPr lang="en-US" sz="2400">
                <a:cs typeface="Arial" charset="0"/>
              </a:rPr>
              <a:t>∑</a:t>
            </a:r>
            <a:r>
              <a:rPr lang="en-US" sz="2400" baseline="-25000">
                <a:cs typeface="Arial" charset="0"/>
              </a:rPr>
              <a:t>(i = 1 to k)</a:t>
            </a:r>
            <a:r>
              <a:rPr lang="en-US" sz="2400">
                <a:cs typeface="Arial" charset="0"/>
              </a:rPr>
              <a:t> |S</a:t>
            </a:r>
            <a:r>
              <a:rPr lang="en-US" sz="2400" baseline="-25000">
                <a:cs typeface="Arial" charset="0"/>
              </a:rPr>
              <a:t>i</a:t>
            </a:r>
            <a:r>
              <a:rPr lang="en-US" sz="2400">
                <a:cs typeface="Arial" charset="0"/>
              </a:rPr>
              <a:t>|/|S| Entropy(S</a:t>
            </a:r>
            <a:r>
              <a:rPr lang="en-US" sz="2400" baseline="-25000">
                <a:cs typeface="Arial" charset="0"/>
              </a:rPr>
              <a:t>i</a:t>
            </a:r>
            <a:r>
              <a:rPr lang="en-US" sz="2400">
                <a:cs typeface="Arial" charset="0"/>
              </a:rPr>
              <a:t>), where k is the range of the attribute we are testing</a:t>
            </a:r>
          </a:p>
          <a:p>
            <a:pPr>
              <a:lnSpc>
                <a:spcPct val="80000"/>
              </a:lnSpc>
            </a:pPr>
            <a:r>
              <a:rPr lang="en-US" sz="2800">
                <a:cs typeface="Arial" charset="0"/>
              </a:rPr>
              <a:t>We can also measure information gain (which is inversely proportional to entropy) as follows:</a:t>
            </a:r>
          </a:p>
          <a:p>
            <a:pPr lvl="1">
              <a:lnSpc>
                <a:spcPct val="80000"/>
              </a:lnSpc>
            </a:pPr>
            <a:r>
              <a:rPr lang="en-US" sz="2400">
                <a:cs typeface="Arial" charset="0"/>
              </a:rPr>
              <a:t>Entropy(S) - ∑</a:t>
            </a:r>
            <a:r>
              <a:rPr lang="en-US" sz="2400" baseline="-25000">
                <a:cs typeface="Arial" charset="0"/>
              </a:rPr>
              <a:t>(i = 1 to k)</a:t>
            </a:r>
            <a:r>
              <a:rPr lang="en-US" sz="2400">
                <a:cs typeface="Arial" charset="0"/>
              </a:rPr>
              <a:t> |S</a:t>
            </a:r>
            <a:r>
              <a:rPr lang="en-US" sz="2400" baseline="-25000">
                <a:cs typeface="Arial" charset="0"/>
              </a:rPr>
              <a:t>i</a:t>
            </a:r>
            <a:r>
              <a:rPr lang="en-US" sz="2400">
                <a:cs typeface="Arial" charset="0"/>
              </a:rPr>
              <a:t>|/|S| Entropy(S</a:t>
            </a:r>
            <a:r>
              <a:rPr lang="en-US" sz="2400" baseline="-25000">
                <a:cs typeface="Arial" charset="0"/>
              </a:rPr>
              <a:t>i</a:t>
            </a:r>
            <a:r>
              <a:rPr lang="en-US" sz="2400">
                <a:cs typeface="Arial" charset="0"/>
              </a:rPr>
              <a:t>)</a:t>
            </a:r>
          </a:p>
        </p:txBody>
      </p:sp>
    </p:spTree>
    <p:extLst>
      <p:ext uri="{BB962C8B-B14F-4D97-AF65-F5344CB8AC3E}">
        <p14:creationId xmlns:p14="http://schemas.microsoft.com/office/powerpoint/2010/main" val="3383776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4"/>
          <a:stretch>
            <a:fillRect/>
          </a:stretch>
        </p:blipFill>
        <p:spPr>
          <a:xfrm>
            <a:off x="2" y="1"/>
            <a:ext cx="3312215" cy="3191201"/>
          </a:xfrm>
          <a:prstGeom prst="rect">
            <a:avLst/>
          </a:prstGeom>
        </p:spPr>
      </p:pic>
      <p:pic>
        <p:nvPicPr>
          <p:cNvPr id="4" name="Picture 3"/>
          <p:cNvPicPr>
            <a:picLocks noChangeAspect="1"/>
          </p:cNvPicPr>
          <p:nvPr/>
        </p:nvPicPr>
        <p:blipFill>
          <a:blip r:embed="rId5"/>
          <a:stretch>
            <a:fillRect/>
          </a:stretch>
        </p:blipFill>
        <p:spPr>
          <a:xfrm>
            <a:off x="1117255" y="1189573"/>
            <a:ext cx="6754837" cy="3687227"/>
          </a:xfrm>
          <a:prstGeom prst="rect">
            <a:avLst/>
          </a:prstGeom>
        </p:spPr>
      </p:pic>
      <p:pic>
        <p:nvPicPr>
          <p:cNvPr id="5" name="photo-dna.m4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004844" y="276353"/>
            <a:ext cx="812800" cy="812800"/>
          </a:xfrm>
          <a:prstGeom prst="rect">
            <a:avLst/>
          </a:prstGeom>
        </p:spPr>
      </p:pic>
    </p:spTree>
    <p:extLst>
      <p:ext uri="{BB962C8B-B14F-4D97-AF65-F5344CB8AC3E}">
        <p14:creationId xmlns:p14="http://schemas.microsoft.com/office/powerpoint/2010/main" val="317140772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5789"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t>ID3</a:t>
            </a:r>
          </a:p>
        </p:txBody>
      </p:sp>
      <p:sp>
        <p:nvSpPr>
          <p:cNvPr id="33795" name="Rectangle 3"/>
          <p:cNvSpPr>
            <a:spLocks noGrp="1" noChangeArrowheads="1"/>
          </p:cNvSpPr>
          <p:nvPr>
            <p:ph type="body" sz="half" idx="1"/>
          </p:nvPr>
        </p:nvSpPr>
        <p:spPr>
          <a:xfrm>
            <a:off x="949326" y="1485900"/>
            <a:ext cx="7432675" cy="1085850"/>
          </a:xfrm>
        </p:spPr>
        <p:txBody>
          <a:bodyPr/>
          <a:lstStyle/>
          <a:p>
            <a:r>
              <a:rPr lang="en-US" sz="2800"/>
              <a:t>Given our commute time sample set, we can calculate the entropy of each attribute at the root node</a:t>
            </a:r>
          </a:p>
          <a:p>
            <a:pPr lvl="1"/>
            <a:endParaRPr lang="en-US" sz="2400"/>
          </a:p>
        </p:txBody>
      </p:sp>
      <p:graphicFrame>
        <p:nvGraphicFramePr>
          <p:cNvPr id="33835" name="Group 43"/>
          <p:cNvGraphicFramePr>
            <a:graphicFrameLocks noGrp="1"/>
          </p:cNvGraphicFramePr>
          <p:nvPr>
            <p:ph sz="half" idx="2"/>
          </p:nvPr>
        </p:nvGraphicFramePr>
        <p:xfrm>
          <a:off x="1143000" y="2743200"/>
          <a:ext cx="7315200" cy="1943102"/>
        </p:xfrm>
        <a:graphic>
          <a:graphicData uri="http://schemas.openxmlformats.org/drawingml/2006/table">
            <a:tbl>
              <a:tblPr/>
              <a:tblGrid>
                <a:gridCol w="1692275">
                  <a:extLst>
                    <a:ext uri="{9D8B030D-6E8A-4147-A177-3AD203B41FA5}">
                      <a16:colId xmlns:a16="http://schemas.microsoft.com/office/drawing/2014/main" val="20000"/>
                    </a:ext>
                  </a:extLst>
                </a:gridCol>
                <a:gridCol w="2857500">
                  <a:extLst>
                    <a:ext uri="{9D8B030D-6E8A-4147-A177-3AD203B41FA5}">
                      <a16:colId xmlns:a16="http://schemas.microsoft.com/office/drawing/2014/main" val="20001"/>
                    </a:ext>
                  </a:extLst>
                </a:gridCol>
                <a:gridCol w="2765425">
                  <a:extLst>
                    <a:ext uri="{9D8B030D-6E8A-4147-A177-3AD203B41FA5}">
                      <a16:colId xmlns:a16="http://schemas.microsoft.com/office/drawing/2014/main" val="20002"/>
                    </a:ext>
                  </a:extLst>
                </a:gridCol>
              </a:tblGrid>
              <a:tr h="465535">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ea typeface="ＭＳ Ｐゴシック" charset="0"/>
                          <a:cs typeface="Arial" charset="0"/>
                        </a:rPr>
                        <a:t>Attribute</a:t>
                      </a:r>
                      <a:endParaRPr kumimoji="0" lang="en-US" sz="14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cap="flat">
                      <a:noFill/>
                    </a:lnL>
                    <a:lnR>
                      <a:noFill/>
                    </a:lnR>
                    <a:lnT cap="flat">
                      <a:noFill/>
                    </a:lnT>
                    <a:lnB>
                      <a:noFill/>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ea typeface="ＭＳ Ｐゴシック" charset="0"/>
                          <a:cs typeface="Arial" charset="0"/>
                        </a:rPr>
                        <a:t>Expected Entropy</a:t>
                      </a:r>
                      <a:endParaRPr kumimoji="0" lang="en-US" sz="14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a:noFill/>
                    </a:lnR>
                    <a:lnT cap="flat">
                      <a:noFill/>
                    </a:lnT>
                    <a:lnB>
                      <a:noFill/>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ea typeface="ＭＳ Ｐゴシック" charset="0"/>
                          <a:cs typeface="Arial" charset="0"/>
                        </a:rPr>
                        <a:t>Information Gain</a:t>
                      </a:r>
                      <a:endParaRPr kumimoji="0" lang="en-US" sz="14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369094">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ea typeface="ＭＳ Ｐゴシック" charset="0"/>
                          <a:cs typeface="Arial" charset="0"/>
                        </a:rPr>
                        <a:t>Hour</a:t>
                      </a:r>
                      <a:endParaRPr kumimoji="0" lang="en-US" sz="14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cap="flat">
                      <a:noFill/>
                    </a:lnL>
                    <a:lnR>
                      <a:noFill/>
                    </a:lnR>
                    <a:lnT>
                      <a:noFill/>
                    </a:lnT>
                    <a:lnB>
                      <a:noFill/>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ea typeface="ＭＳ Ｐゴシック" charset="0"/>
                          <a:cs typeface="Arial" charset="0"/>
                        </a:rPr>
                        <a:t>0.6511</a:t>
                      </a:r>
                      <a:endParaRPr kumimoji="0" lang="en-US" sz="14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a:noFill/>
                    </a:lnR>
                    <a:lnT>
                      <a:noFill/>
                    </a:lnT>
                    <a:lnB>
                      <a:noFill/>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ea typeface="ＭＳ Ｐゴシック" charset="0"/>
                          <a:cs typeface="Arial" charset="0"/>
                        </a:rPr>
                        <a:t>0.768449</a:t>
                      </a:r>
                      <a:endParaRPr kumimoji="0" lang="en-US" sz="14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370285">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ea typeface="ＭＳ Ｐゴシック" charset="0"/>
                          <a:cs typeface="Arial" charset="0"/>
                        </a:rPr>
                        <a:t>Weather</a:t>
                      </a:r>
                      <a:endParaRPr kumimoji="0" lang="en-US" sz="14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cap="flat">
                      <a:noFill/>
                    </a:lnL>
                    <a:lnR>
                      <a:noFill/>
                    </a:lnR>
                    <a:lnT>
                      <a:noFill/>
                    </a:lnT>
                    <a:lnB>
                      <a:noFill/>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ea typeface="ＭＳ Ｐゴシック" charset="0"/>
                          <a:cs typeface="Arial" charset="0"/>
                        </a:rPr>
                        <a:t>1.28884</a:t>
                      </a:r>
                      <a:endParaRPr kumimoji="0" lang="en-US" sz="14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a:noFill/>
                    </a:lnR>
                    <a:lnT>
                      <a:noFill/>
                    </a:lnT>
                    <a:lnB>
                      <a:noFill/>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ea typeface="ＭＳ Ｐゴシック" charset="0"/>
                          <a:cs typeface="Arial" charset="0"/>
                        </a:rPr>
                        <a:t>0.130719</a:t>
                      </a:r>
                      <a:endParaRPr kumimoji="0" lang="en-US" sz="14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369094">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ea typeface="ＭＳ Ｐゴシック" charset="0"/>
                          <a:cs typeface="Arial" charset="0"/>
                        </a:rPr>
                        <a:t>Accident</a:t>
                      </a:r>
                      <a:endParaRPr kumimoji="0" lang="en-US" sz="14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cap="flat">
                      <a:noFill/>
                    </a:lnL>
                    <a:lnR>
                      <a:noFill/>
                    </a:lnR>
                    <a:lnT>
                      <a:noFill/>
                    </a:lnT>
                    <a:lnB>
                      <a:noFill/>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ea typeface="ＭＳ Ｐゴシック" charset="0"/>
                          <a:cs typeface="Arial" charset="0"/>
                        </a:rPr>
                        <a:t>0.92307</a:t>
                      </a:r>
                      <a:endParaRPr kumimoji="0" lang="en-US" sz="14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a:noFill/>
                    </a:lnR>
                    <a:lnT>
                      <a:noFill/>
                    </a:lnT>
                    <a:lnB>
                      <a:noFill/>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ea typeface="ＭＳ Ｐゴシック" charset="0"/>
                          <a:cs typeface="Arial" charset="0"/>
                        </a:rPr>
                        <a:t>0.496479</a:t>
                      </a:r>
                      <a:endParaRPr kumimoji="0" lang="en-US" sz="14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369094">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ea typeface="ＭＳ Ｐゴシック" charset="0"/>
                          <a:cs typeface="Arial" charset="0"/>
                        </a:rPr>
                        <a:t>Stall</a:t>
                      </a:r>
                      <a:endParaRPr kumimoji="0" lang="en-US" sz="14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cap="flat">
                      <a:noFill/>
                    </a:lnL>
                    <a:lnR>
                      <a:noFill/>
                    </a:lnR>
                    <a:lnT>
                      <a:noFill/>
                    </a:lnT>
                    <a:lnB cap="flat">
                      <a:noFill/>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ea typeface="ＭＳ Ｐゴシック" charset="0"/>
                          <a:cs typeface="Arial" charset="0"/>
                        </a:rPr>
                        <a:t>1.17071</a:t>
                      </a:r>
                      <a:endParaRPr kumimoji="0" lang="en-US" sz="14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a:noFill/>
                    </a:lnR>
                    <a:lnT>
                      <a:noFill/>
                    </a:lnT>
                    <a:lnB cap="flat">
                      <a:noFill/>
                    </a:lnB>
                    <a:lnTlToBr>
                      <a:noFill/>
                    </a:lnTlToBr>
                    <a:lnBlToTr>
                      <a:noFill/>
                    </a:lnBlToTr>
                    <a:noFill/>
                  </a:tcPr>
                </a:tc>
                <a:tc>
                  <a:txBody>
                    <a:body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ea typeface="ＭＳ Ｐゴシック" charset="0"/>
                          <a:cs typeface="Arial" charset="0"/>
                        </a:rPr>
                        <a:t>0.248842</a:t>
                      </a:r>
                      <a:endParaRPr kumimoji="0" lang="en-US" sz="1400" b="0" i="0" u="none" strike="noStrike" cap="none" normalizeH="0" baseline="0">
                        <a:ln>
                          <a:noFill/>
                        </a:ln>
                        <a:solidFill>
                          <a:schemeClr val="tx1"/>
                        </a:solidFill>
                        <a:effectLst/>
                        <a:latin typeface="Arial" charset="0"/>
                        <a:ea typeface="ＭＳ Ｐゴシック" charset="0"/>
                      </a:endParaRPr>
                    </a:p>
                  </a:txBody>
                  <a:tcPr marT="34290" marB="34290" anchor="b"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4"/>
                  </a:ext>
                </a:extLst>
              </a:tr>
            </a:tbl>
          </a:graphicData>
        </a:graphic>
      </p:graphicFrame>
      <p:sp>
        <p:nvSpPr>
          <p:cNvPr id="33836" name="Oval 44"/>
          <p:cNvSpPr>
            <a:spLocks noChangeArrowheads="1"/>
          </p:cNvSpPr>
          <p:nvPr/>
        </p:nvSpPr>
        <p:spPr bwMode="auto">
          <a:xfrm>
            <a:off x="2590800" y="3257550"/>
            <a:ext cx="1524000" cy="342900"/>
          </a:xfrm>
          <a:prstGeom prst="ellipse">
            <a:avLst/>
          </a:prstGeom>
          <a:noFill/>
          <a:ln w="9525">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837" name="Oval 45"/>
          <p:cNvSpPr>
            <a:spLocks noChangeArrowheads="1"/>
          </p:cNvSpPr>
          <p:nvPr/>
        </p:nvSpPr>
        <p:spPr bwMode="auto">
          <a:xfrm>
            <a:off x="5486400" y="3257550"/>
            <a:ext cx="1524000" cy="342900"/>
          </a:xfrm>
          <a:prstGeom prst="ellipse">
            <a:avLst/>
          </a:prstGeom>
          <a:noFill/>
          <a:ln w="9525">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25505336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8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6" grpId="0" animBg="1"/>
      <p:bldP spid="3383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t>Problems with Decision Trees</a:t>
            </a:r>
          </a:p>
        </p:txBody>
      </p:sp>
      <p:sp>
        <p:nvSpPr>
          <p:cNvPr id="55299" name="Rectangle 3"/>
          <p:cNvSpPr>
            <a:spLocks noGrp="1" noChangeArrowheads="1"/>
          </p:cNvSpPr>
          <p:nvPr>
            <p:ph type="body" idx="1"/>
          </p:nvPr>
        </p:nvSpPr>
        <p:spPr/>
        <p:txBody>
          <a:bodyPr/>
          <a:lstStyle/>
          <a:p>
            <a:pPr>
              <a:lnSpc>
                <a:spcPct val="90000"/>
              </a:lnSpc>
            </a:pPr>
            <a:r>
              <a:rPr lang="en-US"/>
              <a:t>While decision trees classify quickly, the time for building a tree may be higher than another type of classifier</a:t>
            </a:r>
          </a:p>
          <a:p>
            <a:pPr>
              <a:lnSpc>
                <a:spcPct val="90000"/>
              </a:lnSpc>
            </a:pPr>
            <a:endParaRPr lang="en-US"/>
          </a:p>
          <a:p>
            <a:pPr>
              <a:lnSpc>
                <a:spcPct val="90000"/>
              </a:lnSpc>
            </a:pPr>
            <a:r>
              <a:rPr lang="en-US"/>
              <a:t>Decision trees suffer from a problem of errors propagating throughout a tree</a:t>
            </a:r>
          </a:p>
          <a:p>
            <a:pPr lvl="1">
              <a:lnSpc>
                <a:spcPct val="90000"/>
              </a:lnSpc>
            </a:pPr>
            <a:r>
              <a:rPr lang="en-US"/>
              <a:t>A very serious problem as the number of classes increases</a:t>
            </a:r>
          </a:p>
        </p:txBody>
      </p:sp>
    </p:spTree>
    <p:extLst>
      <p:ext uri="{BB962C8B-B14F-4D97-AF65-F5344CB8AC3E}">
        <p14:creationId xmlns:p14="http://schemas.microsoft.com/office/powerpoint/2010/main" val="10689424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Learning: </a:t>
            </a:r>
            <a:r>
              <a:rPr lang="en-US" dirty="0" err="1"/>
              <a:t>RuleFit</a:t>
            </a:r>
            <a:endParaRPr lang="en-US" dirty="0"/>
          </a:p>
        </p:txBody>
      </p:sp>
      <p:pic>
        <p:nvPicPr>
          <p:cNvPr id="3" name="Picture 2"/>
          <p:cNvPicPr>
            <a:picLocks noChangeAspect="1"/>
          </p:cNvPicPr>
          <p:nvPr/>
        </p:nvPicPr>
        <p:blipFill>
          <a:blip r:embed="rId2"/>
          <a:stretch>
            <a:fillRect/>
          </a:stretch>
        </p:blipFill>
        <p:spPr>
          <a:xfrm>
            <a:off x="613913" y="1075135"/>
            <a:ext cx="7699498" cy="3713327"/>
          </a:xfrm>
          <a:prstGeom prst="rect">
            <a:avLst/>
          </a:prstGeom>
        </p:spPr>
      </p:pic>
    </p:spTree>
    <p:extLst>
      <p:ext uri="{BB962C8B-B14F-4D97-AF65-F5344CB8AC3E}">
        <p14:creationId xmlns:p14="http://schemas.microsoft.com/office/powerpoint/2010/main" val="38674948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D6C746B4-0D9F-194B-AF93-C8AB3920354A}" type="slidenum">
              <a:rPr lang="en-US"/>
              <a:pPr/>
              <a:t>43</a:t>
            </a:fld>
            <a:endParaRPr lang="en-US"/>
          </a:p>
        </p:txBody>
      </p:sp>
      <p:sp>
        <p:nvSpPr>
          <p:cNvPr id="163842" name="Rectangle 2"/>
          <p:cNvSpPr>
            <a:spLocks noGrp="1" noChangeArrowheads="1"/>
          </p:cNvSpPr>
          <p:nvPr>
            <p:ph type="title"/>
          </p:nvPr>
        </p:nvSpPr>
        <p:spPr/>
        <p:txBody>
          <a:bodyPr/>
          <a:lstStyle/>
          <a:p>
            <a:r>
              <a:rPr lang="en-US"/>
              <a:t>Combining Features: RuleFit</a:t>
            </a:r>
          </a:p>
        </p:txBody>
      </p:sp>
      <p:sp>
        <p:nvSpPr>
          <p:cNvPr id="163847" name="Rectangle 7"/>
          <p:cNvSpPr>
            <a:spLocks noGrp="1" noChangeArrowheads="1"/>
          </p:cNvSpPr>
          <p:nvPr>
            <p:ph type="body" idx="1"/>
          </p:nvPr>
        </p:nvSpPr>
        <p:spPr>
          <a:xfrm>
            <a:off x="304800" y="1028700"/>
            <a:ext cx="8229600" cy="1257300"/>
          </a:xfrm>
        </p:spPr>
        <p:txBody>
          <a:bodyPr/>
          <a:lstStyle/>
          <a:p>
            <a:r>
              <a:rPr lang="en-US" sz="2000" dirty="0"/>
              <a:t>Put features into the </a:t>
            </a:r>
            <a:r>
              <a:rPr lang="en-US" sz="2000" dirty="0" err="1"/>
              <a:t>RuleFit</a:t>
            </a:r>
            <a:r>
              <a:rPr lang="en-US" sz="2000" dirty="0"/>
              <a:t> classifier</a:t>
            </a:r>
          </a:p>
          <a:p>
            <a:r>
              <a:rPr lang="en-US" sz="2000" dirty="0"/>
              <a:t>10-fold cross validation on one day of query logs from a large spam filtering appliance provider</a:t>
            </a:r>
          </a:p>
        </p:txBody>
      </p:sp>
      <p:sp>
        <p:nvSpPr>
          <p:cNvPr id="163849" name="Rectangle 9"/>
          <p:cNvSpPr>
            <a:spLocks noChangeArrowheads="1"/>
          </p:cNvSpPr>
          <p:nvPr/>
        </p:nvSpPr>
        <p:spPr bwMode="auto">
          <a:xfrm>
            <a:off x="304800" y="3543300"/>
            <a:ext cx="8229600"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430" tIns="45715" rIns="91430" bIns="45715"/>
          <a:lstStyle/>
          <a:p>
            <a:pPr marL="342900" indent="-342900">
              <a:spcBef>
                <a:spcPct val="20000"/>
              </a:spcBef>
              <a:buFontTx/>
              <a:buChar char="•"/>
            </a:pPr>
            <a:r>
              <a:rPr lang="en-US" sz="2000"/>
              <a:t>Comparable performance to SpamHaus</a:t>
            </a:r>
          </a:p>
          <a:p>
            <a:pPr marL="742950" lvl="1" indent="-285750">
              <a:spcBef>
                <a:spcPct val="20000"/>
              </a:spcBef>
              <a:buFontTx/>
              <a:buChar char="–"/>
            </a:pPr>
            <a:r>
              <a:rPr lang="en-US"/>
              <a:t>Incorporating into the system can further reduce FPs</a:t>
            </a:r>
          </a:p>
          <a:p>
            <a:pPr marL="342900" indent="-342900">
              <a:spcBef>
                <a:spcPct val="20000"/>
              </a:spcBef>
              <a:buFontTx/>
              <a:buChar char="•"/>
            </a:pPr>
            <a:r>
              <a:rPr lang="en-US" sz="2000"/>
              <a:t>Using </a:t>
            </a:r>
            <a:r>
              <a:rPr lang="en-US" sz="2000" i="1"/>
              <a:t>only network-level features</a:t>
            </a:r>
            <a:endParaRPr lang="en-US" sz="2000"/>
          </a:p>
          <a:p>
            <a:pPr marL="342900" indent="-342900">
              <a:spcBef>
                <a:spcPct val="20000"/>
              </a:spcBef>
              <a:buFontTx/>
              <a:buChar char="•"/>
            </a:pPr>
            <a:r>
              <a:rPr lang="en-US" sz="2000"/>
              <a:t>Completely automated</a:t>
            </a:r>
          </a:p>
        </p:txBody>
      </p:sp>
      <p:pic>
        <p:nvPicPr>
          <p:cNvPr id="16385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2114550"/>
            <a:ext cx="4287838" cy="1404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7330184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A0AF544A-0F38-F447-AC56-7477AE141C02}" type="slidenum">
              <a:rPr lang="en-US"/>
              <a:pPr/>
              <a:t>44</a:t>
            </a:fld>
            <a:endParaRPr lang="en-US"/>
          </a:p>
        </p:txBody>
      </p:sp>
      <p:sp>
        <p:nvSpPr>
          <p:cNvPr id="241666" name="Rectangle 2"/>
          <p:cNvSpPr>
            <a:spLocks noGrp="1" noChangeArrowheads="1"/>
          </p:cNvSpPr>
          <p:nvPr>
            <p:ph type="title"/>
          </p:nvPr>
        </p:nvSpPr>
        <p:spPr/>
        <p:txBody>
          <a:bodyPr/>
          <a:lstStyle/>
          <a:p>
            <a:r>
              <a:rPr lang="en-US"/>
              <a:t>Benefits of Whitelisting</a:t>
            </a:r>
          </a:p>
        </p:txBody>
      </p:sp>
      <p:pic>
        <p:nvPicPr>
          <p:cNvPr id="2416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028701"/>
            <a:ext cx="6108700" cy="36706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41669" name="Text Box 5"/>
          <p:cNvSpPr txBox="1">
            <a:spLocks noChangeArrowheads="1"/>
          </p:cNvSpPr>
          <p:nvPr/>
        </p:nvSpPr>
        <p:spPr bwMode="auto">
          <a:xfrm>
            <a:off x="4267200" y="2216944"/>
            <a:ext cx="4267200" cy="707876"/>
          </a:xfrm>
          <a:prstGeom prst="rect">
            <a:avLst/>
          </a:prstGeom>
          <a:solidFill>
            <a:schemeClr val="accent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430" tIns="45715" rIns="91430" bIns="45715">
            <a:spAutoFit/>
          </a:bodyPr>
          <a:lstStyle/>
          <a:p>
            <a:pPr algn="ctr">
              <a:spcBef>
                <a:spcPct val="50000"/>
              </a:spcBef>
            </a:pPr>
            <a:r>
              <a:rPr lang="en-US" sz="2000" b="1"/>
              <a:t>Whitelisting top 50 ASes:</a:t>
            </a:r>
            <a:br>
              <a:rPr lang="en-US" sz="2000" b="1"/>
            </a:br>
            <a:r>
              <a:rPr lang="en-US" sz="2000" b="1"/>
              <a:t>False positives reduced to 0.14%</a:t>
            </a:r>
          </a:p>
        </p:txBody>
      </p:sp>
    </p:spTree>
    <p:extLst>
      <p:ext uri="{BB962C8B-B14F-4D97-AF65-F5344CB8AC3E}">
        <p14:creationId xmlns:p14="http://schemas.microsoft.com/office/powerpoint/2010/main" val="16203078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A1F89A1C-0033-CC46-9544-201D44A71D4E}" type="slidenum">
              <a:rPr lang="en-US"/>
              <a:pPr/>
              <a:t>45</a:t>
            </a:fld>
            <a:endParaRPr lang="en-US"/>
          </a:p>
        </p:txBody>
      </p:sp>
      <p:sp>
        <p:nvSpPr>
          <p:cNvPr id="264196" name="Rectangle 4"/>
          <p:cNvSpPr>
            <a:spLocks noGrp="1" noChangeArrowheads="1"/>
          </p:cNvSpPr>
          <p:nvPr>
            <p:ph type="title"/>
          </p:nvPr>
        </p:nvSpPr>
        <p:spPr/>
        <p:txBody>
          <a:bodyPr/>
          <a:lstStyle/>
          <a:p>
            <a:r>
              <a:rPr lang="en-US"/>
              <a:t>Ranking of Features</a:t>
            </a:r>
          </a:p>
        </p:txBody>
      </p:sp>
      <p:pic>
        <p:nvPicPr>
          <p:cNvPr id="2641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13" y="1143001"/>
            <a:ext cx="8891587" cy="325040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8720388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A6B95EB8-9967-204F-B01C-0B7BCB1E4CD4}" type="slidenum">
              <a:rPr lang="en-US"/>
              <a:pPr/>
              <a:t>46</a:t>
            </a:fld>
            <a:endParaRPr lang="en-US"/>
          </a:p>
        </p:txBody>
      </p:sp>
      <p:sp>
        <p:nvSpPr>
          <p:cNvPr id="237570" name="Rectangle 2"/>
          <p:cNvSpPr>
            <a:spLocks noGrp="1" noChangeArrowheads="1"/>
          </p:cNvSpPr>
          <p:nvPr>
            <p:ph type="title"/>
          </p:nvPr>
        </p:nvSpPr>
        <p:spPr>
          <a:xfrm>
            <a:off x="152400" y="114300"/>
            <a:ext cx="8763000" cy="857250"/>
          </a:xfrm>
        </p:spPr>
        <p:txBody>
          <a:bodyPr/>
          <a:lstStyle/>
          <a:p>
            <a:r>
              <a:rPr lang="en-US"/>
              <a:t>SNARE: Putting it Together</a:t>
            </a:r>
          </a:p>
        </p:txBody>
      </p:sp>
      <p:sp>
        <p:nvSpPr>
          <p:cNvPr id="237573" name="Rectangle 5"/>
          <p:cNvSpPr>
            <a:spLocks noGrp="1" noChangeArrowheads="1"/>
          </p:cNvSpPr>
          <p:nvPr>
            <p:ph type="body" idx="1"/>
          </p:nvPr>
        </p:nvSpPr>
        <p:spPr>
          <a:xfrm>
            <a:off x="152400" y="3143250"/>
            <a:ext cx="2667000" cy="1600200"/>
          </a:xfrm>
        </p:spPr>
        <p:txBody>
          <a:bodyPr/>
          <a:lstStyle/>
          <a:p>
            <a:r>
              <a:rPr lang="en-US"/>
              <a:t>Email arrival</a:t>
            </a:r>
          </a:p>
          <a:p>
            <a:r>
              <a:rPr lang="en-US"/>
              <a:t>Whitelisting</a:t>
            </a:r>
          </a:p>
          <a:p>
            <a:r>
              <a:rPr lang="en-US"/>
              <a:t>Greylisting</a:t>
            </a:r>
          </a:p>
          <a:p>
            <a:r>
              <a:rPr lang="en-US"/>
              <a:t>Retraining</a:t>
            </a:r>
          </a:p>
        </p:txBody>
      </p:sp>
      <p:pic>
        <p:nvPicPr>
          <p:cNvPr id="2375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800100"/>
            <a:ext cx="8382000" cy="229671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2375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2943225"/>
            <a:ext cx="6096000" cy="22002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2429440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a:xfrm>
            <a:off x="160438" y="217885"/>
            <a:ext cx="8763000" cy="857250"/>
          </a:xfrm>
        </p:spPr>
        <p:txBody>
          <a:bodyPr/>
          <a:lstStyle/>
          <a:p>
            <a:r>
              <a:rPr lang="en-US" dirty="0"/>
              <a:t>Automated Filtering of Spam</a:t>
            </a:r>
          </a:p>
        </p:txBody>
      </p:sp>
      <p:sp>
        <p:nvSpPr>
          <p:cNvPr id="163847" name="Rectangle 7"/>
          <p:cNvSpPr>
            <a:spLocks noGrp="1" noChangeArrowheads="1"/>
          </p:cNvSpPr>
          <p:nvPr>
            <p:ph idx="1"/>
          </p:nvPr>
        </p:nvSpPr>
        <p:spPr>
          <a:xfrm>
            <a:off x="304800" y="1253765"/>
            <a:ext cx="8229600" cy="643264"/>
          </a:xfrm>
        </p:spPr>
        <p:txBody>
          <a:bodyPr>
            <a:normAutofit/>
          </a:bodyPr>
          <a:lstStyle/>
          <a:p>
            <a:r>
              <a:rPr lang="en-US" sz="2000" dirty="0"/>
              <a:t>Network-level features to train </a:t>
            </a:r>
            <a:r>
              <a:rPr lang="en-US" sz="2000" dirty="0" err="1"/>
              <a:t>RuleFit</a:t>
            </a:r>
            <a:r>
              <a:rPr lang="en-US" sz="2000" dirty="0"/>
              <a:t> classifier</a:t>
            </a:r>
          </a:p>
        </p:txBody>
      </p:sp>
      <p:sp>
        <p:nvSpPr>
          <p:cNvPr id="8" name="Slide Number Placeholder 5"/>
          <p:cNvSpPr>
            <a:spLocks noGrp="1"/>
          </p:cNvSpPr>
          <p:nvPr>
            <p:ph type="sldNum" sz="quarter" idx="12"/>
          </p:nvPr>
        </p:nvSpPr>
        <p:spPr/>
        <p:txBody>
          <a:bodyPr/>
          <a:lstStyle/>
          <a:p>
            <a:fld id="{B3F9CF1E-4501-C94D-BA4B-A824B574A43D}" type="slidenum">
              <a:rPr lang="en-US"/>
              <a:pPr/>
              <a:t>47</a:t>
            </a:fld>
            <a:endParaRPr lang="en-US"/>
          </a:p>
        </p:txBody>
      </p:sp>
      <p:sp>
        <p:nvSpPr>
          <p:cNvPr id="163849" name="Rectangle 9"/>
          <p:cNvSpPr>
            <a:spLocks noChangeArrowheads="1"/>
          </p:cNvSpPr>
          <p:nvPr/>
        </p:nvSpPr>
        <p:spPr bwMode="auto">
          <a:xfrm>
            <a:off x="304800" y="3543300"/>
            <a:ext cx="8229600"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430" tIns="45715" rIns="91430" bIns="45715"/>
          <a:lstStyle/>
          <a:p>
            <a:pPr marL="342900" indent="-342900">
              <a:spcBef>
                <a:spcPct val="20000"/>
              </a:spcBef>
              <a:buFontTx/>
              <a:buChar char="•"/>
            </a:pPr>
            <a:r>
              <a:rPr lang="en-US" sz="2000" dirty="0"/>
              <a:t>Comparable performance to manual blacklists</a:t>
            </a:r>
          </a:p>
          <a:p>
            <a:pPr marL="342900" indent="-342900">
              <a:spcBef>
                <a:spcPct val="20000"/>
              </a:spcBef>
              <a:buFontTx/>
              <a:buChar char="•"/>
            </a:pPr>
            <a:r>
              <a:rPr lang="en-US" sz="2000" dirty="0"/>
              <a:t>Using </a:t>
            </a:r>
            <a:r>
              <a:rPr lang="en-US" sz="2000" i="1" dirty="0"/>
              <a:t>only network-level features</a:t>
            </a:r>
          </a:p>
          <a:p>
            <a:pPr marL="342900" indent="-342900">
              <a:spcBef>
                <a:spcPct val="20000"/>
              </a:spcBef>
              <a:buFontTx/>
              <a:buChar char="•"/>
            </a:pPr>
            <a:r>
              <a:rPr lang="en-US" sz="2000" dirty="0"/>
              <a:t>Completely automated</a:t>
            </a:r>
          </a:p>
        </p:txBody>
      </p:sp>
      <p:pic>
        <p:nvPicPr>
          <p:cNvPr id="16385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2114551"/>
            <a:ext cx="4287838" cy="1404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 name="Left Arrow 1"/>
          <p:cNvSpPr/>
          <p:nvPr/>
        </p:nvSpPr>
        <p:spPr>
          <a:xfrm>
            <a:off x="4822679" y="2990243"/>
            <a:ext cx="1486992" cy="424747"/>
          </a:xfrm>
          <a:prstGeom prst="leftArrow">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434043" y="4670246"/>
            <a:ext cx="8100359" cy="523220"/>
          </a:xfrm>
          <a:prstGeom prst="rect">
            <a:avLst/>
          </a:prstGeom>
          <a:solidFill>
            <a:srgbClr val="BFBFBF"/>
          </a:solidFill>
        </p:spPr>
        <p:txBody>
          <a:bodyPr wrap="square" rtlCol="0">
            <a:spAutoFit/>
          </a:bodyPr>
          <a:lstStyle/>
          <a:p>
            <a:r>
              <a:rPr lang="en-US" sz="1400" dirty="0" err="1"/>
              <a:t>Hao</a:t>
            </a:r>
            <a:r>
              <a:rPr lang="en-US" sz="1400" dirty="0"/>
              <a:t>, Shuang, et al. "Detecting Spammers with SNARE: </a:t>
            </a:r>
            <a:r>
              <a:rPr lang="en-US" sz="1400" dirty="0" err="1"/>
              <a:t>Spatio</a:t>
            </a:r>
            <a:r>
              <a:rPr lang="en-US" sz="1400" dirty="0"/>
              <a:t>-temporal Network-level Automatic Reputation Engine." </a:t>
            </a:r>
            <a:r>
              <a:rPr lang="en-US" sz="1400" i="1" dirty="0"/>
              <a:t>USENIX security symposium</a:t>
            </a:r>
            <a:r>
              <a:rPr lang="en-US" sz="1400" dirty="0"/>
              <a:t>. Vol. 9. 2009.</a:t>
            </a:r>
          </a:p>
        </p:txBody>
      </p:sp>
    </p:spTree>
    <p:extLst>
      <p:ext uri="{BB962C8B-B14F-4D97-AF65-F5344CB8AC3E}">
        <p14:creationId xmlns:p14="http://schemas.microsoft.com/office/powerpoint/2010/main" val="135865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434258"/>
            <a:ext cx="8763000" cy="857250"/>
          </a:xfrm>
        </p:spPr>
        <p:txBody>
          <a:bodyPr/>
          <a:lstStyle/>
          <a:p>
            <a:pPr algn="ctr"/>
            <a:r>
              <a:rPr lang="en-US" dirty="0"/>
              <a:t>Day 2:</a:t>
            </a:r>
            <a:br>
              <a:rPr lang="en-US" dirty="0"/>
            </a:br>
            <a:r>
              <a:rPr lang="en-US" dirty="0"/>
              <a:t>Unsupervised Learning</a:t>
            </a:r>
            <a:br>
              <a:rPr lang="en-US" dirty="0"/>
            </a:br>
            <a:endParaRPr lang="en-US" dirty="0"/>
          </a:p>
        </p:txBody>
      </p:sp>
    </p:spTree>
    <p:extLst>
      <p:ext uri="{BB962C8B-B14F-4D97-AF65-F5344CB8AC3E}">
        <p14:creationId xmlns:p14="http://schemas.microsoft.com/office/powerpoint/2010/main" val="30238927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E8C373C-9B10-5E41-A083-D8B4E4B75A5D}" type="slidenum">
              <a:rPr lang="en-US"/>
              <a:pPr/>
              <a:t>49</a:t>
            </a:fld>
            <a:endParaRPr lang="en-US"/>
          </a:p>
        </p:txBody>
      </p:sp>
      <p:sp>
        <p:nvSpPr>
          <p:cNvPr id="53250" name="Rectangle 2"/>
          <p:cNvSpPr>
            <a:spLocks noGrp="1" noChangeArrowheads="1"/>
          </p:cNvSpPr>
          <p:nvPr>
            <p:ph type="title"/>
          </p:nvPr>
        </p:nvSpPr>
        <p:spPr/>
        <p:txBody>
          <a:bodyPr/>
          <a:lstStyle/>
          <a:p>
            <a:r>
              <a:rPr lang="en-US" sz="3600" dirty="0"/>
              <a:t>Characteristic of Spam: Coordination</a:t>
            </a:r>
          </a:p>
        </p:txBody>
      </p:sp>
      <p:sp>
        <p:nvSpPr>
          <p:cNvPr id="53251" name="Rectangle 3"/>
          <p:cNvSpPr>
            <a:spLocks noGrp="1" noChangeArrowheads="1"/>
          </p:cNvSpPr>
          <p:nvPr>
            <p:ph type="body" idx="1"/>
          </p:nvPr>
        </p:nvSpPr>
        <p:spPr>
          <a:xfrm>
            <a:off x="457200" y="1485901"/>
            <a:ext cx="8229600" cy="3108722"/>
          </a:xfrm>
        </p:spPr>
        <p:txBody>
          <a:bodyPr/>
          <a:lstStyle/>
          <a:p>
            <a:r>
              <a:rPr lang="en-US" b="1" dirty="0">
                <a:solidFill>
                  <a:srgbClr val="FF0000"/>
                </a:solidFill>
              </a:rPr>
              <a:t>Idea:</a:t>
            </a:r>
            <a:r>
              <a:rPr lang="en-US" b="1" dirty="0"/>
              <a:t> </a:t>
            </a:r>
            <a:r>
              <a:rPr lang="en-US" dirty="0"/>
              <a:t>Blacklist sending </a:t>
            </a:r>
            <a:r>
              <a:rPr lang="en-US" b="1" dirty="0"/>
              <a:t>behavior  </a:t>
            </a:r>
            <a:br>
              <a:rPr lang="en-US" b="1" dirty="0"/>
            </a:br>
            <a:r>
              <a:rPr lang="en-US" dirty="0"/>
              <a:t>(</a:t>
            </a:r>
            <a:r>
              <a:rPr lang="ja-JP" altLang="en-US" dirty="0">
                <a:latin typeface="Arial"/>
              </a:rPr>
              <a:t>“</a:t>
            </a:r>
            <a:r>
              <a:rPr lang="en-US" dirty="0"/>
              <a:t>Behavioral Blacklisting</a:t>
            </a:r>
            <a:r>
              <a:rPr lang="ja-JP" altLang="en-US" dirty="0">
                <a:latin typeface="Arial"/>
              </a:rPr>
              <a:t>”</a:t>
            </a:r>
            <a:r>
              <a:rPr lang="en-US" dirty="0"/>
              <a:t>)</a:t>
            </a:r>
          </a:p>
          <a:p>
            <a:pPr lvl="1"/>
            <a:r>
              <a:rPr lang="en-US" dirty="0"/>
              <a:t>Identify sending patterns commonly used by spammers</a:t>
            </a:r>
            <a:endParaRPr lang="en-US" b="1" dirty="0"/>
          </a:p>
          <a:p>
            <a:r>
              <a:rPr lang="en-US" b="1" dirty="0">
                <a:solidFill>
                  <a:srgbClr val="FF0000"/>
                </a:solidFill>
              </a:rPr>
              <a:t>Intuition:</a:t>
            </a:r>
            <a:r>
              <a:rPr lang="en-US" b="1" dirty="0"/>
              <a:t> </a:t>
            </a:r>
            <a:r>
              <a:rPr lang="en-US" dirty="0"/>
              <a:t>More difficult for a spammer to change the </a:t>
            </a:r>
            <a:r>
              <a:rPr lang="en-US" b="1" dirty="0"/>
              <a:t>technique</a:t>
            </a:r>
            <a:r>
              <a:rPr lang="en-US" dirty="0"/>
              <a:t> by which mail is sent than it is to change the content</a:t>
            </a:r>
          </a:p>
        </p:txBody>
      </p:sp>
    </p:spTree>
    <p:extLst>
      <p:ext uri="{BB962C8B-B14F-4D97-AF65-F5344CB8AC3E}">
        <p14:creationId xmlns:p14="http://schemas.microsoft.com/office/powerpoint/2010/main" val="2737625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2843194"/>
          </a:xfrm>
          <a:prstGeom prst="rect">
            <a:avLst/>
          </a:prstGeom>
        </p:spPr>
      </p:pic>
      <p:pic>
        <p:nvPicPr>
          <p:cNvPr id="3" name="Picture 2"/>
          <p:cNvPicPr>
            <a:picLocks noChangeAspect="1"/>
          </p:cNvPicPr>
          <p:nvPr/>
        </p:nvPicPr>
        <p:blipFill>
          <a:blip r:embed="rId3"/>
          <a:stretch>
            <a:fillRect/>
          </a:stretch>
        </p:blipFill>
        <p:spPr>
          <a:xfrm>
            <a:off x="0" y="2984374"/>
            <a:ext cx="9144000" cy="923715"/>
          </a:xfrm>
          <a:prstGeom prst="rect">
            <a:avLst/>
          </a:prstGeom>
        </p:spPr>
      </p:pic>
      <p:sp>
        <p:nvSpPr>
          <p:cNvPr id="4" name="TextBox 3"/>
          <p:cNvSpPr txBox="1"/>
          <p:nvPr/>
        </p:nvSpPr>
        <p:spPr>
          <a:xfrm>
            <a:off x="964538" y="4171873"/>
            <a:ext cx="7025035" cy="646331"/>
          </a:xfrm>
          <a:prstGeom prst="rect">
            <a:avLst/>
          </a:prstGeom>
          <a:solidFill>
            <a:schemeClr val="bg1">
              <a:lumMod val="75000"/>
            </a:schemeClr>
          </a:solidFill>
        </p:spPr>
        <p:txBody>
          <a:bodyPr wrap="square" rtlCol="0">
            <a:spAutoFit/>
          </a:bodyPr>
          <a:lstStyle/>
          <a:p>
            <a:r>
              <a:rPr lang="en-US" dirty="0"/>
              <a:t>Most of tech industry opposes. Supporters include: Oracle, </a:t>
            </a:r>
            <a:r>
              <a:rPr lang="en-US" b="1" dirty="0">
                <a:solidFill>
                  <a:srgbClr val="FF0000"/>
                </a:solidFill>
              </a:rPr>
              <a:t>Motion Picture Association of America</a:t>
            </a:r>
            <a:r>
              <a:rPr lang="en-US" dirty="0"/>
              <a:t>, …</a:t>
            </a:r>
          </a:p>
        </p:txBody>
      </p:sp>
    </p:spTree>
    <p:extLst>
      <p:ext uri="{BB962C8B-B14F-4D97-AF65-F5344CB8AC3E}">
        <p14:creationId xmlns:p14="http://schemas.microsoft.com/office/powerpoint/2010/main" val="15460154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C8557313-F515-6948-9A41-41C8A269A892}" type="slidenum">
              <a:rPr lang="en-US"/>
              <a:pPr/>
              <a:t>50</a:t>
            </a:fld>
            <a:endParaRPr lang="en-US"/>
          </a:p>
        </p:txBody>
      </p:sp>
      <p:sp>
        <p:nvSpPr>
          <p:cNvPr id="146434" name="Rectangle 2"/>
          <p:cNvSpPr>
            <a:spLocks noGrp="1" noChangeArrowheads="1"/>
          </p:cNvSpPr>
          <p:nvPr>
            <p:ph type="title"/>
          </p:nvPr>
        </p:nvSpPr>
        <p:spPr/>
        <p:txBody>
          <a:bodyPr/>
          <a:lstStyle/>
          <a:p>
            <a:r>
              <a:rPr lang="en-US" dirty="0"/>
              <a:t>Clustering Spam Senders</a:t>
            </a:r>
          </a:p>
        </p:txBody>
      </p:sp>
      <p:sp>
        <p:nvSpPr>
          <p:cNvPr id="146436" name="Rectangle 4"/>
          <p:cNvSpPr>
            <a:spLocks noChangeArrowheads="1"/>
          </p:cNvSpPr>
          <p:nvPr/>
        </p:nvSpPr>
        <p:spPr bwMode="auto">
          <a:xfrm>
            <a:off x="304800" y="1371600"/>
            <a:ext cx="8229600" cy="218241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430" tIns="45715" rIns="91430" bIns="45715"/>
          <a:lstStyle/>
          <a:p>
            <a:pPr marL="342900" indent="-342900">
              <a:spcBef>
                <a:spcPct val="20000"/>
              </a:spcBef>
              <a:buFontTx/>
              <a:buChar char="•"/>
            </a:pPr>
            <a:r>
              <a:rPr lang="en-US" sz="3200" b="1">
                <a:solidFill>
                  <a:srgbClr val="FF0000"/>
                </a:solidFill>
              </a:rPr>
              <a:t>Construct</a:t>
            </a:r>
            <a:r>
              <a:rPr lang="en-US" sz="3200"/>
              <a:t> a behavioral fingerprint for each sender</a:t>
            </a:r>
            <a:br>
              <a:rPr lang="en-US" sz="3200"/>
            </a:br>
            <a:endParaRPr lang="en-US" sz="3200"/>
          </a:p>
          <a:p>
            <a:pPr marL="342900" indent="-342900">
              <a:spcBef>
                <a:spcPct val="20000"/>
              </a:spcBef>
              <a:buFontTx/>
              <a:buChar char="•"/>
            </a:pPr>
            <a:r>
              <a:rPr lang="en-US" sz="3200" b="1">
                <a:solidFill>
                  <a:srgbClr val="FF0000"/>
                </a:solidFill>
              </a:rPr>
              <a:t>Cluster</a:t>
            </a:r>
            <a:r>
              <a:rPr lang="en-US" sz="3200"/>
              <a:t> senders with similar fingerprints</a:t>
            </a:r>
            <a:br>
              <a:rPr lang="en-US" sz="3200"/>
            </a:br>
            <a:endParaRPr lang="en-US" sz="3200"/>
          </a:p>
          <a:p>
            <a:pPr marL="342900" indent="-342900">
              <a:spcBef>
                <a:spcPct val="20000"/>
              </a:spcBef>
              <a:buFontTx/>
              <a:buChar char="•"/>
            </a:pPr>
            <a:r>
              <a:rPr lang="en-US" sz="3200" b="1">
                <a:solidFill>
                  <a:srgbClr val="FF0000"/>
                </a:solidFill>
              </a:rPr>
              <a:t>Filter</a:t>
            </a:r>
            <a:r>
              <a:rPr lang="en-US" sz="3200"/>
              <a:t> new senders that map to existing clusters</a:t>
            </a:r>
          </a:p>
        </p:txBody>
      </p:sp>
    </p:spTree>
    <p:extLst>
      <p:ext uri="{BB962C8B-B14F-4D97-AF65-F5344CB8AC3E}">
        <p14:creationId xmlns:p14="http://schemas.microsoft.com/office/powerpoint/2010/main" val="1532289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lide Number Placeholder 5"/>
          <p:cNvSpPr>
            <a:spLocks noGrp="1"/>
          </p:cNvSpPr>
          <p:nvPr>
            <p:ph type="sldNum" sz="quarter" idx="12"/>
          </p:nvPr>
        </p:nvSpPr>
        <p:spPr/>
        <p:txBody>
          <a:bodyPr/>
          <a:lstStyle/>
          <a:p>
            <a:fld id="{5E89CEB2-4AC6-5745-A94C-13DE7DFBB74E}" type="slidenum">
              <a:rPr lang="en-US"/>
              <a:pPr/>
              <a:t>51</a:t>
            </a:fld>
            <a:endParaRPr lang="en-US"/>
          </a:p>
        </p:txBody>
      </p:sp>
      <p:sp>
        <p:nvSpPr>
          <p:cNvPr id="179202" name="Rectangle 2"/>
          <p:cNvSpPr>
            <a:spLocks noGrp="1" noChangeArrowheads="1"/>
          </p:cNvSpPr>
          <p:nvPr>
            <p:ph type="title"/>
          </p:nvPr>
        </p:nvSpPr>
        <p:spPr>
          <a:xfrm>
            <a:off x="457201" y="113110"/>
            <a:ext cx="8228013" cy="858440"/>
          </a:xfrm>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defTabSz="449263">
              <a:tabLst>
                <a:tab pos="723900" algn="l"/>
                <a:tab pos="1447800" algn="l"/>
                <a:tab pos="2171700" algn="l"/>
                <a:tab pos="2895600" algn="l"/>
                <a:tab pos="3619500" algn="l"/>
                <a:tab pos="4343400" algn="l"/>
                <a:tab pos="5067300" algn="l"/>
                <a:tab pos="5789613" algn="l"/>
                <a:tab pos="6515100" algn="l"/>
                <a:tab pos="7237413" algn="l"/>
                <a:tab pos="7961313" algn="l"/>
                <a:tab pos="8686800" algn="l"/>
              </a:tabLst>
            </a:pPr>
            <a:r>
              <a:rPr lang="fi-FI"/>
              <a:t>SpamTracker: Identify Invariant</a:t>
            </a:r>
          </a:p>
        </p:txBody>
      </p:sp>
      <p:pic>
        <p:nvPicPr>
          <p:cNvPr id="1792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601" y="1812131"/>
            <a:ext cx="665163" cy="65246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179204" name="Freeform 4"/>
          <p:cNvSpPr>
            <a:spLocks/>
          </p:cNvSpPr>
          <p:nvPr/>
        </p:nvSpPr>
        <p:spPr bwMode="auto">
          <a:xfrm>
            <a:off x="1068388" y="2464594"/>
            <a:ext cx="385762" cy="434579"/>
          </a:xfrm>
          <a:custGeom>
            <a:avLst/>
            <a:gdLst>
              <a:gd name="T0" fmla="*/ 1177 w 1178"/>
              <a:gd name="T1" fmla="*/ 0 h 1777"/>
              <a:gd name="T2" fmla="*/ 0 w 1178"/>
              <a:gd name="T3" fmla="*/ 1776 h 1777"/>
            </a:gdLst>
            <a:ahLst/>
            <a:cxnLst>
              <a:cxn ang="0">
                <a:pos x="T0" y="T1"/>
              </a:cxn>
              <a:cxn ang="0">
                <a:pos x="T2" y="T3"/>
              </a:cxn>
            </a:cxnLst>
            <a:rect l="0" t="0" r="r" b="b"/>
            <a:pathLst>
              <a:path w="1178" h="1777">
                <a:moveTo>
                  <a:pt x="1177" y="0"/>
                </a:moveTo>
                <a:lnTo>
                  <a:pt x="0" y="1776"/>
                </a:lnTo>
              </a:path>
            </a:pathLst>
          </a:custGeom>
          <a:noFill/>
          <a:ln w="54720">
            <a:solidFill>
              <a:srgbClr val="000000"/>
            </a:solidFill>
            <a:round/>
            <a:headEnd/>
            <a:tailEnd type="triangl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79205" name="Freeform 5"/>
          <p:cNvSpPr>
            <a:spLocks noChangeArrowheads="1"/>
          </p:cNvSpPr>
          <p:nvPr/>
        </p:nvSpPr>
        <p:spPr bwMode="auto">
          <a:xfrm>
            <a:off x="561976" y="2882504"/>
            <a:ext cx="849313" cy="434578"/>
          </a:xfrm>
          <a:custGeom>
            <a:avLst/>
            <a:gdLst>
              <a:gd name="T0" fmla="*/ 800 w 884"/>
              <a:gd name="T1" fmla="*/ 349 h 526"/>
              <a:gd name="T2" fmla="*/ 812 w 884"/>
              <a:gd name="T3" fmla="*/ 373 h 526"/>
              <a:gd name="T4" fmla="*/ 800 w 884"/>
              <a:gd name="T5" fmla="*/ 426 h 526"/>
              <a:gd name="T6" fmla="*/ 740 w 884"/>
              <a:gd name="T7" fmla="*/ 485 h 526"/>
              <a:gd name="T8" fmla="*/ 639 w 884"/>
              <a:gd name="T9" fmla="*/ 509 h 526"/>
              <a:gd name="T10" fmla="*/ 579 w 884"/>
              <a:gd name="T11" fmla="*/ 503 h 526"/>
              <a:gd name="T12" fmla="*/ 531 w 884"/>
              <a:gd name="T13" fmla="*/ 485 h 526"/>
              <a:gd name="T14" fmla="*/ 501 w 884"/>
              <a:gd name="T15" fmla="*/ 515 h 526"/>
              <a:gd name="T16" fmla="*/ 460 w 884"/>
              <a:gd name="T17" fmla="*/ 526 h 526"/>
              <a:gd name="T18" fmla="*/ 418 w 884"/>
              <a:gd name="T19" fmla="*/ 515 h 526"/>
              <a:gd name="T20" fmla="*/ 394 w 884"/>
              <a:gd name="T21" fmla="*/ 485 h 526"/>
              <a:gd name="T22" fmla="*/ 352 w 884"/>
              <a:gd name="T23" fmla="*/ 497 h 526"/>
              <a:gd name="T24" fmla="*/ 310 w 884"/>
              <a:gd name="T25" fmla="*/ 503 h 526"/>
              <a:gd name="T26" fmla="*/ 221 w 884"/>
              <a:gd name="T27" fmla="*/ 485 h 526"/>
              <a:gd name="T28" fmla="*/ 161 w 884"/>
              <a:gd name="T29" fmla="*/ 444 h 526"/>
              <a:gd name="T30" fmla="*/ 137 w 884"/>
              <a:gd name="T31" fmla="*/ 414 h 526"/>
              <a:gd name="T32" fmla="*/ 137 w 884"/>
              <a:gd name="T33" fmla="*/ 414 h 526"/>
              <a:gd name="T34" fmla="*/ 90 w 884"/>
              <a:gd name="T35" fmla="*/ 408 h 526"/>
              <a:gd name="T36" fmla="*/ 24 w 884"/>
              <a:gd name="T37" fmla="*/ 373 h 526"/>
              <a:gd name="T38" fmla="*/ 0 w 884"/>
              <a:gd name="T39" fmla="*/ 308 h 526"/>
              <a:gd name="T40" fmla="*/ 30 w 884"/>
              <a:gd name="T41" fmla="*/ 242 h 526"/>
              <a:gd name="T42" fmla="*/ 101 w 884"/>
              <a:gd name="T43" fmla="*/ 201 h 526"/>
              <a:gd name="T44" fmla="*/ 101 w 884"/>
              <a:gd name="T45" fmla="*/ 201 h 526"/>
              <a:gd name="T46" fmla="*/ 95 w 884"/>
              <a:gd name="T47" fmla="*/ 189 h 526"/>
              <a:gd name="T48" fmla="*/ 78 w 884"/>
              <a:gd name="T49" fmla="*/ 160 h 526"/>
              <a:gd name="T50" fmla="*/ 84 w 884"/>
              <a:gd name="T51" fmla="*/ 100 h 526"/>
              <a:gd name="T52" fmla="*/ 149 w 884"/>
              <a:gd name="T53" fmla="*/ 47 h 526"/>
              <a:gd name="T54" fmla="*/ 227 w 884"/>
              <a:gd name="T55" fmla="*/ 41 h 526"/>
              <a:gd name="T56" fmla="*/ 275 w 884"/>
              <a:gd name="T57" fmla="*/ 59 h 526"/>
              <a:gd name="T58" fmla="*/ 298 w 884"/>
              <a:gd name="T59" fmla="*/ 77 h 526"/>
              <a:gd name="T60" fmla="*/ 304 w 884"/>
              <a:gd name="T61" fmla="*/ 77 h 526"/>
              <a:gd name="T62" fmla="*/ 304 w 884"/>
              <a:gd name="T63" fmla="*/ 77 h 526"/>
              <a:gd name="T64" fmla="*/ 310 w 884"/>
              <a:gd name="T65" fmla="*/ 77 h 526"/>
              <a:gd name="T66" fmla="*/ 340 w 884"/>
              <a:gd name="T67" fmla="*/ 53 h 526"/>
              <a:gd name="T68" fmla="*/ 382 w 884"/>
              <a:gd name="T69" fmla="*/ 41 h 526"/>
              <a:gd name="T70" fmla="*/ 406 w 884"/>
              <a:gd name="T71" fmla="*/ 47 h 526"/>
              <a:gd name="T72" fmla="*/ 430 w 884"/>
              <a:gd name="T73" fmla="*/ 53 h 526"/>
              <a:gd name="T74" fmla="*/ 436 w 884"/>
              <a:gd name="T75" fmla="*/ 53 h 526"/>
              <a:gd name="T76" fmla="*/ 436 w 884"/>
              <a:gd name="T77" fmla="*/ 47 h 526"/>
              <a:gd name="T78" fmla="*/ 496 w 884"/>
              <a:gd name="T79" fmla="*/ 12 h 526"/>
              <a:gd name="T80" fmla="*/ 573 w 884"/>
              <a:gd name="T81" fmla="*/ 0 h 526"/>
              <a:gd name="T82" fmla="*/ 669 w 884"/>
              <a:gd name="T83" fmla="*/ 24 h 526"/>
              <a:gd name="T84" fmla="*/ 722 w 884"/>
              <a:gd name="T85" fmla="*/ 77 h 526"/>
              <a:gd name="T86" fmla="*/ 728 w 884"/>
              <a:gd name="T87" fmla="*/ 118 h 526"/>
              <a:gd name="T88" fmla="*/ 728 w 884"/>
              <a:gd name="T89" fmla="*/ 124 h 526"/>
              <a:gd name="T90" fmla="*/ 734 w 884"/>
              <a:gd name="T91" fmla="*/ 130 h 526"/>
              <a:gd name="T92" fmla="*/ 746 w 884"/>
              <a:gd name="T93" fmla="*/ 130 h 526"/>
              <a:gd name="T94" fmla="*/ 794 w 884"/>
              <a:gd name="T95" fmla="*/ 136 h 526"/>
              <a:gd name="T96" fmla="*/ 860 w 884"/>
              <a:gd name="T97" fmla="*/ 171 h 526"/>
              <a:gd name="T98" fmla="*/ 884 w 884"/>
              <a:gd name="T99" fmla="*/ 237 h 526"/>
              <a:gd name="T100" fmla="*/ 860 w 884"/>
              <a:gd name="T101" fmla="*/ 296 h 526"/>
              <a:gd name="T102" fmla="*/ 794 w 884"/>
              <a:gd name="T103" fmla="*/ 337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4" h="526">
                <a:moveTo>
                  <a:pt x="794" y="337"/>
                </a:moveTo>
                <a:lnTo>
                  <a:pt x="800" y="349"/>
                </a:lnTo>
                <a:lnTo>
                  <a:pt x="806" y="361"/>
                </a:lnTo>
                <a:lnTo>
                  <a:pt x="812" y="373"/>
                </a:lnTo>
                <a:lnTo>
                  <a:pt x="812" y="390"/>
                </a:lnTo>
                <a:lnTo>
                  <a:pt x="800" y="426"/>
                </a:lnTo>
                <a:lnTo>
                  <a:pt x="776" y="461"/>
                </a:lnTo>
                <a:lnTo>
                  <a:pt x="740" y="485"/>
                </a:lnTo>
                <a:lnTo>
                  <a:pt x="693" y="503"/>
                </a:lnTo>
                <a:lnTo>
                  <a:pt x="639" y="509"/>
                </a:lnTo>
                <a:lnTo>
                  <a:pt x="609" y="503"/>
                </a:lnTo>
                <a:lnTo>
                  <a:pt x="579" y="503"/>
                </a:lnTo>
                <a:lnTo>
                  <a:pt x="555" y="497"/>
                </a:lnTo>
                <a:lnTo>
                  <a:pt x="531" y="485"/>
                </a:lnTo>
                <a:lnTo>
                  <a:pt x="519" y="503"/>
                </a:lnTo>
                <a:lnTo>
                  <a:pt x="501" y="515"/>
                </a:lnTo>
                <a:lnTo>
                  <a:pt x="484" y="521"/>
                </a:lnTo>
                <a:lnTo>
                  <a:pt x="460" y="526"/>
                </a:lnTo>
                <a:lnTo>
                  <a:pt x="442" y="521"/>
                </a:lnTo>
                <a:lnTo>
                  <a:pt x="418" y="515"/>
                </a:lnTo>
                <a:lnTo>
                  <a:pt x="406" y="503"/>
                </a:lnTo>
                <a:lnTo>
                  <a:pt x="394" y="485"/>
                </a:lnTo>
                <a:lnTo>
                  <a:pt x="376" y="491"/>
                </a:lnTo>
                <a:lnTo>
                  <a:pt x="352" y="497"/>
                </a:lnTo>
                <a:lnTo>
                  <a:pt x="334" y="497"/>
                </a:lnTo>
                <a:lnTo>
                  <a:pt x="310" y="503"/>
                </a:lnTo>
                <a:lnTo>
                  <a:pt x="263" y="497"/>
                </a:lnTo>
                <a:lnTo>
                  <a:pt x="221" y="485"/>
                </a:lnTo>
                <a:lnTo>
                  <a:pt x="185" y="467"/>
                </a:lnTo>
                <a:lnTo>
                  <a:pt x="161" y="444"/>
                </a:lnTo>
                <a:lnTo>
                  <a:pt x="143" y="414"/>
                </a:lnTo>
                <a:lnTo>
                  <a:pt x="137" y="414"/>
                </a:lnTo>
                <a:lnTo>
                  <a:pt x="131" y="414"/>
                </a:lnTo>
                <a:lnTo>
                  <a:pt x="90" y="408"/>
                </a:lnTo>
                <a:lnTo>
                  <a:pt x="54" y="390"/>
                </a:lnTo>
                <a:lnTo>
                  <a:pt x="24" y="373"/>
                </a:lnTo>
                <a:lnTo>
                  <a:pt x="6" y="343"/>
                </a:lnTo>
                <a:lnTo>
                  <a:pt x="0" y="308"/>
                </a:lnTo>
                <a:lnTo>
                  <a:pt x="6" y="272"/>
                </a:lnTo>
                <a:lnTo>
                  <a:pt x="30" y="242"/>
                </a:lnTo>
                <a:lnTo>
                  <a:pt x="60" y="219"/>
                </a:lnTo>
                <a:lnTo>
                  <a:pt x="101" y="201"/>
                </a:lnTo>
                <a:lnTo>
                  <a:pt x="107" y="201"/>
                </a:lnTo>
                <a:lnTo>
                  <a:pt x="95" y="189"/>
                </a:lnTo>
                <a:lnTo>
                  <a:pt x="84" y="177"/>
                </a:lnTo>
                <a:lnTo>
                  <a:pt x="78" y="160"/>
                </a:lnTo>
                <a:lnTo>
                  <a:pt x="78" y="142"/>
                </a:lnTo>
                <a:lnTo>
                  <a:pt x="84" y="100"/>
                </a:lnTo>
                <a:lnTo>
                  <a:pt x="113" y="71"/>
                </a:lnTo>
                <a:lnTo>
                  <a:pt x="149" y="47"/>
                </a:lnTo>
                <a:lnTo>
                  <a:pt x="197" y="35"/>
                </a:lnTo>
                <a:lnTo>
                  <a:pt x="227" y="41"/>
                </a:lnTo>
                <a:lnTo>
                  <a:pt x="251" y="47"/>
                </a:lnTo>
                <a:lnTo>
                  <a:pt x="275" y="59"/>
                </a:lnTo>
                <a:lnTo>
                  <a:pt x="293" y="77"/>
                </a:lnTo>
                <a:lnTo>
                  <a:pt x="298" y="77"/>
                </a:lnTo>
                <a:lnTo>
                  <a:pt x="304" y="77"/>
                </a:lnTo>
                <a:lnTo>
                  <a:pt x="310" y="77"/>
                </a:lnTo>
                <a:lnTo>
                  <a:pt x="322" y="59"/>
                </a:lnTo>
                <a:lnTo>
                  <a:pt x="340" y="53"/>
                </a:lnTo>
                <a:lnTo>
                  <a:pt x="358" y="47"/>
                </a:lnTo>
                <a:lnTo>
                  <a:pt x="382" y="41"/>
                </a:lnTo>
                <a:lnTo>
                  <a:pt x="394" y="41"/>
                </a:lnTo>
                <a:lnTo>
                  <a:pt x="406" y="47"/>
                </a:lnTo>
                <a:lnTo>
                  <a:pt x="418" y="53"/>
                </a:lnTo>
                <a:lnTo>
                  <a:pt x="430" y="53"/>
                </a:lnTo>
                <a:lnTo>
                  <a:pt x="436" y="53"/>
                </a:lnTo>
                <a:lnTo>
                  <a:pt x="436" y="47"/>
                </a:lnTo>
                <a:lnTo>
                  <a:pt x="466" y="29"/>
                </a:lnTo>
                <a:lnTo>
                  <a:pt x="496" y="12"/>
                </a:lnTo>
                <a:lnTo>
                  <a:pt x="531" y="6"/>
                </a:lnTo>
                <a:lnTo>
                  <a:pt x="573" y="0"/>
                </a:lnTo>
                <a:lnTo>
                  <a:pt x="621" y="6"/>
                </a:lnTo>
                <a:lnTo>
                  <a:pt x="669" y="24"/>
                </a:lnTo>
                <a:lnTo>
                  <a:pt x="699" y="47"/>
                </a:lnTo>
                <a:lnTo>
                  <a:pt x="722" y="77"/>
                </a:lnTo>
                <a:lnTo>
                  <a:pt x="728" y="112"/>
                </a:lnTo>
                <a:lnTo>
                  <a:pt x="728" y="118"/>
                </a:lnTo>
                <a:lnTo>
                  <a:pt x="728" y="124"/>
                </a:lnTo>
                <a:lnTo>
                  <a:pt x="728" y="130"/>
                </a:lnTo>
                <a:lnTo>
                  <a:pt x="734" y="130"/>
                </a:lnTo>
                <a:lnTo>
                  <a:pt x="740" y="130"/>
                </a:lnTo>
                <a:lnTo>
                  <a:pt x="746" y="130"/>
                </a:lnTo>
                <a:lnTo>
                  <a:pt x="794" y="136"/>
                </a:lnTo>
                <a:lnTo>
                  <a:pt x="830" y="148"/>
                </a:lnTo>
                <a:lnTo>
                  <a:pt x="860" y="171"/>
                </a:lnTo>
                <a:lnTo>
                  <a:pt x="878" y="201"/>
                </a:lnTo>
                <a:lnTo>
                  <a:pt x="884" y="237"/>
                </a:lnTo>
                <a:lnTo>
                  <a:pt x="878" y="272"/>
                </a:lnTo>
                <a:lnTo>
                  <a:pt x="860" y="296"/>
                </a:lnTo>
                <a:lnTo>
                  <a:pt x="830" y="319"/>
                </a:lnTo>
                <a:lnTo>
                  <a:pt x="794" y="337"/>
                </a:lnTo>
              </a:path>
            </a:pathLst>
          </a:custGeom>
          <a:solidFill>
            <a:srgbClr val="99CC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1631" tIns="40816" rIns="81631" bIns="40816" anchor="ctr"/>
          <a:lstStyle/>
          <a:p>
            <a:pPr algn="ctr" defTabSz="407988" hangingPunct="0">
              <a:lnSpc>
                <a:spcPct val="93000"/>
              </a:lnSpc>
              <a:buClr>
                <a:srgbClr val="000000"/>
              </a:buClr>
              <a:buSzPct val="45000"/>
              <a:buFont typeface="Wingdings" charset="0"/>
              <a:buNone/>
              <a:tabLst>
                <a:tab pos="657225" algn="l"/>
              </a:tabLst>
            </a:pPr>
            <a:r>
              <a:rPr lang="fi-FI" sz="1100">
                <a:solidFill>
                  <a:srgbClr val="000000"/>
                </a:solidFill>
              </a:rPr>
              <a:t>domain1.com</a:t>
            </a:r>
          </a:p>
        </p:txBody>
      </p:sp>
      <p:sp>
        <p:nvSpPr>
          <p:cNvPr id="179206" name="Freeform 6"/>
          <p:cNvSpPr>
            <a:spLocks/>
          </p:cNvSpPr>
          <p:nvPr/>
        </p:nvSpPr>
        <p:spPr bwMode="auto">
          <a:xfrm>
            <a:off x="1843089" y="2464594"/>
            <a:ext cx="1587" cy="434579"/>
          </a:xfrm>
          <a:custGeom>
            <a:avLst/>
            <a:gdLst>
              <a:gd name="T0" fmla="*/ 0 w 1"/>
              <a:gd name="T1" fmla="*/ 0 h 1777"/>
              <a:gd name="T2" fmla="*/ 0 w 1"/>
              <a:gd name="T3" fmla="*/ 1776 h 1777"/>
            </a:gdLst>
            <a:ahLst/>
            <a:cxnLst>
              <a:cxn ang="0">
                <a:pos x="T0" y="T1"/>
              </a:cxn>
              <a:cxn ang="0">
                <a:pos x="T2" y="T3"/>
              </a:cxn>
            </a:cxnLst>
            <a:rect l="0" t="0" r="r" b="b"/>
            <a:pathLst>
              <a:path w="1" h="1777">
                <a:moveTo>
                  <a:pt x="0" y="0"/>
                </a:moveTo>
                <a:lnTo>
                  <a:pt x="0" y="1776"/>
                </a:lnTo>
              </a:path>
            </a:pathLst>
          </a:custGeom>
          <a:noFill/>
          <a:ln w="36720">
            <a:solidFill>
              <a:srgbClr val="000000"/>
            </a:solidFill>
            <a:round/>
            <a:headEnd/>
            <a:tailEnd type="triangl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79207" name="Freeform 7"/>
          <p:cNvSpPr>
            <a:spLocks noChangeArrowheads="1"/>
          </p:cNvSpPr>
          <p:nvPr/>
        </p:nvSpPr>
        <p:spPr bwMode="auto">
          <a:xfrm>
            <a:off x="1411289" y="2882504"/>
            <a:ext cx="892175" cy="434578"/>
          </a:xfrm>
          <a:custGeom>
            <a:avLst/>
            <a:gdLst>
              <a:gd name="T0" fmla="*/ 800 w 884"/>
              <a:gd name="T1" fmla="*/ 349 h 526"/>
              <a:gd name="T2" fmla="*/ 812 w 884"/>
              <a:gd name="T3" fmla="*/ 373 h 526"/>
              <a:gd name="T4" fmla="*/ 800 w 884"/>
              <a:gd name="T5" fmla="*/ 426 h 526"/>
              <a:gd name="T6" fmla="*/ 740 w 884"/>
              <a:gd name="T7" fmla="*/ 485 h 526"/>
              <a:gd name="T8" fmla="*/ 639 w 884"/>
              <a:gd name="T9" fmla="*/ 509 h 526"/>
              <a:gd name="T10" fmla="*/ 579 w 884"/>
              <a:gd name="T11" fmla="*/ 503 h 526"/>
              <a:gd name="T12" fmla="*/ 531 w 884"/>
              <a:gd name="T13" fmla="*/ 485 h 526"/>
              <a:gd name="T14" fmla="*/ 501 w 884"/>
              <a:gd name="T15" fmla="*/ 515 h 526"/>
              <a:gd name="T16" fmla="*/ 460 w 884"/>
              <a:gd name="T17" fmla="*/ 526 h 526"/>
              <a:gd name="T18" fmla="*/ 418 w 884"/>
              <a:gd name="T19" fmla="*/ 515 h 526"/>
              <a:gd name="T20" fmla="*/ 394 w 884"/>
              <a:gd name="T21" fmla="*/ 485 h 526"/>
              <a:gd name="T22" fmla="*/ 352 w 884"/>
              <a:gd name="T23" fmla="*/ 497 h 526"/>
              <a:gd name="T24" fmla="*/ 310 w 884"/>
              <a:gd name="T25" fmla="*/ 503 h 526"/>
              <a:gd name="T26" fmla="*/ 221 w 884"/>
              <a:gd name="T27" fmla="*/ 485 h 526"/>
              <a:gd name="T28" fmla="*/ 161 w 884"/>
              <a:gd name="T29" fmla="*/ 444 h 526"/>
              <a:gd name="T30" fmla="*/ 137 w 884"/>
              <a:gd name="T31" fmla="*/ 414 h 526"/>
              <a:gd name="T32" fmla="*/ 137 w 884"/>
              <a:gd name="T33" fmla="*/ 414 h 526"/>
              <a:gd name="T34" fmla="*/ 90 w 884"/>
              <a:gd name="T35" fmla="*/ 408 h 526"/>
              <a:gd name="T36" fmla="*/ 24 w 884"/>
              <a:gd name="T37" fmla="*/ 373 h 526"/>
              <a:gd name="T38" fmla="*/ 0 w 884"/>
              <a:gd name="T39" fmla="*/ 308 h 526"/>
              <a:gd name="T40" fmla="*/ 30 w 884"/>
              <a:gd name="T41" fmla="*/ 242 h 526"/>
              <a:gd name="T42" fmla="*/ 101 w 884"/>
              <a:gd name="T43" fmla="*/ 201 h 526"/>
              <a:gd name="T44" fmla="*/ 101 w 884"/>
              <a:gd name="T45" fmla="*/ 201 h 526"/>
              <a:gd name="T46" fmla="*/ 95 w 884"/>
              <a:gd name="T47" fmla="*/ 189 h 526"/>
              <a:gd name="T48" fmla="*/ 78 w 884"/>
              <a:gd name="T49" fmla="*/ 160 h 526"/>
              <a:gd name="T50" fmla="*/ 84 w 884"/>
              <a:gd name="T51" fmla="*/ 100 h 526"/>
              <a:gd name="T52" fmla="*/ 149 w 884"/>
              <a:gd name="T53" fmla="*/ 47 h 526"/>
              <a:gd name="T54" fmla="*/ 227 w 884"/>
              <a:gd name="T55" fmla="*/ 41 h 526"/>
              <a:gd name="T56" fmla="*/ 275 w 884"/>
              <a:gd name="T57" fmla="*/ 59 h 526"/>
              <a:gd name="T58" fmla="*/ 298 w 884"/>
              <a:gd name="T59" fmla="*/ 77 h 526"/>
              <a:gd name="T60" fmla="*/ 304 w 884"/>
              <a:gd name="T61" fmla="*/ 77 h 526"/>
              <a:gd name="T62" fmla="*/ 304 w 884"/>
              <a:gd name="T63" fmla="*/ 77 h 526"/>
              <a:gd name="T64" fmla="*/ 310 w 884"/>
              <a:gd name="T65" fmla="*/ 77 h 526"/>
              <a:gd name="T66" fmla="*/ 340 w 884"/>
              <a:gd name="T67" fmla="*/ 53 h 526"/>
              <a:gd name="T68" fmla="*/ 382 w 884"/>
              <a:gd name="T69" fmla="*/ 41 h 526"/>
              <a:gd name="T70" fmla="*/ 406 w 884"/>
              <a:gd name="T71" fmla="*/ 47 h 526"/>
              <a:gd name="T72" fmla="*/ 430 w 884"/>
              <a:gd name="T73" fmla="*/ 53 h 526"/>
              <a:gd name="T74" fmla="*/ 436 w 884"/>
              <a:gd name="T75" fmla="*/ 53 h 526"/>
              <a:gd name="T76" fmla="*/ 436 w 884"/>
              <a:gd name="T77" fmla="*/ 47 h 526"/>
              <a:gd name="T78" fmla="*/ 496 w 884"/>
              <a:gd name="T79" fmla="*/ 12 h 526"/>
              <a:gd name="T80" fmla="*/ 573 w 884"/>
              <a:gd name="T81" fmla="*/ 0 h 526"/>
              <a:gd name="T82" fmla="*/ 669 w 884"/>
              <a:gd name="T83" fmla="*/ 24 h 526"/>
              <a:gd name="T84" fmla="*/ 722 w 884"/>
              <a:gd name="T85" fmla="*/ 77 h 526"/>
              <a:gd name="T86" fmla="*/ 728 w 884"/>
              <a:gd name="T87" fmla="*/ 118 h 526"/>
              <a:gd name="T88" fmla="*/ 728 w 884"/>
              <a:gd name="T89" fmla="*/ 124 h 526"/>
              <a:gd name="T90" fmla="*/ 734 w 884"/>
              <a:gd name="T91" fmla="*/ 130 h 526"/>
              <a:gd name="T92" fmla="*/ 746 w 884"/>
              <a:gd name="T93" fmla="*/ 130 h 526"/>
              <a:gd name="T94" fmla="*/ 794 w 884"/>
              <a:gd name="T95" fmla="*/ 136 h 526"/>
              <a:gd name="T96" fmla="*/ 860 w 884"/>
              <a:gd name="T97" fmla="*/ 171 h 526"/>
              <a:gd name="T98" fmla="*/ 884 w 884"/>
              <a:gd name="T99" fmla="*/ 237 h 526"/>
              <a:gd name="T100" fmla="*/ 860 w 884"/>
              <a:gd name="T101" fmla="*/ 296 h 526"/>
              <a:gd name="T102" fmla="*/ 794 w 884"/>
              <a:gd name="T103" fmla="*/ 337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4" h="526">
                <a:moveTo>
                  <a:pt x="794" y="337"/>
                </a:moveTo>
                <a:lnTo>
                  <a:pt x="800" y="349"/>
                </a:lnTo>
                <a:lnTo>
                  <a:pt x="806" y="361"/>
                </a:lnTo>
                <a:lnTo>
                  <a:pt x="812" y="373"/>
                </a:lnTo>
                <a:lnTo>
                  <a:pt x="812" y="390"/>
                </a:lnTo>
                <a:lnTo>
                  <a:pt x="800" y="426"/>
                </a:lnTo>
                <a:lnTo>
                  <a:pt x="776" y="461"/>
                </a:lnTo>
                <a:lnTo>
                  <a:pt x="740" y="485"/>
                </a:lnTo>
                <a:lnTo>
                  <a:pt x="693" y="503"/>
                </a:lnTo>
                <a:lnTo>
                  <a:pt x="639" y="509"/>
                </a:lnTo>
                <a:lnTo>
                  <a:pt x="609" y="503"/>
                </a:lnTo>
                <a:lnTo>
                  <a:pt x="579" y="503"/>
                </a:lnTo>
                <a:lnTo>
                  <a:pt x="555" y="497"/>
                </a:lnTo>
                <a:lnTo>
                  <a:pt x="531" y="485"/>
                </a:lnTo>
                <a:lnTo>
                  <a:pt x="519" y="503"/>
                </a:lnTo>
                <a:lnTo>
                  <a:pt x="501" y="515"/>
                </a:lnTo>
                <a:lnTo>
                  <a:pt x="484" y="521"/>
                </a:lnTo>
                <a:lnTo>
                  <a:pt x="460" y="526"/>
                </a:lnTo>
                <a:lnTo>
                  <a:pt x="442" y="521"/>
                </a:lnTo>
                <a:lnTo>
                  <a:pt x="418" y="515"/>
                </a:lnTo>
                <a:lnTo>
                  <a:pt x="406" y="503"/>
                </a:lnTo>
                <a:lnTo>
                  <a:pt x="394" y="485"/>
                </a:lnTo>
                <a:lnTo>
                  <a:pt x="376" y="491"/>
                </a:lnTo>
                <a:lnTo>
                  <a:pt x="352" y="497"/>
                </a:lnTo>
                <a:lnTo>
                  <a:pt x="334" y="497"/>
                </a:lnTo>
                <a:lnTo>
                  <a:pt x="310" y="503"/>
                </a:lnTo>
                <a:lnTo>
                  <a:pt x="263" y="497"/>
                </a:lnTo>
                <a:lnTo>
                  <a:pt x="221" y="485"/>
                </a:lnTo>
                <a:lnTo>
                  <a:pt x="185" y="467"/>
                </a:lnTo>
                <a:lnTo>
                  <a:pt x="161" y="444"/>
                </a:lnTo>
                <a:lnTo>
                  <a:pt x="143" y="414"/>
                </a:lnTo>
                <a:lnTo>
                  <a:pt x="137" y="414"/>
                </a:lnTo>
                <a:lnTo>
                  <a:pt x="131" y="414"/>
                </a:lnTo>
                <a:lnTo>
                  <a:pt x="90" y="408"/>
                </a:lnTo>
                <a:lnTo>
                  <a:pt x="54" y="390"/>
                </a:lnTo>
                <a:lnTo>
                  <a:pt x="24" y="373"/>
                </a:lnTo>
                <a:lnTo>
                  <a:pt x="6" y="343"/>
                </a:lnTo>
                <a:lnTo>
                  <a:pt x="0" y="308"/>
                </a:lnTo>
                <a:lnTo>
                  <a:pt x="6" y="272"/>
                </a:lnTo>
                <a:lnTo>
                  <a:pt x="30" y="242"/>
                </a:lnTo>
                <a:lnTo>
                  <a:pt x="60" y="219"/>
                </a:lnTo>
                <a:lnTo>
                  <a:pt x="101" y="201"/>
                </a:lnTo>
                <a:lnTo>
                  <a:pt x="107" y="201"/>
                </a:lnTo>
                <a:lnTo>
                  <a:pt x="95" y="189"/>
                </a:lnTo>
                <a:lnTo>
                  <a:pt x="84" y="177"/>
                </a:lnTo>
                <a:lnTo>
                  <a:pt x="78" y="160"/>
                </a:lnTo>
                <a:lnTo>
                  <a:pt x="78" y="142"/>
                </a:lnTo>
                <a:lnTo>
                  <a:pt x="84" y="100"/>
                </a:lnTo>
                <a:lnTo>
                  <a:pt x="113" y="71"/>
                </a:lnTo>
                <a:lnTo>
                  <a:pt x="149" y="47"/>
                </a:lnTo>
                <a:lnTo>
                  <a:pt x="197" y="35"/>
                </a:lnTo>
                <a:lnTo>
                  <a:pt x="227" y="41"/>
                </a:lnTo>
                <a:lnTo>
                  <a:pt x="251" y="47"/>
                </a:lnTo>
                <a:lnTo>
                  <a:pt x="275" y="59"/>
                </a:lnTo>
                <a:lnTo>
                  <a:pt x="293" y="77"/>
                </a:lnTo>
                <a:lnTo>
                  <a:pt x="298" y="77"/>
                </a:lnTo>
                <a:lnTo>
                  <a:pt x="304" y="77"/>
                </a:lnTo>
                <a:lnTo>
                  <a:pt x="310" y="77"/>
                </a:lnTo>
                <a:lnTo>
                  <a:pt x="322" y="59"/>
                </a:lnTo>
                <a:lnTo>
                  <a:pt x="340" y="53"/>
                </a:lnTo>
                <a:lnTo>
                  <a:pt x="358" y="47"/>
                </a:lnTo>
                <a:lnTo>
                  <a:pt x="382" y="41"/>
                </a:lnTo>
                <a:lnTo>
                  <a:pt x="394" y="41"/>
                </a:lnTo>
                <a:lnTo>
                  <a:pt x="406" y="47"/>
                </a:lnTo>
                <a:lnTo>
                  <a:pt x="418" y="53"/>
                </a:lnTo>
                <a:lnTo>
                  <a:pt x="430" y="53"/>
                </a:lnTo>
                <a:lnTo>
                  <a:pt x="436" y="53"/>
                </a:lnTo>
                <a:lnTo>
                  <a:pt x="436" y="47"/>
                </a:lnTo>
                <a:lnTo>
                  <a:pt x="466" y="29"/>
                </a:lnTo>
                <a:lnTo>
                  <a:pt x="496" y="12"/>
                </a:lnTo>
                <a:lnTo>
                  <a:pt x="531" y="6"/>
                </a:lnTo>
                <a:lnTo>
                  <a:pt x="573" y="0"/>
                </a:lnTo>
                <a:lnTo>
                  <a:pt x="621" y="6"/>
                </a:lnTo>
                <a:lnTo>
                  <a:pt x="669" y="24"/>
                </a:lnTo>
                <a:lnTo>
                  <a:pt x="699" y="47"/>
                </a:lnTo>
                <a:lnTo>
                  <a:pt x="722" y="77"/>
                </a:lnTo>
                <a:lnTo>
                  <a:pt x="728" y="112"/>
                </a:lnTo>
                <a:lnTo>
                  <a:pt x="728" y="118"/>
                </a:lnTo>
                <a:lnTo>
                  <a:pt x="728" y="124"/>
                </a:lnTo>
                <a:lnTo>
                  <a:pt x="728" y="130"/>
                </a:lnTo>
                <a:lnTo>
                  <a:pt x="734" y="130"/>
                </a:lnTo>
                <a:lnTo>
                  <a:pt x="740" y="130"/>
                </a:lnTo>
                <a:lnTo>
                  <a:pt x="746" y="130"/>
                </a:lnTo>
                <a:lnTo>
                  <a:pt x="794" y="136"/>
                </a:lnTo>
                <a:lnTo>
                  <a:pt x="830" y="148"/>
                </a:lnTo>
                <a:lnTo>
                  <a:pt x="860" y="171"/>
                </a:lnTo>
                <a:lnTo>
                  <a:pt x="878" y="201"/>
                </a:lnTo>
                <a:lnTo>
                  <a:pt x="884" y="237"/>
                </a:lnTo>
                <a:lnTo>
                  <a:pt x="878" y="272"/>
                </a:lnTo>
                <a:lnTo>
                  <a:pt x="860" y="296"/>
                </a:lnTo>
                <a:lnTo>
                  <a:pt x="830" y="319"/>
                </a:lnTo>
                <a:lnTo>
                  <a:pt x="794" y="337"/>
                </a:lnTo>
              </a:path>
            </a:pathLst>
          </a:custGeom>
          <a:solidFill>
            <a:srgbClr val="3DEB3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1631" tIns="40816" rIns="81631" bIns="40816" anchor="ctr"/>
          <a:lstStyle/>
          <a:p>
            <a:pPr algn="ctr" defTabSz="407988" hangingPunct="0">
              <a:lnSpc>
                <a:spcPct val="93000"/>
              </a:lnSpc>
              <a:buClr>
                <a:srgbClr val="000000"/>
              </a:buClr>
              <a:buSzPct val="45000"/>
              <a:buFont typeface="Wingdings" charset="0"/>
              <a:buNone/>
              <a:tabLst>
                <a:tab pos="657225" algn="l"/>
              </a:tabLst>
            </a:pPr>
            <a:r>
              <a:rPr lang="fi-FI" sz="1100">
                <a:solidFill>
                  <a:srgbClr val="000000"/>
                </a:solidFill>
              </a:rPr>
              <a:t>domain2.com</a:t>
            </a:r>
          </a:p>
        </p:txBody>
      </p:sp>
      <p:sp>
        <p:nvSpPr>
          <p:cNvPr id="179208" name="Freeform 8"/>
          <p:cNvSpPr>
            <a:spLocks noChangeArrowheads="1"/>
          </p:cNvSpPr>
          <p:nvPr/>
        </p:nvSpPr>
        <p:spPr bwMode="auto">
          <a:xfrm>
            <a:off x="2335214" y="2864644"/>
            <a:ext cx="890587" cy="435769"/>
          </a:xfrm>
          <a:custGeom>
            <a:avLst/>
            <a:gdLst>
              <a:gd name="T0" fmla="*/ 800 w 884"/>
              <a:gd name="T1" fmla="*/ 349 h 526"/>
              <a:gd name="T2" fmla="*/ 812 w 884"/>
              <a:gd name="T3" fmla="*/ 373 h 526"/>
              <a:gd name="T4" fmla="*/ 800 w 884"/>
              <a:gd name="T5" fmla="*/ 426 h 526"/>
              <a:gd name="T6" fmla="*/ 740 w 884"/>
              <a:gd name="T7" fmla="*/ 485 h 526"/>
              <a:gd name="T8" fmla="*/ 639 w 884"/>
              <a:gd name="T9" fmla="*/ 509 h 526"/>
              <a:gd name="T10" fmla="*/ 579 w 884"/>
              <a:gd name="T11" fmla="*/ 503 h 526"/>
              <a:gd name="T12" fmla="*/ 531 w 884"/>
              <a:gd name="T13" fmla="*/ 485 h 526"/>
              <a:gd name="T14" fmla="*/ 501 w 884"/>
              <a:gd name="T15" fmla="*/ 515 h 526"/>
              <a:gd name="T16" fmla="*/ 460 w 884"/>
              <a:gd name="T17" fmla="*/ 526 h 526"/>
              <a:gd name="T18" fmla="*/ 418 w 884"/>
              <a:gd name="T19" fmla="*/ 515 h 526"/>
              <a:gd name="T20" fmla="*/ 394 w 884"/>
              <a:gd name="T21" fmla="*/ 485 h 526"/>
              <a:gd name="T22" fmla="*/ 352 w 884"/>
              <a:gd name="T23" fmla="*/ 497 h 526"/>
              <a:gd name="T24" fmla="*/ 310 w 884"/>
              <a:gd name="T25" fmla="*/ 503 h 526"/>
              <a:gd name="T26" fmla="*/ 221 w 884"/>
              <a:gd name="T27" fmla="*/ 485 h 526"/>
              <a:gd name="T28" fmla="*/ 161 w 884"/>
              <a:gd name="T29" fmla="*/ 444 h 526"/>
              <a:gd name="T30" fmla="*/ 137 w 884"/>
              <a:gd name="T31" fmla="*/ 414 h 526"/>
              <a:gd name="T32" fmla="*/ 137 w 884"/>
              <a:gd name="T33" fmla="*/ 414 h 526"/>
              <a:gd name="T34" fmla="*/ 90 w 884"/>
              <a:gd name="T35" fmla="*/ 408 h 526"/>
              <a:gd name="T36" fmla="*/ 24 w 884"/>
              <a:gd name="T37" fmla="*/ 373 h 526"/>
              <a:gd name="T38" fmla="*/ 0 w 884"/>
              <a:gd name="T39" fmla="*/ 308 h 526"/>
              <a:gd name="T40" fmla="*/ 30 w 884"/>
              <a:gd name="T41" fmla="*/ 242 h 526"/>
              <a:gd name="T42" fmla="*/ 101 w 884"/>
              <a:gd name="T43" fmla="*/ 201 h 526"/>
              <a:gd name="T44" fmla="*/ 101 w 884"/>
              <a:gd name="T45" fmla="*/ 201 h 526"/>
              <a:gd name="T46" fmla="*/ 95 w 884"/>
              <a:gd name="T47" fmla="*/ 189 h 526"/>
              <a:gd name="T48" fmla="*/ 78 w 884"/>
              <a:gd name="T49" fmla="*/ 160 h 526"/>
              <a:gd name="T50" fmla="*/ 84 w 884"/>
              <a:gd name="T51" fmla="*/ 100 h 526"/>
              <a:gd name="T52" fmla="*/ 149 w 884"/>
              <a:gd name="T53" fmla="*/ 47 h 526"/>
              <a:gd name="T54" fmla="*/ 227 w 884"/>
              <a:gd name="T55" fmla="*/ 41 h 526"/>
              <a:gd name="T56" fmla="*/ 275 w 884"/>
              <a:gd name="T57" fmla="*/ 59 h 526"/>
              <a:gd name="T58" fmla="*/ 298 w 884"/>
              <a:gd name="T59" fmla="*/ 77 h 526"/>
              <a:gd name="T60" fmla="*/ 304 w 884"/>
              <a:gd name="T61" fmla="*/ 77 h 526"/>
              <a:gd name="T62" fmla="*/ 304 w 884"/>
              <a:gd name="T63" fmla="*/ 77 h 526"/>
              <a:gd name="T64" fmla="*/ 310 w 884"/>
              <a:gd name="T65" fmla="*/ 77 h 526"/>
              <a:gd name="T66" fmla="*/ 340 w 884"/>
              <a:gd name="T67" fmla="*/ 53 h 526"/>
              <a:gd name="T68" fmla="*/ 382 w 884"/>
              <a:gd name="T69" fmla="*/ 41 h 526"/>
              <a:gd name="T70" fmla="*/ 406 w 884"/>
              <a:gd name="T71" fmla="*/ 47 h 526"/>
              <a:gd name="T72" fmla="*/ 430 w 884"/>
              <a:gd name="T73" fmla="*/ 53 h 526"/>
              <a:gd name="T74" fmla="*/ 436 w 884"/>
              <a:gd name="T75" fmla="*/ 53 h 526"/>
              <a:gd name="T76" fmla="*/ 436 w 884"/>
              <a:gd name="T77" fmla="*/ 47 h 526"/>
              <a:gd name="T78" fmla="*/ 496 w 884"/>
              <a:gd name="T79" fmla="*/ 12 h 526"/>
              <a:gd name="T80" fmla="*/ 573 w 884"/>
              <a:gd name="T81" fmla="*/ 0 h 526"/>
              <a:gd name="T82" fmla="*/ 669 w 884"/>
              <a:gd name="T83" fmla="*/ 24 h 526"/>
              <a:gd name="T84" fmla="*/ 722 w 884"/>
              <a:gd name="T85" fmla="*/ 77 h 526"/>
              <a:gd name="T86" fmla="*/ 728 w 884"/>
              <a:gd name="T87" fmla="*/ 118 h 526"/>
              <a:gd name="T88" fmla="*/ 728 w 884"/>
              <a:gd name="T89" fmla="*/ 124 h 526"/>
              <a:gd name="T90" fmla="*/ 734 w 884"/>
              <a:gd name="T91" fmla="*/ 130 h 526"/>
              <a:gd name="T92" fmla="*/ 746 w 884"/>
              <a:gd name="T93" fmla="*/ 130 h 526"/>
              <a:gd name="T94" fmla="*/ 794 w 884"/>
              <a:gd name="T95" fmla="*/ 136 h 526"/>
              <a:gd name="T96" fmla="*/ 860 w 884"/>
              <a:gd name="T97" fmla="*/ 171 h 526"/>
              <a:gd name="T98" fmla="*/ 884 w 884"/>
              <a:gd name="T99" fmla="*/ 237 h 526"/>
              <a:gd name="T100" fmla="*/ 860 w 884"/>
              <a:gd name="T101" fmla="*/ 296 h 526"/>
              <a:gd name="T102" fmla="*/ 794 w 884"/>
              <a:gd name="T103" fmla="*/ 337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4" h="526">
                <a:moveTo>
                  <a:pt x="794" y="337"/>
                </a:moveTo>
                <a:lnTo>
                  <a:pt x="800" y="349"/>
                </a:lnTo>
                <a:lnTo>
                  <a:pt x="806" y="361"/>
                </a:lnTo>
                <a:lnTo>
                  <a:pt x="812" y="373"/>
                </a:lnTo>
                <a:lnTo>
                  <a:pt x="812" y="390"/>
                </a:lnTo>
                <a:lnTo>
                  <a:pt x="800" y="426"/>
                </a:lnTo>
                <a:lnTo>
                  <a:pt x="776" y="461"/>
                </a:lnTo>
                <a:lnTo>
                  <a:pt x="740" y="485"/>
                </a:lnTo>
                <a:lnTo>
                  <a:pt x="693" y="503"/>
                </a:lnTo>
                <a:lnTo>
                  <a:pt x="639" y="509"/>
                </a:lnTo>
                <a:lnTo>
                  <a:pt x="609" y="503"/>
                </a:lnTo>
                <a:lnTo>
                  <a:pt x="579" y="503"/>
                </a:lnTo>
                <a:lnTo>
                  <a:pt x="555" y="497"/>
                </a:lnTo>
                <a:lnTo>
                  <a:pt x="531" y="485"/>
                </a:lnTo>
                <a:lnTo>
                  <a:pt x="519" y="503"/>
                </a:lnTo>
                <a:lnTo>
                  <a:pt x="501" y="515"/>
                </a:lnTo>
                <a:lnTo>
                  <a:pt x="484" y="521"/>
                </a:lnTo>
                <a:lnTo>
                  <a:pt x="460" y="526"/>
                </a:lnTo>
                <a:lnTo>
                  <a:pt x="442" y="521"/>
                </a:lnTo>
                <a:lnTo>
                  <a:pt x="418" y="515"/>
                </a:lnTo>
                <a:lnTo>
                  <a:pt x="406" y="503"/>
                </a:lnTo>
                <a:lnTo>
                  <a:pt x="394" y="485"/>
                </a:lnTo>
                <a:lnTo>
                  <a:pt x="376" y="491"/>
                </a:lnTo>
                <a:lnTo>
                  <a:pt x="352" y="497"/>
                </a:lnTo>
                <a:lnTo>
                  <a:pt x="334" y="497"/>
                </a:lnTo>
                <a:lnTo>
                  <a:pt x="310" y="503"/>
                </a:lnTo>
                <a:lnTo>
                  <a:pt x="263" y="497"/>
                </a:lnTo>
                <a:lnTo>
                  <a:pt x="221" y="485"/>
                </a:lnTo>
                <a:lnTo>
                  <a:pt x="185" y="467"/>
                </a:lnTo>
                <a:lnTo>
                  <a:pt x="161" y="444"/>
                </a:lnTo>
                <a:lnTo>
                  <a:pt x="143" y="414"/>
                </a:lnTo>
                <a:lnTo>
                  <a:pt x="137" y="414"/>
                </a:lnTo>
                <a:lnTo>
                  <a:pt x="131" y="414"/>
                </a:lnTo>
                <a:lnTo>
                  <a:pt x="90" y="408"/>
                </a:lnTo>
                <a:lnTo>
                  <a:pt x="54" y="390"/>
                </a:lnTo>
                <a:lnTo>
                  <a:pt x="24" y="373"/>
                </a:lnTo>
                <a:lnTo>
                  <a:pt x="6" y="343"/>
                </a:lnTo>
                <a:lnTo>
                  <a:pt x="0" y="308"/>
                </a:lnTo>
                <a:lnTo>
                  <a:pt x="6" y="272"/>
                </a:lnTo>
                <a:lnTo>
                  <a:pt x="30" y="242"/>
                </a:lnTo>
                <a:lnTo>
                  <a:pt x="60" y="219"/>
                </a:lnTo>
                <a:lnTo>
                  <a:pt x="101" y="201"/>
                </a:lnTo>
                <a:lnTo>
                  <a:pt x="107" y="201"/>
                </a:lnTo>
                <a:lnTo>
                  <a:pt x="95" y="189"/>
                </a:lnTo>
                <a:lnTo>
                  <a:pt x="84" y="177"/>
                </a:lnTo>
                <a:lnTo>
                  <a:pt x="78" y="160"/>
                </a:lnTo>
                <a:lnTo>
                  <a:pt x="78" y="142"/>
                </a:lnTo>
                <a:lnTo>
                  <a:pt x="84" y="100"/>
                </a:lnTo>
                <a:lnTo>
                  <a:pt x="113" y="71"/>
                </a:lnTo>
                <a:lnTo>
                  <a:pt x="149" y="47"/>
                </a:lnTo>
                <a:lnTo>
                  <a:pt x="197" y="35"/>
                </a:lnTo>
                <a:lnTo>
                  <a:pt x="227" y="41"/>
                </a:lnTo>
                <a:lnTo>
                  <a:pt x="251" y="47"/>
                </a:lnTo>
                <a:lnTo>
                  <a:pt x="275" y="59"/>
                </a:lnTo>
                <a:lnTo>
                  <a:pt x="293" y="77"/>
                </a:lnTo>
                <a:lnTo>
                  <a:pt x="298" y="77"/>
                </a:lnTo>
                <a:lnTo>
                  <a:pt x="304" y="77"/>
                </a:lnTo>
                <a:lnTo>
                  <a:pt x="310" y="77"/>
                </a:lnTo>
                <a:lnTo>
                  <a:pt x="322" y="59"/>
                </a:lnTo>
                <a:lnTo>
                  <a:pt x="340" y="53"/>
                </a:lnTo>
                <a:lnTo>
                  <a:pt x="358" y="47"/>
                </a:lnTo>
                <a:lnTo>
                  <a:pt x="382" y="41"/>
                </a:lnTo>
                <a:lnTo>
                  <a:pt x="394" y="41"/>
                </a:lnTo>
                <a:lnTo>
                  <a:pt x="406" y="47"/>
                </a:lnTo>
                <a:lnTo>
                  <a:pt x="418" y="53"/>
                </a:lnTo>
                <a:lnTo>
                  <a:pt x="430" y="53"/>
                </a:lnTo>
                <a:lnTo>
                  <a:pt x="436" y="53"/>
                </a:lnTo>
                <a:lnTo>
                  <a:pt x="436" y="47"/>
                </a:lnTo>
                <a:lnTo>
                  <a:pt x="466" y="29"/>
                </a:lnTo>
                <a:lnTo>
                  <a:pt x="496" y="12"/>
                </a:lnTo>
                <a:lnTo>
                  <a:pt x="531" y="6"/>
                </a:lnTo>
                <a:lnTo>
                  <a:pt x="573" y="0"/>
                </a:lnTo>
                <a:lnTo>
                  <a:pt x="621" y="6"/>
                </a:lnTo>
                <a:lnTo>
                  <a:pt x="669" y="24"/>
                </a:lnTo>
                <a:lnTo>
                  <a:pt x="699" y="47"/>
                </a:lnTo>
                <a:lnTo>
                  <a:pt x="722" y="77"/>
                </a:lnTo>
                <a:lnTo>
                  <a:pt x="728" y="112"/>
                </a:lnTo>
                <a:lnTo>
                  <a:pt x="728" y="118"/>
                </a:lnTo>
                <a:lnTo>
                  <a:pt x="728" y="124"/>
                </a:lnTo>
                <a:lnTo>
                  <a:pt x="728" y="130"/>
                </a:lnTo>
                <a:lnTo>
                  <a:pt x="734" y="130"/>
                </a:lnTo>
                <a:lnTo>
                  <a:pt x="740" y="130"/>
                </a:lnTo>
                <a:lnTo>
                  <a:pt x="746" y="130"/>
                </a:lnTo>
                <a:lnTo>
                  <a:pt x="794" y="136"/>
                </a:lnTo>
                <a:lnTo>
                  <a:pt x="830" y="148"/>
                </a:lnTo>
                <a:lnTo>
                  <a:pt x="860" y="171"/>
                </a:lnTo>
                <a:lnTo>
                  <a:pt x="878" y="201"/>
                </a:lnTo>
                <a:lnTo>
                  <a:pt x="884" y="237"/>
                </a:lnTo>
                <a:lnTo>
                  <a:pt x="878" y="272"/>
                </a:lnTo>
                <a:lnTo>
                  <a:pt x="860" y="296"/>
                </a:lnTo>
                <a:lnTo>
                  <a:pt x="830" y="319"/>
                </a:lnTo>
                <a:lnTo>
                  <a:pt x="794" y="337"/>
                </a:lnTo>
              </a:path>
            </a:pathLst>
          </a:custGeom>
          <a:solidFill>
            <a:srgbClr val="FF3333"/>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1631" tIns="40816" rIns="81631" bIns="40816" anchor="ctr"/>
          <a:lstStyle/>
          <a:p>
            <a:pPr algn="ctr" defTabSz="407988" hangingPunct="0">
              <a:lnSpc>
                <a:spcPct val="93000"/>
              </a:lnSpc>
              <a:buClr>
                <a:srgbClr val="000000"/>
              </a:buClr>
              <a:buSzPct val="45000"/>
              <a:buFont typeface="Wingdings" charset="0"/>
              <a:buNone/>
              <a:tabLst>
                <a:tab pos="657225" algn="l"/>
              </a:tabLst>
            </a:pPr>
            <a:r>
              <a:rPr lang="fi-FI" sz="1100">
                <a:solidFill>
                  <a:srgbClr val="000000"/>
                </a:solidFill>
              </a:rPr>
              <a:t>domain3.com</a:t>
            </a:r>
          </a:p>
        </p:txBody>
      </p:sp>
      <p:sp>
        <p:nvSpPr>
          <p:cNvPr id="179209" name="Freeform 9"/>
          <p:cNvSpPr>
            <a:spLocks/>
          </p:cNvSpPr>
          <p:nvPr/>
        </p:nvSpPr>
        <p:spPr bwMode="auto">
          <a:xfrm>
            <a:off x="2192339" y="2446735"/>
            <a:ext cx="433387" cy="435769"/>
          </a:xfrm>
          <a:custGeom>
            <a:avLst/>
            <a:gdLst>
              <a:gd name="T0" fmla="*/ 0 w 1328"/>
              <a:gd name="T1" fmla="*/ 0 h 1777"/>
              <a:gd name="T2" fmla="*/ 1327 w 1328"/>
              <a:gd name="T3" fmla="*/ 1776 h 1777"/>
            </a:gdLst>
            <a:ahLst/>
            <a:cxnLst>
              <a:cxn ang="0">
                <a:pos x="T0" y="T1"/>
              </a:cxn>
              <a:cxn ang="0">
                <a:pos x="T2" y="T3"/>
              </a:cxn>
            </a:cxnLst>
            <a:rect l="0" t="0" r="r" b="b"/>
            <a:pathLst>
              <a:path w="1328" h="1777">
                <a:moveTo>
                  <a:pt x="0" y="0"/>
                </a:moveTo>
                <a:lnTo>
                  <a:pt x="1327" y="1776"/>
                </a:lnTo>
              </a:path>
            </a:pathLst>
          </a:custGeom>
          <a:noFill/>
          <a:ln w="73080">
            <a:solidFill>
              <a:srgbClr val="000000"/>
            </a:solidFill>
            <a:round/>
            <a:headEnd/>
            <a:tailEnd type="triangl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79210" name="Text Box 10"/>
          <p:cNvSpPr txBox="1">
            <a:spLocks noChangeArrowheads="1"/>
          </p:cNvSpPr>
          <p:nvPr/>
        </p:nvSpPr>
        <p:spPr bwMode="auto">
          <a:xfrm>
            <a:off x="835025" y="2497931"/>
            <a:ext cx="520700" cy="18692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1" tIns="40816" rIns="81631" bIns="40816"/>
          <a:lstStyle>
            <a:lvl1pPr defTabSz="828675">
              <a:defRPr>
                <a:solidFill>
                  <a:schemeClr val="tx1"/>
                </a:solidFill>
                <a:latin typeface="Arial" charset="0"/>
                <a:ea typeface="ＭＳ Ｐゴシック" charset="0"/>
              </a:defRPr>
            </a:lvl1pPr>
            <a:lvl2pPr marL="414338" defTabSz="828675">
              <a:defRPr>
                <a:solidFill>
                  <a:schemeClr val="tx1"/>
                </a:solidFill>
                <a:latin typeface="Arial" charset="0"/>
                <a:ea typeface="ＭＳ Ｐゴシック" charset="0"/>
              </a:defRPr>
            </a:lvl2pPr>
            <a:lvl3pPr marL="828675" defTabSz="828675">
              <a:defRPr>
                <a:solidFill>
                  <a:schemeClr val="tx1"/>
                </a:solidFill>
                <a:latin typeface="Arial" charset="0"/>
                <a:ea typeface="ＭＳ Ｐゴシック" charset="0"/>
              </a:defRPr>
            </a:lvl3pPr>
            <a:lvl4pPr marL="1244600" defTabSz="828675">
              <a:defRPr>
                <a:solidFill>
                  <a:schemeClr val="tx1"/>
                </a:solidFill>
                <a:latin typeface="Arial" charset="0"/>
                <a:ea typeface="ＭＳ Ｐゴシック" charset="0"/>
              </a:defRPr>
            </a:lvl4pPr>
            <a:lvl5pPr marL="1658938" defTabSz="828675">
              <a:defRPr>
                <a:solidFill>
                  <a:schemeClr val="tx1"/>
                </a:solidFill>
                <a:latin typeface="Arial" charset="0"/>
                <a:ea typeface="ＭＳ Ｐゴシック" charset="0"/>
              </a:defRPr>
            </a:lvl5pPr>
            <a:lvl6pPr marL="2116138" defTabSz="828675" fontAlgn="base">
              <a:spcBef>
                <a:spcPct val="0"/>
              </a:spcBef>
              <a:spcAft>
                <a:spcPct val="0"/>
              </a:spcAft>
              <a:defRPr>
                <a:solidFill>
                  <a:schemeClr val="tx1"/>
                </a:solidFill>
                <a:latin typeface="Arial" charset="0"/>
                <a:ea typeface="ＭＳ Ｐゴシック" charset="0"/>
              </a:defRPr>
            </a:lvl6pPr>
            <a:lvl7pPr marL="2573338" defTabSz="828675" fontAlgn="base">
              <a:spcBef>
                <a:spcPct val="0"/>
              </a:spcBef>
              <a:spcAft>
                <a:spcPct val="0"/>
              </a:spcAft>
              <a:defRPr>
                <a:solidFill>
                  <a:schemeClr val="tx1"/>
                </a:solidFill>
                <a:latin typeface="Arial" charset="0"/>
                <a:ea typeface="ＭＳ Ｐゴシック" charset="0"/>
              </a:defRPr>
            </a:lvl7pPr>
            <a:lvl8pPr marL="3030538" defTabSz="828675" fontAlgn="base">
              <a:spcBef>
                <a:spcPct val="0"/>
              </a:spcBef>
              <a:spcAft>
                <a:spcPct val="0"/>
              </a:spcAft>
              <a:defRPr>
                <a:solidFill>
                  <a:schemeClr val="tx1"/>
                </a:solidFill>
                <a:latin typeface="Arial" charset="0"/>
                <a:ea typeface="ＭＳ Ｐゴシック" charset="0"/>
              </a:defRPr>
            </a:lvl8pPr>
            <a:lvl9pPr marL="3487738" defTabSz="828675" fontAlgn="base">
              <a:spcBef>
                <a:spcPct val="0"/>
              </a:spcBef>
              <a:spcAft>
                <a:spcPct val="0"/>
              </a:spcAft>
              <a:defRPr>
                <a:solidFill>
                  <a:schemeClr val="tx1"/>
                </a:solidFill>
                <a:latin typeface="Arial" charset="0"/>
                <a:ea typeface="ＭＳ Ｐゴシック" charset="0"/>
              </a:defRPr>
            </a:lvl9pPr>
          </a:lstStyle>
          <a:p>
            <a:pPr hangingPunct="0">
              <a:lnSpc>
                <a:spcPct val="93000"/>
              </a:lnSpc>
              <a:buClr>
                <a:srgbClr val="000000"/>
              </a:buClr>
              <a:buSzPct val="45000"/>
              <a:buFont typeface="Wingdings" charset="0"/>
              <a:buNone/>
            </a:pPr>
            <a:r>
              <a:rPr lang="fi-FI" sz="1100">
                <a:solidFill>
                  <a:srgbClr val="000000"/>
                </a:solidFill>
              </a:rPr>
              <a:t>spam</a:t>
            </a:r>
          </a:p>
        </p:txBody>
      </p:sp>
      <p:sp>
        <p:nvSpPr>
          <p:cNvPr id="179211" name="Text Box 11"/>
          <p:cNvSpPr txBox="1">
            <a:spLocks noChangeArrowheads="1"/>
          </p:cNvSpPr>
          <p:nvPr/>
        </p:nvSpPr>
        <p:spPr bwMode="auto">
          <a:xfrm>
            <a:off x="1628775" y="2497931"/>
            <a:ext cx="522288" cy="18692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1" tIns="40816" rIns="81631" bIns="40816"/>
          <a:lstStyle>
            <a:lvl1pPr defTabSz="828675">
              <a:defRPr>
                <a:solidFill>
                  <a:schemeClr val="tx1"/>
                </a:solidFill>
                <a:latin typeface="Arial" charset="0"/>
                <a:ea typeface="ＭＳ Ｐゴシック" charset="0"/>
              </a:defRPr>
            </a:lvl1pPr>
            <a:lvl2pPr marL="414338" defTabSz="828675">
              <a:defRPr>
                <a:solidFill>
                  <a:schemeClr val="tx1"/>
                </a:solidFill>
                <a:latin typeface="Arial" charset="0"/>
                <a:ea typeface="ＭＳ Ｐゴシック" charset="0"/>
              </a:defRPr>
            </a:lvl2pPr>
            <a:lvl3pPr marL="828675" defTabSz="828675">
              <a:defRPr>
                <a:solidFill>
                  <a:schemeClr val="tx1"/>
                </a:solidFill>
                <a:latin typeface="Arial" charset="0"/>
                <a:ea typeface="ＭＳ Ｐゴシック" charset="0"/>
              </a:defRPr>
            </a:lvl3pPr>
            <a:lvl4pPr marL="1244600" defTabSz="828675">
              <a:defRPr>
                <a:solidFill>
                  <a:schemeClr val="tx1"/>
                </a:solidFill>
                <a:latin typeface="Arial" charset="0"/>
                <a:ea typeface="ＭＳ Ｐゴシック" charset="0"/>
              </a:defRPr>
            </a:lvl4pPr>
            <a:lvl5pPr marL="1658938" defTabSz="828675">
              <a:defRPr>
                <a:solidFill>
                  <a:schemeClr val="tx1"/>
                </a:solidFill>
                <a:latin typeface="Arial" charset="0"/>
                <a:ea typeface="ＭＳ Ｐゴシック" charset="0"/>
              </a:defRPr>
            </a:lvl5pPr>
            <a:lvl6pPr marL="2116138" defTabSz="828675" fontAlgn="base">
              <a:spcBef>
                <a:spcPct val="0"/>
              </a:spcBef>
              <a:spcAft>
                <a:spcPct val="0"/>
              </a:spcAft>
              <a:defRPr>
                <a:solidFill>
                  <a:schemeClr val="tx1"/>
                </a:solidFill>
                <a:latin typeface="Arial" charset="0"/>
                <a:ea typeface="ＭＳ Ｐゴシック" charset="0"/>
              </a:defRPr>
            </a:lvl6pPr>
            <a:lvl7pPr marL="2573338" defTabSz="828675" fontAlgn="base">
              <a:spcBef>
                <a:spcPct val="0"/>
              </a:spcBef>
              <a:spcAft>
                <a:spcPct val="0"/>
              </a:spcAft>
              <a:defRPr>
                <a:solidFill>
                  <a:schemeClr val="tx1"/>
                </a:solidFill>
                <a:latin typeface="Arial" charset="0"/>
                <a:ea typeface="ＭＳ Ｐゴシック" charset="0"/>
              </a:defRPr>
            </a:lvl7pPr>
            <a:lvl8pPr marL="3030538" defTabSz="828675" fontAlgn="base">
              <a:spcBef>
                <a:spcPct val="0"/>
              </a:spcBef>
              <a:spcAft>
                <a:spcPct val="0"/>
              </a:spcAft>
              <a:defRPr>
                <a:solidFill>
                  <a:schemeClr val="tx1"/>
                </a:solidFill>
                <a:latin typeface="Arial" charset="0"/>
                <a:ea typeface="ＭＳ Ｐゴシック" charset="0"/>
              </a:defRPr>
            </a:lvl8pPr>
            <a:lvl9pPr marL="3487738" defTabSz="828675" fontAlgn="base">
              <a:spcBef>
                <a:spcPct val="0"/>
              </a:spcBef>
              <a:spcAft>
                <a:spcPct val="0"/>
              </a:spcAft>
              <a:defRPr>
                <a:solidFill>
                  <a:schemeClr val="tx1"/>
                </a:solidFill>
                <a:latin typeface="Arial" charset="0"/>
                <a:ea typeface="ＭＳ Ｐゴシック" charset="0"/>
              </a:defRPr>
            </a:lvl9pPr>
          </a:lstStyle>
          <a:p>
            <a:pPr hangingPunct="0">
              <a:lnSpc>
                <a:spcPct val="93000"/>
              </a:lnSpc>
              <a:buClr>
                <a:srgbClr val="000000"/>
              </a:buClr>
              <a:buSzPct val="45000"/>
              <a:buFont typeface="Wingdings" charset="0"/>
              <a:buNone/>
            </a:pPr>
            <a:r>
              <a:rPr lang="fi-FI" sz="1100">
                <a:solidFill>
                  <a:srgbClr val="000000"/>
                </a:solidFill>
              </a:rPr>
              <a:t>spam</a:t>
            </a:r>
          </a:p>
        </p:txBody>
      </p:sp>
      <p:sp>
        <p:nvSpPr>
          <p:cNvPr id="179212" name="Text Box 12"/>
          <p:cNvSpPr txBox="1">
            <a:spLocks noChangeArrowheads="1"/>
          </p:cNvSpPr>
          <p:nvPr/>
        </p:nvSpPr>
        <p:spPr bwMode="auto">
          <a:xfrm>
            <a:off x="2374900" y="2497931"/>
            <a:ext cx="520700" cy="18692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1" tIns="40816" rIns="81631" bIns="40816"/>
          <a:lstStyle>
            <a:lvl1pPr defTabSz="828675">
              <a:defRPr>
                <a:solidFill>
                  <a:schemeClr val="tx1"/>
                </a:solidFill>
                <a:latin typeface="Arial" charset="0"/>
                <a:ea typeface="ＭＳ Ｐゴシック" charset="0"/>
              </a:defRPr>
            </a:lvl1pPr>
            <a:lvl2pPr marL="414338" defTabSz="828675">
              <a:defRPr>
                <a:solidFill>
                  <a:schemeClr val="tx1"/>
                </a:solidFill>
                <a:latin typeface="Arial" charset="0"/>
                <a:ea typeface="ＭＳ Ｐゴシック" charset="0"/>
              </a:defRPr>
            </a:lvl2pPr>
            <a:lvl3pPr marL="828675" defTabSz="828675">
              <a:defRPr>
                <a:solidFill>
                  <a:schemeClr val="tx1"/>
                </a:solidFill>
                <a:latin typeface="Arial" charset="0"/>
                <a:ea typeface="ＭＳ Ｐゴシック" charset="0"/>
              </a:defRPr>
            </a:lvl3pPr>
            <a:lvl4pPr marL="1244600" defTabSz="828675">
              <a:defRPr>
                <a:solidFill>
                  <a:schemeClr val="tx1"/>
                </a:solidFill>
                <a:latin typeface="Arial" charset="0"/>
                <a:ea typeface="ＭＳ Ｐゴシック" charset="0"/>
              </a:defRPr>
            </a:lvl4pPr>
            <a:lvl5pPr marL="1658938" defTabSz="828675">
              <a:defRPr>
                <a:solidFill>
                  <a:schemeClr val="tx1"/>
                </a:solidFill>
                <a:latin typeface="Arial" charset="0"/>
                <a:ea typeface="ＭＳ Ｐゴシック" charset="0"/>
              </a:defRPr>
            </a:lvl5pPr>
            <a:lvl6pPr marL="2116138" defTabSz="828675" fontAlgn="base">
              <a:spcBef>
                <a:spcPct val="0"/>
              </a:spcBef>
              <a:spcAft>
                <a:spcPct val="0"/>
              </a:spcAft>
              <a:defRPr>
                <a:solidFill>
                  <a:schemeClr val="tx1"/>
                </a:solidFill>
                <a:latin typeface="Arial" charset="0"/>
                <a:ea typeface="ＭＳ Ｐゴシック" charset="0"/>
              </a:defRPr>
            </a:lvl6pPr>
            <a:lvl7pPr marL="2573338" defTabSz="828675" fontAlgn="base">
              <a:spcBef>
                <a:spcPct val="0"/>
              </a:spcBef>
              <a:spcAft>
                <a:spcPct val="0"/>
              </a:spcAft>
              <a:defRPr>
                <a:solidFill>
                  <a:schemeClr val="tx1"/>
                </a:solidFill>
                <a:latin typeface="Arial" charset="0"/>
                <a:ea typeface="ＭＳ Ｐゴシック" charset="0"/>
              </a:defRPr>
            </a:lvl7pPr>
            <a:lvl8pPr marL="3030538" defTabSz="828675" fontAlgn="base">
              <a:spcBef>
                <a:spcPct val="0"/>
              </a:spcBef>
              <a:spcAft>
                <a:spcPct val="0"/>
              </a:spcAft>
              <a:defRPr>
                <a:solidFill>
                  <a:schemeClr val="tx1"/>
                </a:solidFill>
                <a:latin typeface="Arial" charset="0"/>
                <a:ea typeface="ＭＳ Ｐゴシック" charset="0"/>
              </a:defRPr>
            </a:lvl8pPr>
            <a:lvl9pPr marL="3487738" defTabSz="828675" fontAlgn="base">
              <a:spcBef>
                <a:spcPct val="0"/>
              </a:spcBef>
              <a:spcAft>
                <a:spcPct val="0"/>
              </a:spcAft>
              <a:defRPr>
                <a:solidFill>
                  <a:schemeClr val="tx1"/>
                </a:solidFill>
                <a:latin typeface="Arial" charset="0"/>
                <a:ea typeface="ＭＳ Ｐゴシック" charset="0"/>
              </a:defRPr>
            </a:lvl9pPr>
          </a:lstStyle>
          <a:p>
            <a:pPr hangingPunct="0">
              <a:lnSpc>
                <a:spcPct val="93000"/>
              </a:lnSpc>
              <a:buClr>
                <a:srgbClr val="000000"/>
              </a:buClr>
              <a:buSzPct val="45000"/>
              <a:buFont typeface="Wingdings" charset="0"/>
              <a:buNone/>
            </a:pPr>
            <a:r>
              <a:rPr lang="fi-FI" sz="1100">
                <a:solidFill>
                  <a:srgbClr val="000000"/>
                </a:solidFill>
              </a:rPr>
              <a:t>spam</a:t>
            </a:r>
          </a:p>
        </p:txBody>
      </p:sp>
      <p:sp>
        <p:nvSpPr>
          <p:cNvPr id="179213" name="Text Box 13"/>
          <p:cNvSpPr txBox="1">
            <a:spLocks noChangeArrowheads="1"/>
          </p:cNvSpPr>
          <p:nvPr/>
        </p:nvSpPr>
        <p:spPr bwMode="auto">
          <a:xfrm>
            <a:off x="533401" y="1184672"/>
            <a:ext cx="3013075" cy="40838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1" tIns="40816" rIns="81631" bIns="40816"/>
          <a:lstStyle>
            <a:lvl1pPr defTabSz="407988">
              <a:tabLst>
                <a:tab pos="657225" algn="l"/>
                <a:tab pos="1312863" algn="l"/>
                <a:tab pos="1970088" algn="l"/>
                <a:tab pos="2627313" algn="l"/>
              </a:tabLst>
              <a:defRPr>
                <a:solidFill>
                  <a:schemeClr val="tx1"/>
                </a:solidFill>
                <a:latin typeface="Arial" charset="0"/>
                <a:ea typeface="ＭＳ Ｐゴシック" charset="0"/>
              </a:defRPr>
            </a:lvl1pPr>
            <a:lvl2pPr marL="392113" indent="-196850" defTabSz="407988">
              <a:tabLst>
                <a:tab pos="657225" algn="l"/>
                <a:tab pos="1312863" algn="l"/>
                <a:tab pos="1970088" algn="l"/>
                <a:tab pos="2627313" algn="l"/>
              </a:tabLst>
              <a:defRPr>
                <a:solidFill>
                  <a:schemeClr val="tx1"/>
                </a:solidFill>
                <a:latin typeface="Arial" charset="0"/>
                <a:ea typeface="ＭＳ Ｐゴシック" charset="0"/>
              </a:defRPr>
            </a:lvl2pPr>
            <a:lvl3pPr marL="587375" indent="-195263" defTabSz="407988">
              <a:tabLst>
                <a:tab pos="657225" algn="l"/>
                <a:tab pos="1312863" algn="l"/>
                <a:tab pos="1970088" algn="l"/>
                <a:tab pos="2627313" algn="l"/>
              </a:tabLst>
              <a:defRPr>
                <a:solidFill>
                  <a:schemeClr val="tx1"/>
                </a:solidFill>
                <a:latin typeface="Arial" charset="0"/>
                <a:ea typeface="ＭＳ Ｐゴシック" charset="0"/>
              </a:defRPr>
            </a:lvl3pPr>
            <a:lvl4pPr marL="782638" indent="-195263" defTabSz="407988">
              <a:tabLst>
                <a:tab pos="657225" algn="l"/>
                <a:tab pos="1312863" algn="l"/>
                <a:tab pos="1970088" algn="l"/>
                <a:tab pos="2627313" algn="l"/>
              </a:tabLst>
              <a:defRPr>
                <a:solidFill>
                  <a:schemeClr val="tx1"/>
                </a:solidFill>
                <a:latin typeface="Arial" charset="0"/>
                <a:ea typeface="ＭＳ Ｐゴシック" charset="0"/>
              </a:defRPr>
            </a:lvl4pPr>
            <a:lvl5pPr marL="979488" indent="-196850" defTabSz="407988">
              <a:tabLst>
                <a:tab pos="657225" algn="l"/>
                <a:tab pos="1312863" algn="l"/>
                <a:tab pos="1970088" algn="l"/>
                <a:tab pos="2627313" algn="l"/>
              </a:tabLst>
              <a:defRPr>
                <a:solidFill>
                  <a:schemeClr val="tx1"/>
                </a:solidFill>
                <a:latin typeface="Arial" charset="0"/>
                <a:ea typeface="ＭＳ Ｐゴシック" charset="0"/>
              </a:defRPr>
            </a:lvl5pPr>
            <a:lvl6pPr marL="1436688" indent="-196850" defTabSz="407988" fontAlgn="base">
              <a:spcBef>
                <a:spcPct val="0"/>
              </a:spcBef>
              <a:spcAft>
                <a:spcPct val="0"/>
              </a:spcAft>
              <a:tabLst>
                <a:tab pos="657225" algn="l"/>
                <a:tab pos="1312863" algn="l"/>
                <a:tab pos="1970088" algn="l"/>
                <a:tab pos="2627313" algn="l"/>
              </a:tabLst>
              <a:defRPr>
                <a:solidFill>
                  <a:schemeClr val="tx1"/>
                </a:solidFill>
                <a:latin typeface="Arial" charset="0"/>
                <a:ea typeface="ＭＳ Ｐゴシック" charset="0"/>
              </a:defRPr>
            </a:lvl6pPr>
            <a:lvl7pPr marL="1893888" indent="-196850" defTabSz="407988" fontAlgn="base">
              <a:spcBef>
                <a:spcPct val="0"/>
              </a:spcBef>
              <a:spcAft>
                <a:spcPct val="0"/>
              </a:spcAft>
              <a:tabLst>
                <a:tab pos="657225" algn="l"/>
                <a:tab pos="1312863" algn="l"/>
                <a:tab pos="1970088" algn="l"/>
                <a:tab pos="2627313" algn="l"/>
              </a:tabLst>
              <a:defRPr>
                <a:solidFill>
                  <a:schemeClr val="tx1"/>
                </a:solidFill>
                <a:latin typeface="Arial" charset="0"/>
                <a:ea typeface="ＭＳ Ｐゴシック" charset="0"/>
              </a:defRPr>
            </a:lvl7pPr>
            <a:lvl8pPr marL="2351088" indent="-196850" defTabSz="407988" fontAlgn="base">
              <a:spcBef>
                <a:spcPct val="0"/>
              </a:spcBef>
              <a:spcAft>
                <a:spcPct val="0"/>
              </a:spcAft>
              <a:tabLst>
                <a:tab pos="657225" algn="l"/>
                <a:tab pos="1312863" algn="l"/>
                <a:tab pos="1970088" algn="l"/>
                <a:tab pos="2627313" algn="l"/>
              </a:tabLst>
              <a:defRPr>
                <a:solidFill>
                  <a:schemeClr val="tx1"/>
                </a:solidFill>
                <a:latin typeface="Arial" charset="0"/>
                <a:ea typeface="ＭＳ Ｐゴシック" charset="0"/>
              </a:defRPr>
            </a:lvl8pPr>
            <a:lvl9pPr marL="2808288" indent="-196850" defTabSz="407988" fontAlgn="base">
              <a:spcBef>
                <a:spcPct val="0"/>
              </a:spcBef>
              <a:spcAft>
                <a:spcPct val="0"/>
              </a:spcAft>
              <a:tabLst>
                <a:tab pos="657225" algn="l"/>
                <a:tab pos="1312863" algn="l"/>
                <a:tab pos="1970088" algn="l"/>
                <a:tab pos="2627313" algn="l"/>
              </a:tabLst>
              <a:defRPr>
                <a:solidFill>
                  <a:schemeClr val="tx1"/>
                </a:solidFill>
                <a:latin typeface="Arial" charset="0"/>
                <a:ea typeface="ＭＳ Ｐゴシック" charset="0"/>
              </a:defRPr>
            </a:lvl9pPr>
          </a:lstStyle>
          <a:p>
            <a:pPr algn="ctr" hangingPunct="0">
              <a:lnSpc>
                <a:spcPct val="93000"/>
              </a:lnSpc>
              <a:buClr>
                <a:srgbClr val="000000"/>
              </a:buClr>
              <a:buSzPct val="45000"/>
              <a:buFont typeface="Wingdings" charset="0"/>
              <a:buNone/>
            </a:pPr>
            <a:r>
              <a:rPr lang="fi-FI">
                <a:solidFill>
                  <a:srgbClr val="000000"/>
                </a:solidFill>
              </a:rPr>
              <a:t>IP Address: </a:t>
            </a:r>
            <a:r>
              <a:rPr lang="fi-FI" b="1" i="1">
                <a:solidFill>
                  <a:srgbClr val="000000"/>
                </a:solidFill>
              </a:rPr>
              <a:t>76.17.114.xxx</a:t>
            </a:r>
          </a:p>
          <a:p>
            <a:pPr algn="ctr" hangingPunct="0">
              <a:lnSpc>
                <a:spcPct val="93000"/>
              </a:lnSpc>
              <a:buClr>
                <a:srgbClr val="000000"/>
              </a:buClr>
              <a:buSzPct val="45000"/>
              <a:buFont typeface="Wingdings" charset="0"/>
              <a:buNone/>
            </a:pPr>
            <a:r>
              <a:rPr lang="fi-FI" b="1" i="1">
                <a:solidFill>
                  <a:srgbClr val="000000"/>
                </a:solidFill>
              </a:rPr>
              <a:t>Known Spammer </a:t>
            </a:r>
          </a:p>
        </p:txBody>
      </p:sp>
      <p:grpSp>
        <p:nvGrpSpPr>
          <p:cNvPr id="179214" name="Group 14"/>
          <p:cNvGrpSpPr>
            <a:grpSpLocks/>
          </p:cNvGrpSpPr>
          <p:nvPr/>
        </p:nvGrpSpPr>
        <p:grpSpPr bwMode="auto">
          <a:xfrm>
            <a:off x="3543301" y="1919288"/>
            <a:ext cx="1865313" cy="0"/>
            <a:chOff x="2251" y="1244"/>
            <a:chExt cx="1295" cy="0"/>
          </a:xfrm>
        </p:grpSpPr>
        <p:sp>
          <p:nvSpPr>
            <p:cNvPr id="179215" name="Freeform 15"/>
            <p:cNvSpPr>
              <a:spLocks/>
            </p:cNvSpPr>
            <p:nvPr/>
          </p:nvSpPr>
          <p:spPr bwMode="auto">
            <a:xfrm>
              <a:off x="2251" y="1244"/>
              <a:ext cx="1296" cy="1"/>
            </a:xfrm>
            <a:custGeom>
              <a:avLst/>
              <a:gdLst>
                <a:gd name="T0" fmla="*/ 0 w 5716"/>
                <a:gd name="T1" fmla="*/ 0 h 1"/>
                <a:gd name="T2" fmla="*/ 5715 w 5716"/>
                <a:gd name="T3" fmla="*/ 0 h 1"/>
              </a:gdLst>
              <a:ahLst/>
              <a:cxnLst>
                <a:cxn ang="0">
                  <a:pos x="T0" y="T1"/>
                </a:cxn>
                <a:cxn ang="0">
                  <a:pos x="T2" y="T3"/>
                </a:cxn>
              </a:cxnLst>
              <a:rect l="0" t="0" r="r" b="b"/>
              <a:pathLst>
                <a:path w="5716" h="1">
                  <a:moveTo>
                    <a:pt x="0" y="0"/>
                  </a:moveTo>
                  <a:lnTo>
                    <a:pt x="5715" y="0"/>
                  </a:lnTo>
                </a:path>
              </a:pathLst>
            </a:custGeom>
            <a:noFill/>
            <a:ln w="36720">
              <a:solidFill>
                <a:srgbClr val="000000"/>
              </a:solidFill>
              <a:round/>
              <a:headEnd/>
              <a:tailEnd type="triangl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79216" name="Text Box 16"/>
            <p:cNvSpPr txBox="1">
              <a:spLocks noChangeArrowheads="1"/>
            </p:cNvSpPr>
            <p:nvPr/>
          </p:nvSpPr>
          <p:spPr bwMode="auto">
            <a:xfrm rot="21600000">
              <a:off x="2251" y="1244"/>
              <a:ext cx="1296" cy="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8282" tIns="57468" rIns="98282" bIns="57468" anchor="ctr" anchorCtr="1"/>
            <a:lstStyle>
              <a:lvl1pPr defTabSz="407988">
                <a:tabLst>
                  <a:tab pos="657225" algn="l"/>
                  <a:tab pos="1312863" algn="l"/>
                </a:tabLst>
                <a:defRPr>
                  <a:solidFill>
                    <a:schemeClr val="tx1"/>
                  </a:solidFill>
                  <a:latin typeface="Arial" charset="0"/>
                  <a:ea typeface="ＭＳ Ｐゴシック" charset="0"/>
                </a:defRPr>
              </a:lvl1pPr>
              <a:lvl2pPr marL="392113" indent="-196850" defTabSz="407988">
                <a:tabLst>
                  <a:tab pos="657225" algn="l"/>
                  <a:tab pos="1312863" algn="l"/>
                </a:tabLst>
                <a:defRPr>
                  <a:solidFill>
                    <a:schemeClr val="tx1"/>
                  </a:solidFill>
                  <a:latin typeface="Arial" charset="0"/>
                  <a:ea typeface="ＭＳ Ｐゴシック" charset="0"/>
                </a:defRPr>
              </a:lvl2pPr>
              <a:lvl3pPr marL="587375" indent="-195263" defTabSz="407988">
                <a:tabLst>
                  <a:tab pos="657225" algn="l"/>
                  <a:tab pos="1312863" algn="l"/>
                </a:tabLst>
                <a:defRPr>
                  <a:solidFill>
                    <a:schemeClr val="tx1"/>
                  </a:solidFill>
                  <a:latin typeface="Arial" charset="0"/>
                  <a:ea typeface="ＭＳ Ｐゴシック" charset="0"/>
                </a:defRPr>
              </a:lvl3pPr>
              <a:lvl4pPr marL="782638" indent="-195263" defTabSz="407988">
                <a:tabLst>
                  <a:tab pos="657225" algn="l"/>
                  <a:tab pos="1312863" algn="l"/>
                </a:tabLst>
                <a:defRPr>
                  <a:solidFill>
                    <a:schemeClr val="tx1"/>
                  </a:solidFill>
                  <a:latin typeface="Arial" charset="0"/>
                  <a:ea typeface="ＭＳ Ｐゴシック" charset="0"/>
                </a:defRPr>
              </a:lvl4pPr>
              <a:lvl5pPr marL="979488" indent="-196850" defTabSz="407988">
                <a:tabLst>
                  <a:tab pos="657225" algn="l"/>
                  <a:tab pos="1312863" algn="l"/>
                </a:tabLst>
                <a:defRPr>
                  <a:solidFill>
                    <a:schemeClr val="tx1"/>
                  </a:solidFill>
                  <a:latin typeface="Arial" charset="0"/>
                  <a:ea typeface="ＭＳ Ｐゴシック" charset="0"/>
                </a:defRPr>
              </a:lvl5pPr>
              <a:lvl6pPr marL="1436688" indent="-196850" defTabSz="407988" fontAlgn="base">
                <a:spcBef>
                  <a:spcPct val="0"/>
                </a:spcBef>
                <a:spcAft>
                  <a:spcPct val="0"/>
                </a:spcAft>
                <a:tabLst>
                  <a:tab pos="657225" algn="l"/>
                  <a:tab pos="1312863" algn="l"/>
                </a:tabLst>
                <a:defRPr>
                  <a:solidFill>
                    <a:schemeClr val="tx1"/>
                  </a:solidFill>
                  <a:latin typeface="Arial" charset="0"/>
                  <a:ea typeface="ＭＳ Ｐゴシック" charset="0"/>
                </a:defRPr>
              </a:lvl6pPr>
              <a:lvl7pPr marL="1893888" indent="-196850" defTabSz="407988" fontAlgn="base">
                <a:spcBef>
                  <a:spcPct val="0"/>
                </a:spcBef>
                <a:spcAft>
                  <a:spcPct val="0"/>
                </a:spcAft>
                <a:tabLst>
                  <a:tab pos="657225" algn="l"/>
                  <a:tab pos="1312863" algn="l"/>
                </a:tabLst>
                <a:defRPr>
                  <a:solidFill>
                    <a:schemeClr val="tx1"/>
                  </a:solidFill>
                  <a:latin typeface="Arial" charset="0"/>
                  <a:ea typeface="ＭＳ Ｐゴシック" charset="0"/>
                </a:defRPr>
              </a:lvl7pPr>
              <a:lvl8pPr marL="2351088" indent="-196850" defTabSz="407988" fontAlgn="base">
                <a:spcBef>
                  <a:spcPct val="0"/>
                </a:spcBef>
                <a:spcAft>
                  <a:spcPct val="0"/>
                </a:spcAft>
                <a:tabLst>
                  <a:tab pos="657225" algn="l"/>
                  <a:tab pos="1312863" algn="l"/>
                </a:tabLst>
                <a:defRPr>
                  <a:solidFill>
                    <a:schemeClr val="tx1"/>
                  </a:solidFill>
                  <a:latin typeface="Arial" charset="0"/>
                  <a:ea typeface="ＭＳ Ｐゴシック" charset="0"/>
                </a:defRPr>
              </a:lvl8pPr>
              <a:lvl9pPr marL="2808288" indent="-196850" defTabSz="407988" fontAlgn="base">
                <a:spcBef>
                  <a:spcPct val="0"/>
                </a:spcBef>
                <a:spcAft>
                  <a:spcPct val="0"/>
                </a:spcAft>
                <a:tabLst>
                  <a:tab pos="657225" algn="l"/>
                  <a:tab pos="1312863" algn="l"/>
                </a:tabLst>
                <a:defRPr>
                  <a:solidFill>
                    <a:schemeClr val="tx1"/>
                  </a:solidFill>
                  <a:latin typeface="Arial" charset="0"/>
                  <a:ea typeface="ＭＳ Ｐゴシック" charset="0"/>
                </a:defRPr>
              </a:lvl9pPr>
            </a:lstStyle>
            <a:p>
              <a:pPr algn="ctr" hangingPunct="0">
                <a:lnSpc>
                  <a:spcPct val="93000"/>
                </a:lnSpc>
                <a:buClr>
                  <a:srgbClr val="000000"/>
                </a:buClr>
                <a:buSzPct val="45000"/>
                <a:buFont typeface="Wingdings" charset="0"/>
                <a:buNone/>
              </a:pPr>
              <a:r>
                <a:rPr lang="fi-FI" sz="1600">
                  <a:solidFill>
                    <a:srgbClr val="000000"/>
                  </a:solidFill>
                </a:rPr>
                <a:t>DHCP</a:t>
              </a:r>
            </a:p>
            <a:p>
              <a:pPr algn="ctr" hangingPunct="0">
                <a:lnSpc>
                  <a:spcPct val="93000"/>
                </a:lnSpc>
                <a:buClr>
                  <a:srgbClr val="000000"/>
                </a:buClr>
                <a:buSzPct val="45000"/>
                <a:buFont typeface="Wingdings" charset="0"/>
                <a:buNone/>
              </a:pPr>
              <a:r>
                <a:rPr lang="fi-FI" sz="1600">
                  <a:solidFill>
                    <a:srgbClr val="000000"/>
                  </a:solidFill>
                </a:rPr>
                <a:t>Reassignment</a:t>
              </a:r>
            </a:p>
          </p:txBody>
        </p:sp>
      </p:grpSp>
      <p:sp>
        <p:nvSpPr>
          <p:cNvPr id="179217" name="AutoShape 17"/>
          <p:cNvSpPr>
            <a:spLocks/>
          </p:cNvSpPr>
          <p:nvPr/>
        </p:nvSpPr>
        <p:spPr bwMode="auto">
          <a:xfrm rot="16200000" flipH="1">
            <a:off x="1649611" y="2458045"/>
            <a:ext cx="486966" cy="2281238"/>
          </a:xfrm>
          <a:prstGeom prst="rightBrace">
            <a:avLst>
              <a:gd name="adj1" fmla="val 25684"/>
              <a:gd name="adj2" fmla="val 46319"/>
            </a:avLst>
          </a:prstGeom>
          <a:noFill/>
          <a:ln w="36720">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9218" name="Text Box 18"/>
          <p:cNvSpPr txBox="1">
            <a:spLocks noChangeArrowheads="1"/>
          </p:cNvSpPr>
          <p:nvPr/>
        </p:nvSpPr>
        <p:spPr bwMode="auto">
          <a:xfrm>
            <a:off x="781051" y="4260057"/>
            <a:ext cx="2797175" cy="31194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1631" tIns="40816" rIns="81631" bIns="40816"/>
          <a:lstStyle>
            <a:lvl1pPr defTabSz="407988">
              <a:tabLst>
                <a:tab pos="657225" algn="l"/>
                <a:tab pos="1312863" algn="l"/>
                <a:tab pos="1970088" algn="l"/>
                <a:tab pos="2627313" algn="l"/>
              </a:tabLst>
              <a:defRPr>
                <a:solidFill>
                  <a:schemeClr val="tx1"/>
                </a:solidFill>
                <a:latin typeface="Arial" charset="0"/>
                <a:ea typeface="ＭＳ Ｐゴシック" charset="0"/>
              </a:defRPr>
            </a:lvl1pPr>
            <a:lvl2pPr marL="392113" indent="-196850" defTabSz="407988">
              <a:tabLst>
                <a:tab pos="657225" algn="l"/>
                <a:tab pos="1312863" algn="l"/>
                <a:tab pos="1970088" algn="l"/>
                <a:tab pos="2627313" algn="l"/>
              </a:tabLst>
              <a:defRPr>
                <a:solidFill>
                  <a:schemeClr val="tx1"/>
                </a:solidFill>
                <a:latin typeface="Arial" charset="0"/>
                <a:ea typeface="ＭＳ Ｐゴシック" charset="0"/>
              </a:defRPr>
            </a:lvl2pPr>
            <a:lvl3pPr marL="587375" indent="-195263" defTabSz="407988">
              <a:tabLst>
                <a:tab pos="657225" algn="l"/>
                <a:tab pos="1312863" algn="l"/>
                <a:tab pos="1970088" algn="l"/>
                <a:tab pos="2627313" algn="l"/>
              </a:tabLst>
              <a:defRPr>
                <a:solidFill>
                  <a:schemeClr val="tx1"/>
                </a:solidFill>
                <a:latin typeface="Arial" charset="0"/>
                <a:ea typeface="ＭＳ Ｐゴシック" charset="0"/>
              </a:defRPr>
            </a:lvl3pPr>
            <a:lvl4pPr marL="782638" indent="-195263" defTabSz="407988">
              <a:tabLst>
                <a:tab pos="657225" algn="l"/>
                <a:tab pos="1312863" algn="l"/>
                <a:tab pos="1970088" algn="l"/>
                <a:tab pos="2627313" algn="l"/>
              </a:tabLst>
              <a:defRPr>
                <a:solidFill>
                  <a:schemeClr val="tx1"/>
                </a:solidFill>
                <a:latin typeface="Arial" charset="0"/>
                <a:ea typeface="ＭＳ Ｐゴシック" charset="0"/>
              </a:defRPr>
            </a:lvl4pPr>
            <a:lvl5pPr marL="979488" indent="-196850" defTabSz="407988">
              <a:tabLst>
                <a:tab pos="657225" algn="l"/>
                <a:tab pos="1312863" algn="l"/>
                <a:tab pos="1970088" algn="l"/>
                <a:tab pos="2627313" algn="l"/>
              </a:tabLst>
              <a:defRPr>
                <a:solidFill>
                  <a:schemeClr val="tx1"/>
                </a:solidFill>
                <a:latin typeface="Arial" charset="0"/>
                <a:ea typeface="ＭＳ Ｐゴシック" charset="0"/>
              </a:defRPr>
            </a:lvl5pPr>
            <a:lvl6pPr marL="1436688" indent="-196850" defTabSz="407988" fontAlgn="base">
              <a:spcBef>
                <a:spcPct val="0"/>
              </a:spcBef>
              <a:spcAft>
                <a:spcPct val="0"/>
              </a:spcAft>
              <a:tabLst>
                <a:tab pos="657225" algn="l"/>
                <a:tab pos="1312863" algn="l"/>
                <a:tab pos="1970088" algn="l"/>
                <a:tab pos="2627313" algn="l"/>
              </a:tabLst>
              <a:defRPr>
                <a:solidFill>
                  <a:schemeClr val="tx1"/>
                </a:solidFill>
                <a:latin typeface="Arial" charset="0"/>
                <a:ea typeface="ＭＳ Ｐゴシック" charset="0"/>
              </a:defRPr>
            </a:lvl6pPr>
            <a:lvl7pPr marL="1893888" indent="-196850" defTabSz="407988" fontAlgn="base">
              <a:spcBef>
                <a:spcPct val="0"/>
              </a:spcBef>
              <a:spcAft>
                <a:spcPct val="0"/>
              </a:spcAft>
              <a:tabLst>
                <a:tab pos="657225" algn="l"/>
                <a:tab pos="1312863" algn="l"/>
                <a:tab pos="1970088" algn="l"/>
                <a:tab pos="2627313" algn="l"/>
              </a:tabLst>
              <a:defRPr>
                <a:solidFill>
                  <a:schemeClr val="tx1"/>
                </a:solidFill>
                <a:latin typeface="Arial" charset="0"/>
                <a:ea typeface="ＭＳ Ｐゴシック" charset="0"/>
              </a:defRPr>
            </a:lvl7pPr>
            <a:lvl8pPr marL="2351088" indent="-196850" defTabSz="407988" fontAlgn="base">
              <a:spcBef>
                <a:spcPct val="0"/>
              </a:spcBef>
              <a:spcAft>
                <a:spcPct val="0"/>
              </a:spcAft>
              <a:tabLst>
                <a:tab pos="657225" algn="l"/>
                <a:tab pos="1312863" algn="l"/>
                <a:tab pos="1970088" algn="l"/>
                <a:tab pos="2627313" algn="l"/>
              </a:tabLst>
              <a:defRPr>
                <a:solidFill>
                  <a:schemeClr val="tx1"/>
                </a:solidFill>
                <a:latin typeface="Arial" charset="0"/>
                <a:ea typeface="ＭＳ Ｐゴシック" charset="0"/>
              </a:defRPr>
            </a:lvl8pPr>
            <a:lvl9pPr marL="2808288" indent="-196850" defTabSz="407988" fontAlgn="base">
              <a:spcBef>
                <a:spcPct val="0"/>
              </a:spcBef>
              <a:spcAft>
                <a:spcPct val="0"/>
              </a:spcAft>
              <a:tabLst>
                <a:tab pos="657225" algn="l"/>
                <a:tab pos="1312863" algn="l"/>
                <a:tab pos="1970088" algn="l"/>
                <a:tab pos="2627313" algn="l"/>
              </a:tabLst>
              <a:defRPr>
                <a:solidFill>
                  <a:schemeClr val="tx1"/>
                </a:solidFill>
                <a:latin typeface="Arial" charset="0"/>
                <a:ea typeface="ＭＳ Ｐゴシック" charset="0"/>
              </a:defRPr>
            </a:lvl9pPr>
          </a:lstStyle>
          <a:p>
            <a:pPr hangingPunct="0">
              <a:lnSpc>
                <a:spcPct val="93000"/>
              </a:lnSpc>
              <a:buClr>
                <a:srgbClr val="000000"/>
              </a:buClr>
              <a:buSzPct val="45000"/>
              <a:buFont typeface="Wingdings" charset="0"/>
              <a:buNone/>
            </a:pPr>
            <a:r>
              <a:rPr lang="fi-FI" sz="2000" b="1">
                <a:solidFill>
                  <a:srgbClr val="FF0000"/>
                </a:solidFill>
              </a:rPr>
              <a:t>Behavioral fingerprint</a:t>
            </a:r>
          </a:p>
        </p:txBody>
      </p:sp>
      <p:pic>
        <p:nvPicPr>
          <p:cNvPr id="179219"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2738" y="1770460"/>
            <a:ext cx="665162" cy="65246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179220" name="Freeform 20"/>
          <p:cNvSpPr>
            <a:spLocks/>
          </p:cNvSpPr>
          <p:nvPr/>
        </p:nvSpPr>
        <p:spPr bwMode="auto">
          <a:xfrm>
            <a:off x="6230938" y="2424113"/>
            <a:ext cx="385762" cy="435769"/>
          </a:xfrm>
          <a:custGeom>
            <a:avLst/>
            <a:gdLst>
              <a:gd name="T0" fmla="*/ 1177 w 1178"/>
              <a:gd name="T1" fmla="*/ 0 h 1777"/>
              <a:gd name="T2" fmla="*/ 0 w 1178"/>
              <a:gd name="T3" fmla="*/ 1776 h 1777"/>
            </a:gdLst>
            <a:ahLst/>
            <a:cxnLst>
              <a:cxn ang="0">
                <a:pos x="T0" y="T1"/>
              </a:cxn>
              <a:cxn ang="0">
                <a:pos x="T2" y="T3"/>
              </a:cxn>
            </a:cxnLst>
            <a:rect l="0" t="0" r="r" b="b"/>
            <a:pathLst>
              <a:path w="1178" h="1777">
                <a:moveTo>
                  <a:pt x="1177" y="0"/>
                </a:moveTo>
                <a:lnTo>
                  <a:pt x="0" y="1776"/>
                </a:lnTo>
              </a:path>
            </a:pathLst>
          </a:custGeom>
          <a:noFill/>
          <a:ln w="36720">
            <a:solidFill>
              <a:srgbClr val="000000"/>
            </a:solidFill>
            <a:round/>
            <a:headEnd/>
            <a:tailEnd type="triangl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79221" name="Freeform 21"/>
          <p:cNvSpPr>
            <a:spLocks noChangeArrowheads="1"/>
          </p:cNvSpPr>
          <p:nvPr/>
        </p:nvSpPr>
        <p:spPr bwMode="auto">
          <a:xfrm>
            <a:off x="5726113" y="2842023"/>
            <a:ext cx="849312" cy="435769"/>
          </a:xfrm>
          <a:custGeom>
            <a:avLst/>
            <a:gdLst>
              <a:gd name="T0" fmla="*/ 800 w 884"/>
              <a:gd name="T1" fmla="*/ 349 h 526"/>
              <a:gd name="T2" fmla="*/ 812 w 884"/>
              <a:gd name="T3" fmla="*/ 373 h 526"/>
              <a:gd name="T4" fmla="*/ 800 w 884"/>
              <a:gd name="T5" fmla="*/ 426 h 526"/>
              <a:gd name="T6" fmla="*/ 740 w 884"/>
              <a:gd name="T7" fmla="*/ 485 h 526"/>
              <a:gd name="T8" fmla="*/ 639 w 884"/>
              <a:gd name="T9" fmla="*/ 509 h 526"/>
              <a:gd name="T10" fmla="*/ 579 w 884"/>
              <a:gd name="T11" fmla="*/ 503 h 526"/>
              <a:gd name="T12" fmla="*/ 531 w 884"/>
              <a:gd name="T13" fmla="*/ 485 h 526"/>
              <a:gd name="T14" fmla="*/ 501 w 884"/>
              <a:gd name="T15" fmla="*/ 515 h 526"/>
              <a:gd name="T16" fmla="*/ 460 w 884"/>
              <a:gd name="T17" fmla="*/ 526 h 526"/>
              <a:gd name="T18" fmla="*/ 418 w 884"/>
              <a:gd name="T19" fmla="*/ 515 h 526"/>
              <a:gd name="T20" fmla="*/ 394 w 884"/>
              <a:gd name="T21" fmla="*/ 485 h 526"/>
              <a:gd name="T22" fmla="*/ 352 w 884"/>
              <a:gd name="T23" fmla="*/ 497 h 526"/>
              <a:gd name="T24" fmla="*/ 310 w 884"/>
              <a:gd name="T25" fmla="*/ 503 h 526"/>
              <a:gd name="T26" fmla="*/ 221 w 884"/>
              <a:gd name="T27" fmla="*/ 485 h 526"/>
              <a:gd name="T28" fmla="*/ 161 w 884"/>
              <a:gd name="T29" fmla="*/ 444 h 526"/>
              <a:gd name="T30" fmla="*/ 137 w 884"/>
              <a:gd name="T31" fmla="*/ 414 h 526"/>
              <a:gd name="T32" fmla="*/ 137 w 884"/>
              <a:gd name="T33" fmla="*/ 414 h 526"/>
              <a:gd name="T34" fmla="*/ 90 w 884"/>
              <a:gd name="T35" fmla="*/ 408 h 526"/>
              <a:gd name="T36" fmla="*/ 24 w 884"/>
              <a:gd name="T37" fmla="*/ 373 h 526"/>
              <a:gd name="T38" fmla="*/ 0 w 884"/>
              <a:gd name="T39" fmla="*/ 308 h 526"/>
              <a:gd name="T40" fmla="*/ 30 w 884"/>
              <a:gd name="T41" fmla="*/ 242 h 526"/>
              <a:gd name="T42" fmla="*/ 101 w 884"/>
              <a:gd name="T43" fmla="*/ 201 h 526"/>
              <a:gd name="T44" fmla="*/ 101 w 884"/>
              <a:gd name="T45" fmla="*/ 201 h 526"/>
              <a:gd name="T46" fmla="*/ 95 w 884"/>
              <a:gd name="T47" fmla="*/ 189 h 526"/>
              <a:gd name="T48" fmla="*/ 78 w 884"/>
              <a:gd name="T49" fmla="*/ 160 h 526"/>
              <a:gd name="T50" fmla="*/ 84 w 884"/>
              <a:gd name="T51" fmla="*/ 100 h 526"/>
              <a:gd name="T52" fmla="*/ 149 w 884"/>
              <a:gd name="T53" fmla="*/ 47 h 526"/>
              <a:gd name="T54" fmla="*/ 227 w 884"/>
              <a:gd name="T55" fmla="*/ 41 h 526"/>
              <a:gd name="T56" fmla="*/ 275 w 884"/>
              <a:gd name="T57" fmla="*/ 59 h 526"/>
              <a:gd name="T58" fmla="*/ 298 w 884"/>
              <a:gd name="T59" fmla="*/ 77 h 526"/>
              <a:gd name="T60" fmla="*/ 304 w 884"/>
              <a:gd name="T61" fmla="*/ 77 h 526"/>
              <a:gd name="T62" fmla="*/ 304 w 884"/>
              <a:gd name="T63" fmla="*/ 77 h 526"/>
              <a:gd name="T64" fmla="*/ 310 w 884"/>
              <a:gd name="T65" fmla="*/ 77 h 526"/>
              <a:gd name="T66" fmla="*/ 340 w 884"/>
              <a:gd name="T67" fmla="*/ 53 h 526"/>
              <a:gd name="T68" fmla="*/ 382 w 884"/>
              <a:gd name="T69" fmla="*/ 41 h 526"/>
              <a:gd name="T70" fmla="*/ 406 w 884"/>
              <a:gd name="T71" fmla="*/ 47 h 526"/>
              <a:gd name="T72" fmla="*/ 430 w 884"/>
              <a:gd name="T73" fmla="*/ 53 h 526"/>
              <a:gd name="T74" fmla="*/ 436 w 884"/>
              <a:gd name="T75" fmla="*/ 53 h 526"/>
              <a:gd name="T76" fmla="*/ 436 w 884"/>
              <a:gd name="T77" fmla="*/ 47 h 526"/>
              <a:gd name="T78" fmla="*/ 496 w 884"/>
              <a:gd name="T79" fmla="*/ 12 h 526"/>
              <a:gd name="T80" fmla="*/ 573 w 884"/>
              <a:gd name="T81" fmla="*/ 0 h 526"/>
              <a:gd name="T82" fmla="*/ 669 w 884"/>
              <a:gd name="T83" fmla="*/ 24 h 526"/>
              <a:gd name="T84" fmla="*/ 722 w 884"/>
              <a:gd name="T85" fmla="*/ 77 h 526"/>
              <a:gd name="T86" fmla="*/ 728 w 884"/>
              <a:gd name="T87" fmla="*/ 118 h 526"/>
              <a:gd name="T88" fmla="*/ 728 w 884"/>
              <a:gd name="T89" fmla="*/ 124 h 526"/>
              <a:gd name="T90" fmla="*/ 734 w 884"/>
              <a:gd name="T91" fmla="*/ 130 h 526"/>
              <a:gd name="T92" fmla="*/ 746 w 884"/>
              <a:gd name="T93" fmla="*/ 130 h 526"/>
              <a:gd name="T94" fmla="*/ 794 w 884"/>
              <a:gd name="T95" fmla="*/ 136 h 526"/>
              <a:gd name="T96" fmla="*/ 860 w 884"/>
              <a:gd name="T97" fmla="*/ 171 h 526"/>
              <a:gd name="T98" fmla="*/ 884 w 884"/>
              <a:gd name="T99" fmla="*/ 237 h 526"/>
              <a:gd name="T100" fmla="*/ 860 w 884"/>
              <a:gd name="T101" fmla="*/ 296 h 526"/>
              <a:gd name="T102" fmla="*/ 794 w 884"/>
              <a:gd name="T103" fmla="*/ 337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4" h="526">
                <a:moveTo>
                  <a:pt x="794" y="337"/>
                </a:moveTo>
                <a:lnTo>
                  <a:pt x="800" y="349"/>
                </a:lnTo>
                <a:lnTo>
                  <a:pt x="806" y="361"/>
                </a:lnTo>
                <a:lnTo>
                  <a:pt x="812" y="373"/>
                </a:lnTo>
                <a:lnTo>
                  <a:pt x="812" y="390"/>
                </a:lnTo>
                <a:lnTo>
                  <a:pt x="800" y="426"/>
                </a:lnTo>
                <a:lnTo>
                  <a:pt x="776" y="461"/>
                </a:lnTo>
                <a:lnTo>
                  <a:pt x="740" y="485"/>
                </a:lnTo>
                <a:lnTo>
                  <a:pt x="693" y="503"/>
                </a:lnTo>
                <a:lnTo>
                  <a:pt x="639" y="509"/>
                </a:lnTo>
                <a:lnTo>
                  <a:pt x="609" y="503"/>
                </a:lnTo>
                <a:lnTo>
                  <a:pt x="579" y="503"/>
                </a:lnTo>
                <a:lnTo>
                  <a:pt x="555" y="497"/>
                </a:lnTo>
                <a:lnTo>
                  <a:pt x="531" y="485"/>
                </a:lnTo>
                <a:lnTo>
                  <a:pt x="519" y="503"/>
                </a:lnTo>
                <a:lnTo>
                  <a:pt x="501" y="515"/>
                </a:lnTo>
                <a:lnTo>
                  <a:pt x="484" y="521"/>
                </a:lnTo>
                <a:lnTo>
                  <a:pt x="460" y="526"/>
                </a:lnTo>
                <a:lnTo>
                  <a:pt x="442" y="521"/>
                </a:lnTo>
                <a:lnTo>
                  <a:pt x="418" y="515"/>
                </a:lnTo>
                <a:lnTo>
                  <a:pt x="406" y="503"/>
                </a:lnTo>
                <a:lnTo>
                  <a:pt x="394" y="485"/>
                </a:lnTo>
                <a:lnTo>
                  <a:pt x="376" y="491"/>
                </a:lnTo>
                <a:lnTo>
                  <a:pt x="352" y="497"/>
                </a:lnTo>
                <a:lnTo>
                  <a:pt x="334" y="497"/>
                </a:lnTo>
                <a:lnTo>
                  <a:pt x="310" y="503"/>
                </a:lnTo>
                <a:lnTo>
                  <a:pt x="263" y="497"/>
                </a:lnTo>
                <a:lnTo>
                  <a:pt x="221" y="485"/>
                </a:lnTo>
                <a:lnTo>
                  <a:pt x="185" y="467"/>
                </a:lnTo>
                <a:lnTo>
                  <a:pt x="161" y="444"/>
                </a:lnTo>
                <a:lnTo>
                  <a:pt x="143" y="414"/>
                </a:lnTo>
                <a:lnTo>
                  <a:pt x="137" y="414"/>
                </a:lnTo>
                <a:lnTo>
                  <a:pt x="131" y="414"/>
                </a:lnTo>
                <a:lnTo>
                  <a:pt x="90" y="408"/>
                </a:lnTo>
                <a:lnTo>
                  <a:pt x="54" y="390"/>
                </a:lnTo>
                <a:lnTo>
                  <a:pt x="24" y="373"/>
                </a:lnTo>
                <a:lnTo>
                  <a:pt x="6" y="343"/>
                </a:lnTo>
                <a:lnTo>
                  <a:pt x="0" y="308"/>
                </a:lnTo>
                <a:lnTo>
                  <a:pt x="6" y="272"/>
                </a:lnTo>
                <a:lnTo>
                  <a:pt x="30" y="242"/>
                </a:lnTo>
                <a:lnTo>
                  <a:pt x="60" y="219"/>
                </a:lnTo>
                <a:lnTo>
                  <a:pt x="101" y="201"/>
                </a:lnTo>
                <a:lnTo>
                  <a:pt x="107" y="201"/>
                </a:lnTo>
                <a:lnTo>
                  <a:pt x="95" y="189"/>
                </a:lnTo>
                <a:lnTo>
                  <a:pt x="84" y="177"/>
                </a:lnTo>
                <a:lnTo>
                  <a:pt x="78" y="160"/>
                </a:lnTo>
                <a:lnTo>
                  <a:pt x="78" y="142"/>
                </a:lnTo>
                <a:lnTo>
                  <a:pt x="84" y="100"/>
                </a:lnTo>
                <a:lnTo>
                  <a:pt x="113" y="71"/>
                </a:lnTo>
                <a:lnTo>
                  <a:pt x="149" y="47"/>
                </a:lnTo>
                <a:lnTo>
                  <a:pt x="197" y="35"/>
                </a:lnTo>
                <a:lnTo>
                  <a:pt x="227" y="41"/>
                </a:lnTo>
                <a:lnTo>
                  <a:pt x="251" y="47"/>
                </a:lnTo>
                <a:lnTo>
                  <a:pt x="275" y="59"/>
                </a:lnTo>
                <a:lnTo>
                  <a:pt x="293" y="77"/>
                </a:lnTo>
                <a:lnTo>
                  <a:pt x="298" y="77"/>
                </a:lnTo>
                <a:lnTo>
                  <a:pt x="304" y="77"/>
                </a:lnTo>
                <a:lnTo>
                  <a:pt x="310" y="77"/>
                </a:lnTo>
                <a:lnTo>
                  <a:pt x="322" y="59"/>
                </a:lnTo>
                <a:lnTo>
                  <a:pt x="340" y="53"/>
                </a:lnTo>
                <a:lnTo>
                  <a:pt x="358" y="47"/>
                </a:lnTo>
                <a:lnTo>
                  <a:pt x="382" y="41"/>
                </a:lnTo>
                <a:lnTo>
                  <a:pt x="394" y="41"/>
                </a:lnTo>
                <a:lnTo>
                  <a:pt x="406" y="47"/>
                </a:lnTo>
                <a:lnTo>
                  <a:pt x="418" y="53"/>
                </a:lnTo>
                <a:lnTo>
                  <a:pt x="430" y="53"/>
                </a:lnTo>
                <a:lnTo>
                  <a:pt x="436" y="53"/>
                </a:lnTo>
                <a:lnTo>
                  <a:pt x="436" y="47"/>
                </a:lnTo>
                <a:lnTo>
                  <a:pt x="466" y="29"/>
                </a:lnTo>
                <a:lnTo>
                  <a:pt x="496" y="12"/>
                </a:lnTo>
                <a:lnTo>
                  <a:pt x="531" y="6"/>
                </a:lnTo>
                <a:lnTo>
                  <a:pt x="573" y="0"/>
                </a:lnTo>
                <a:lnTo>
                  <a:pt x="621" y="6"/>
                </a:lnTo>
                <a:lnTo>
                  <a:pt x="669" y="24"/>
                </a:lnTo>
                <a:lnTo>
                  <a:pt x="699" y="47"/>
                </a:lnTo>
                <a:lnTo>
                  <a:pt x="722" y="77"/>
                </a:lnTo>
                <a:lnTo>
                  <a:pt x="728" y="112"/>
                </a:lnTo>
                <a:lnTo>
                  <a:pt x="728" y="118"/>
                </a:lnTo>
                <a:lnTo>
                  <a:pt x="728" y="124"/>
                </a:lnTo>
                <a:lnTo>
                  <a:pt x="728" y="130"/>
                </a:lnTo>
                <a:lnTo>
                  <a:pt x="734" y="130"/>
                </a:lnTo>
                <a:lnTo>
                  <a:pt x="740" y="130"/>
                </a:lnTo>
                <a:lnTo>
                  <a:pt x="746" y="130"/>
                </a:lnTo>
                <a:lnTo>
                  <a:pt x="794" y="136"/>
                </a:lnTo>
                <a:lnTo>
                  <a:pt x="830" y="148"/>
                </a:lnTo>
                <a:lnTo>
                  <a:pt x="860" y="171"/>
                </a:lnTo>
                <a:lnTo>
                  <a:pt x="878" y="201"/>
                </a:lnTo>
                <a:lnTo>
                  <a:pt x="884" y="237"/>
                </a:lnTo>
                <a:lnTo>
                  <a:pt x="878" y="272"/>
                </a:lnTo>
                <a:lnTo>
                  <a:pt x="860" y="296"/>
                </a:lnTo>
                <a:lnTo>
                  <a:pt x="830" y="319"/>
                </a:lnTo>
                <a:lnTo>
                  <a:pt x="794" y="337"/>
                </a:lnTo>
              </a:path>
            </a:pathLst>
          </a:custGeom>
          <a:solidFill>
            <a:srgbClr val="99CC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1631" tIns="40816" rIns="81631" bIns="40816" anchor="ctr"/>
          <a:lstStyle/>
          <a:p>
            <a:pPr algn="ctr" defTabSz="407988" hangingPunct="0">
              <a:lnSpc>
                <a:spcPct val="93000"/>
              </a:lnSpc>
              <a:buClr>
                <a:srgbClr val="000000"/>
              </a:buClr>
              <a:buSzPct val="45000"/>
              <a:buFont typeface="Wingdings" charset="0"/>
              <a:buNone/>
              <a:tabLst>
                <a:tab pos="657225" algn="l"/>
              </a:tabLst>
            </a:pPr>
            <a:r>
              <a:rPr lang="fi-FI" sz="1100">
                <a:solidFill>
                  <a:srgbClr val="000000"/>
                </a:solidFill>
              </a:rPr>
              <a:t>domain1.com</a:t>
            </a:r>
          </a:p>
        </p:txBody>
      </p:sp>
      <p:sp>
        <p:nvSpPr>
          <p:cNvPr id="179222" name="Freeform 22"/>
          <p:cNvSpPr>
            <a:spLocks/>
          </p:cNvSpPr>
          <p:nvPr/>
        </p:nvSpPr>
        <p:spPr bwMode="auto">
          <a:xfrm>
            <a:off x="7005639" y="2424113"/>
            <a:ext cx="1587" cy="435769"/>
          </a:xfrm>
          <a:custGeom>
            <a:avLst/>
            <a:gdLst>
              <a:gd name="T0" fmla="*/ 0 w 1"/>
              <a:gd name="T1" fmla="*/ 0 h 1777"/>
              <a:gd name="T2" fmla="*/ 0 w 1"/>
              <a:gd name="T3" fmla="*/ 1776 h 1777"/>
            </a:gdLst>
            <a:ahLst/>
            <a:cxnLst>
              <a:cxn ang="0">
                <a:pos x="T0" y="T1"/>
              </a:cxn>
              <a:cxn ang="0">
                <a:pos x="T2" y="T3"/>
              </a:cxn>
            </a:cxnLst>
            <a:rect l="0" t="0" r="r" b="b"/>
            <a:pathLst>
              <a:path w="1" h="1777">
                <a:moveTo>
                  <a:pt x="0" y="0"/>
                </a:moveTo>
                <a:lnTo>
                  <a:pt x="0" y="1776"/>
                </a:lnTo>
              </a:path>
            </a:pathLst>
          </a:custGeom>
          <a:noFill/>
          <a:ln w="18360">
            <a:solidFill>
              <a:srgbClr val="000000"/>
            </a:solidFill>
            <a:round/>
            <a:headEnd/>
            <a:tailEnd type="triangl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79223" name="Freeform 23"/>
          <p:cNvSpPr>
            <a:spLocks noChangeArrowheads="1"/>
          </p:cNvSpPr>
          <p:nvPr/>
        </p:nvSpPr>
        <p:spPr bwMode="auto">
          <a:xfrm>
            <a:off x="6575426" y="2842023"/>
            <a:ext cx="892175" cy="435769"/>
          </a:xfrm>
          <a:custGeom>
            <a:avLst/>
            <a:gdLst>
              <a:gd name="T0" fmla="*/ 800 w 884"/>
              <a:gd name="T1" fmla="*/ 349 h 526"/>
              <a:gd name="T2" fmla="*/ 812 w 884"/>
              <a:gd name="T3" fmla="*/ 373 h 526"/>
              <a:gd name="T4" fmla="*/ 800 w 884"/>
              <a:gd name="T5" fmla="*/ 426 h 526"/>
              <a:gd name="T6" fmla="*/ 740 w 884"/>
              <a:gd name="T7" fmla="*/ 485 h 526"/>
              <a:gd name="T8" fmla="*/ 639 w 884"/>
              <a:gd name="T9" fmla="*/ 509 h 526"/>
              <a:gd name="T10" fmla="*/ 579 w 884"/>
              <a:gd name="T11" fmla="*/ 503 h 526"/>
              <a:gd name="T12" fmla="*/ 531 w 884"/>
              <a:gd name="T13" fmla="*/ 485 h 526"/>
              <a:gd name="T14" fmla="*/ 501 w 884"/>
              <a:gd name="T15" fmla="*/ 515 h 526"/>
              <a:gd name="T16" fmla="*/ 460 w 884"/>
              <a:gd name="T17" fmla="*/ 526 h 526"/>
              <a:gd name="T18" fmla="*/ 418 w 884"/>
              <a:gd name="T19" fmla="*/ 515 h 526"/>
              <a:gd name="T20" fmla="*/ 394 w 884"/>
              <a:gd name="T21" fmla="*/ 485 h 526"/>
              <a:gd name="T22" fmla="*/ 352 w 884"/>
              <a:gd name="T23" fmla="*/ 497 h 526"/>
              <a:gd name="T24" fmla="*/ 310 w 884"/>
              <a:gd name="T25" fmla="*/ 503 h 526"/>
              <a:gd name="T26" fmla="*/ 221 w 884"/>
              <a:gd name="T27" fmla="*/ 485 h 526"/>
              <a:gd name="T28" fmla="*/ 161 w 884"/>
              <a:gd name="T29" fmla="*/ 444 h 526"/>
              <a:gd name="T30" fmla="*/ 137 w 884"/>
              <a:gd name="T31" fmla="*/ 414 h 526"/>
              <a:gd name="T32" fmla="*/ 137 w 884"/>
              <a:gd name="T33" fmla="*/ 414 h 526"/>
              <a:gd name="T34" fmla="*/ 90 w 884"/>
              <a:gd name="T35" fmla="*/ 408 h 526"/>
              <a:gd name="T36" fmla="*/ 24 w 884"/>
              <a:gd name="T37" fmla="*/ 373 h 526"/>
              <a:gd name="T38" fmla="*/ 0 w 884"/>
              <a:gd name="T39" fmla="*/ 308 h 526"/>
              <a:gd name="T40" fmla="*/ 30 w 884"/>
              <a:gd name="T41" fmla="*/ 242 h 526"/>
              <a:gd name="T42" fmla="*/ 101 w 884"/>
              <a:gd name="T43" fmla="*/ 201 h 526"/>
              <a:gd name="T44" fmla="*/ 101 w 884"/>
              <a:gd name="T45" fmla="*/ 201 h 526"/>
              <a:gd name="T46" fmla="*/ 95 w 884"/>
              <a:gd name="T47" fmla="*/ 189 h 526"/>
              <a:gd name="T48" fmla="*/ 78 w 884"/>
              <a:gd name="T49" fmla="*/ 160 h 526"/>
              <a:gd name="T50" fmla="*/ 84 w 884"/>
              <a:gd name="T51" fmla="*/ 100 h 526"/>
              <a:gd name="T52" fmla="*/ 149 w 884"/>
              <a:gd name="T53" fmla="*/ 47 h 526"/>
              <a:gd name="T54" fmla="*/ 227 w 884"/>
              <a:gd name="T55" fmla="*/ 41 h 526"/>
              <a:gd name="T56" fmla="*/ 275 w 884"/>
              <a:gd name="T57" fmla="*/ 59 h 526"/>
              <a:gd name="T58" fmla="*/ 298 w 884"/>
              <a:gd name="T59" fmla="*/ 77 h 526"/>
              <a:gd name="T60" fmla="*/ 304 w 884"/>
              <a:gd name="T61" fmla="*/ 77 h 526"/>
              <a:gd name="T62" fmla="*/ 304 w 884"/>
              <a:gd name="T63" fmla="*/ 77 h 526"/>
              <a:gd name="T64" fmla="*/ 310 w 884"/>
              <a:gd name="T65" fmla="*/ 77 h 526"/>
              <a:gd name="T66" fmla="*/ 340 w 884"/>
              <a:gd name="T67" fmla="*/ 53 h 526"/>
              <a:gd name="T68" fmla="*/ 382 w 884"/>
              <a:gd name="T69" fmla="*/ 41 h 526"/>
              <a:gd name="T70" fmla="*/ 406 w 884"/>
              <a:gd name="T71" fmla="*/ 47 h 526"/>
              <a:gd name="T72" fmla="*/ 430 w 884"/>
              <a:gd name="T73" fmla="*/ 53 h 526"/>
              <a:gd name="T74" fmla="*/ 436 w 884"/>
              <a:gd name="T75" fmla="*/ 53 h 526"/>
              <a:gd name="T76" fmla="*/ 436 w 884"/>
              <a:gd name="T77" fmla="*/ 47 h 526"/>
              <a:gd name="T78" fmla="*/ 496 w 884"/>
              <a:gd name="T79" fmla="*/ 12 h 526"/>
              <a:gd name="T80" fmla="*/ 573 w 884"/>
              <a:gd name="T81" fmla="*/ 0 h 526"/>
              <a:gd name="T82" fmla="*/ 669 w 884"/>
              <a:gd name="T83" fmla="*/ 24 h 526"/>
              <a:gd name="T84" fmla="*/ 722 w 884"/>
              <a:gd name="T85" fmla="*/ 77 h 526"/>
              <a:gd name="T86" fmla="*/ 728 w 884"/>
              <a:gd name="T87" fmla="*/ 118 h 526"/>
              <a:gd name="T88" fmla="*/ 728 w 884"/>
              <a:gd name="T89" fmla="*/ 124 h 526"/>
              <a:gd name="T90" fmla="*/ 734 w 884"/>
              <a:gd name="T91" fmla="*/ 130 h 526"/>
              <a:gd name="T92" fmla="*/ 746 w 884"/>
              <a:gd name="T93" fmla="*/ 130 h 526"/>
              <a:gd name="T94" fmla="*/ 794 w 884"/>
              <a:gd name="T95" fmla="*/ 136 h 526"/>
              <a:gd name="T96" fmla="*/ 860 w 884"/>
              <a:gd name="T97" fmla="*/ 171 h 526"/>
              <a:gd name="T98" fmla="*/ 884 w 884"/>
              <a:gd name="T99" fmla="*/ 237 h 526"/>
              <a:gd name="T100" fmla="*/ 860 w 884"/>
              <a:gd name="T101" fmla="*/ 296 h 526"/>
              <a:gd name="T102" fmla="*/ 794 w 884"/>
              <a:gd name="T103" fmla="*/ 337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4" h="526">
                <a:moveTo>
                  <a:pt x="794" y="337"/>
                </a:moveTo>
                <a:lnTo>
                  <a:pt x="800" y="349"/>
                </a:lnTo>
                <a:lnTo>
                  <a:pt x="806" y="361"/>
                </a:lnTo>
                <a:lnTo>
                  <a:pt x="812" y="373"/>
                </a:lnTo>
                <a:lnTo>
                  <a:pt x="812" y="390"/>
                </a:lnTo>
                <a:lnTo>
                  <a:pt x="800" y="426"/>
                </a:lnTo>
                <a:lnTo>
                  <a:pt x="776" y="461"/>
                </a:lnTo>
                <a:lnTo>
                  <a:pt x="740" y="485"/>
                </a:lnTo>
                <a:lnTo>
                  <a:pt x="693" y="503"/>
                </a:lnTo>
                <a:lnTo>
                  <a:pt x="639" y="509"/>
                </a:lnTo>
                <a:lnTo>
                  <a:pt x="609" y="503"/>
                </a:lnTo>
                <a:lnTo>
                  <a:pt x="579" y="503"/>
                </a:lnTo>
                <a:lnTo>
                  <a:pt x="555" y="497"/>
                </a:lnTo>
                <a:lnTo>
                  <a:pt x="531" y="485"/>
                </a:lnTo>
                <a:lnTo>
                  <a:pt x="519" y="503"/>
                </a:lnTo>
                <a:lnTo>
                  <a:pt x="501" y="515"/>
                </a:lnTo>
                <a:lnTo>
                  <a:pt x="484" y="521"/>
                </a:lnTo>
                <a:lnTo>
                  <a:pt x="460" y="526"/>
                </a:lnTo>
                <a:lnTo>
                  <a:pt x="442" y="521"/>
                </a:lnTo>
                <a:lnTo>
                  <a:pt x="418" y="515"/>
                </a:lnTo>
                <a:lnTo>
                  <a:pt x="406" y="503"/>
                </a:lnTo>
                <a:lnTo>
                  <a:pt x="394" y="485"/>
                </a:lnTo>
                <a:lnTo>
                  <a:pt x="376" y="491"/>
                </a:lnTo>
                <a:lnTo>
                  <a:pt x="352" y="497"/>
                </a:lnTo>
                <a:lnTo>
                  <a:pt x="334" y="497"/>
                </a:lnTo>
                <a:lnTo>
                  <a:pt x="310" y="503"/>
                </a:lnTo>
                <a:lnTo>
                  <a:pt x="263" y="497"/>
                </a:lnTo>
                <a:lnTo>
                  <a:pt x="221" y="485"/>
                </a:lnTo>
                <a:lnTo>
                  <a:pt x="185" y="467"/>
                </a:lnTo>
                <a:lnTo>
                  <a:pt x="161" y="444"/>
                </a:lnTo>
                <a:lnTo>
                  <a:pt x="143" y="414"/>
                </a:lnTo>
                <a:lnTo>
                  <a:pt x="137" y="414"/>
                </a:lnTo>
                <a:lnTo>
                  <a:pt x="131" y="414"/>
                </a:lnTo>
                <a:lnTo>
                  <a:pt x="90" y="408"/>
                </a:lnTo>
                <a:lnTo>
                  <a:pt x="54" y="390"/>
                </a:lnTo>
                <a:lnTo>
                  <a:pt x="24" y="373"/>
                </a:lnTo>
                <a:lnTo>
                  <a:pt x="6" y="343"/>
                </a:lnTo>
                <a:lnTo>
                  <a:pt x="0" y="308"/>
                </a:lnTo>
                <a:lnTo>
                  <a:pt x="6" y="272"/>
                </a:lnTo>
                <a:lnTo>
                  <a:pt x="30" y="242"/>
                </a:lnTo>
                <a:lnTo>
                  <a:pt x="60" y="219"/>
                </a:lnTo>
                <a:lnTo>
                  <a:pt x="101" y="201"/>
                </a:lnTo>
                <a:lnTo>
                  <a:pt x="107" y="201"/>
                </a:lnTo>
                <a:lnTo>
                  <a:pt x="95" y="189"/>
                </a:lnTo>
                <a:lnTo>
                  <a:pt x="84" y="177"/>
                </a:lnTo>
                <a:lnTo>
                  <a:pt x="78" y="160"/>
                </a:lnTo>
                <a:lnTo>
                  <a:pt x="78" y="142"/>
                </a:lnTo>
                <a:lnTo>
                  <a:pt x="84" y="100"/>
                </a:lnTo>
                <a:lnTo>
                  <a:pt x="113" y="71"/>
                </a:lnTo>
                <a:lnTo>
                  <a:pt x="149" y="47"/>
                </a:lnTo>
                <a:lnTo>
                  <a:pt x="197" y="35"/>
                </a:lnTo>
                <a:lnTo>
                  <a:pt x="227" y="41"/>
                </a:lnTo>
                <a:lnTo>
                  <a:pt x="251" y="47"/>
                </a:lnTo>
                <a:lnTo>
                  <a:pt x="275" y="59"/>
                </a:lnTo>
                <a:lnTo>
                  <a:pt x="293" y="77"/>
                </a:lnTo>
                <a:lnTo>
                  <a:pt x="298" y="77"/>
                </a:lnTo>
                <a:lnTo>
                  <a:pt x="304" y="77"/>
                </a:lnTo>
                <a:lnTo>
                  <a:pt x="310" y="77"/>
                </a:lnTo>
                <a:lnTo>
                  <a:pt x="322" y="59"/>
                </a:lnTo>
                <a:lnTo>
                  <a:pt x="340" y="53"/>
                </a:lnTo>
                <a:lnTo>
                  <a:pt x="358" y="47"/>
                </a:lnTo>
                <a:lnTo>
                  <a:pt x="382" y="41"/>
                </a:lnTo>
                <a:lnTo>
                  <a:pt x="394" y="41"/>
                </a:lnTo>
                <a:lnTo>
                  <a:pt x="406" y="47"/>
                </a:lnTo>
                <a:lnTo>
                  <a:pt x="418" y="53"/>
                </a:lnTo>
                <a:lnTo>
                  <a:pt x="430" y="53"/>
                </a:lnTo>
                <a:lnTo>
                  <a:pt x="436" y="53"/>
                </a:lnTo>
                <a:lnTo>
                  <a:pt x="436" y="47"/>
                </a:lnTo>
                <a:lnTo>
                  <a:pt x="466" y="29"/>
                </a:lnTo>
                <a:lnTo>
                  <a:pt x="496" y="12"/>
                </a:lnTo>
                <a:lnTo>
                  <a:pt x="531" y="6"/>
                </a:lnTo>
                <a:lnTo>
                  <a:pt x="573" y="0"/>
                </a:lnTo>
                <a:lnTo>
                  <a:pt x="621" y="6"/>
                </a:lnTo>
                <a:lnTo>
                  <a:pt x="669" y="24"/>
                </a:lnTo>
                <a:lnTo>
                  <a:pt x="699" y="47"/>
                </a:lnTo>
                <a:lnTo>
                  <a:pt x="722" y="77"/>
                </a:lnTo>
                <a:lnTo>
                  <a:pt x="728" y="112"/>
                </a:lnTo>
                <a:lnTo>
                  <a:pt x="728" y="118"/>
                </a:lnTo>
                <a:lnTo>
                  <a:pt x="728" y="124"/>
                </a:lnTo>
                <a:lnTo>
                  <a:pt x="728" y="130"/>
                </a:lnTo>
                <a:lnTo>
                  <a:pt x="734" y="130"/>
                </a:lnTo>
                <a:lnTo>
                  <a:pt x="740" y="130"/>
                </a:lnTo>
                <a:lnTo>
                  <a:pt x="746" y="130"/>
                </a:lnTo>
                <a:lnTo>
                  <a:pt x="794" y="136"/>
                </a:lnTo>
                <a:lnTo>
                  <a:pt x="830" y="148"/>
                </a:lnTo>
                <a:lnTo>
                  <a:pt x="860" y="171"/>
                </a:lnTo>
                <a:lnTo>
                  <a:pt x="878" y="201"/>
                </a:lnTo>
                <a:lnTo>
                  <a:pt x="884" y="237"/>
                </a:lnTo>
                <a:lnTo>
                  <a:pt x="878" y="272"/>
                </a:lnTo>
                <a:lnTo>
                  <a:pt x="860" y="296"/>
                </a:lnTo>
                <a:lnTo>
                  <a:pt x="830" y="319"/>
                </a:lnTo>
                <a:lnTo>
                  <a:pt x="794" y="337"/>
                </a:lnTo>
              </a:path>
            </a:pathLst>
          </a:custGeom>
          <a:solidFill>
            <a:srgbClr val="3DEB3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1631" tIns="40816" rIns="81631" bIns="40816" anchor="ctr"/>
          <a:lstStyle/>
          <a:p>
            <a:pPr algn="ctr" defTabSz="407988" hangingPunct="0">
              <a:lnSpc>
                <a:spcPct val="93000"/>
              </a:lnSpc>
              <a:buClr>
                <a:srgbClr val="000000"/>
              </a:buClr>
              <a:buSzPct val="45000"/>
              <a:buFont typeface="Wingdings" charset="0"/>
              <a:buNone/>
              <a:tabLst>
                <a:tab pos="657225" algn="l"/>
              </a:tabLst>
            </a:pPr>
            <a:r>
              <a:rPr lang="fi-FI" sz="1100">
                <a:solidFill>
                  <a:srgbClr val="000000"/>
                </a:solidFill>
              </a:rPr>
              <a:t>domain2.com</a:t>
            </a:r>
          </a:p>
        </p:txBody>
      </p:sp>
      <p:sp>
        <p:nvSpPr>
          <p:cNvPr id="179224" name="Freeform 24"/>
          <p:cNvSpPr>
            <a:spLocks noChangeArrowheads="1"/>
          </p:cNvSpPr>
          <p:nvPr/>
        </p:nvSpPr>
        <p:spPr bwMode="auto">
          <a:xfrm>
            <a:off x="7497764" y="2825354"/>
            <a:ext cx="890587" cy="434578"/>
          </a:xfrm>
          <a:custGeom>
            <a:avLst/>
            <a:gdLst>
              <a:gd name="T0" fmla="*/ 800 w 884"/>
              <a:gd name="T1" fmla="*/ 349 h 526"/>
              <a:gd name="T2" fmla="*/ 812 w 884"/>
              <a:gd name="T3" fmla="*/ 373 h 526"/>
              <a:gd name="T4" fmla="*/ 800 w 884"/>
              <a:gd name="T5" fmla="*/ 426 h 526"/>
              <a:gd name="T6" fmla="*/ 740 w 884"/>
              <a:gd name="T7" fmla="*/ 485 h 526"/>
              <a:gd name="T8" fmla="*/ 639 w 884"/>
              <a:gd name="T9" fmla="*/ 509 h 526"/>
              <a:gd name="T10" fmla="*/ 579 w 884"/>
              <a:gd name="T11" fmla="*/ 503 h 526"/>
              <a:gd name="T12" fmla="*/ 531 w 884"/>
              <a:gd name="T13" fmla="*/ 485 h 526"/>
              <a:gd name="T14" fmla="*/ 501 w 884"/>
              <a:gd name="T15" fmla="*/ 515 h 526"/>
              <a:gd name="T16" fmla="*/ 460 w 884"/>
              <a:gd name="T17" fmla="*/ 526 h 526"/>
              <a:gd name="T18" fmla="*/ 418 w 884"/>
              <a:gd name="T19" fmla="*/ 515 h 526"/>
              <a:gd name="T20" fmla="*/ 394 w 884"/>
              <a:gd name="T21" fmla="*/ 485 h 526"/>
              <a:gd name="T22" fmla="*/ 352 w 884"/>
              <a:gd name="T23" fmla="*/ 497 h 526"/>
              <a:gd name="T24" fmla="*/ 310 w 884"/>
              <a:gd name="T25" fmla="*/ 503 h 526"/>
              <a:gd name="T26" fmla="*/ 221 w 884"/>
              <a:gd name="T27" fmla="*/ 485 h 526"/>
              <a:gd name="T28" fmla="*/ 161 w 884"/>
              <a:gd name="T29" fmla="*/ 444 h 526"/>
              <a:gd name="T30" fmla="*/ 137 w 884"/>
              <a:gd name="T31" fmla="*/ 414 h 526"/>
              <a:gd name="T32" fmla="*/ 137 w 884"/>
              <a:gd name="T33" fmla="*/ 414 h 526"/>
              <a:gd name="T34" fmla="*/ 90 w 884"/>
              <a:gd name="T35" fmla="*/ 408 h 526"/>
              <a:gd name="T36" fmla="*/ 24 w 884"/>
              <a:gd name="T37" fmla="*/ 373 h 526"/>
              <a:gd name="T38" fmla="*/ 0 w 884"/>
              <a:gd name="T39" fmla="*/ 308 h 526"/>
              <a:gd name="T40" fmla="*/ 30 w 884"/>
              <a:gd name="T41" fmla="*/ 242 h 526"/>
              <a:gd name="T42" fmla="*/ 101 w 884"/>
              <a:gd name="T43" fmla="*/ 201 h 526"/>
              <a:gd name="T44" fmla="*/ 101 w 884"/>
              <a:gd name="T45" fmla="*/ 201 h 526"/>
              <a:gd name="T46" fmla="*/ 95 w 884"/>
              <a:gd name="T47" fmla="*/ 189 h 526"/>
              <a:gd name="T48" fmla="*/ 78 w 884"/>
              <a:gd name="T49" fmla="*/ 160 h 526"/>
              <a:gd name="T50" fmla="*/ 84 w 884"/>
              <a:gd name="T51" fmla="*/ 100 h 526"/>
              <a:gd name="T52" fmla="*/ 149 w 884"/>
              <a:gd name="T53" fmla="*/ 47 h 526"/>
              <a:gd name="T54" fmla="*/ 227 w 884"/>
              <a:gd name="T55" fmla="*/ 41 h 526"/>
              <a:gd name="T56" fmla="*/ 275 w 884"/>
              <a:gd name="T57" fmla="*/ 59 h 526"/>
              <a:gd name="T58" fmla="*/ 298 w 884"/>
              <a:gd name="T59" fmla="*/ 77 h 526"/>
              <a:gd name="T60" fmla="*/ 304 w 884"/>
              <a:gd name="T61" fmla="*/ 77 h 526"/>
              <a:gd name="T62" fmla="*/ 304 w 884"/>
              <a:gd name="T63" fmla="*/ 77 h 526"/>
              <a:gd name="T64" fmla="*/ 310 w 884"/>
              <a:gd name="T65" fmla="*/ 77 h 526"/>
              <a:gd name="T66" fmla="*/ 340 w 884"/>
              <a:gd name="T67" fmla="*/ 53 h 526"/>
              <a:gd name="T68" fmla="*/ 382 w 884"/>
              <a:gd name="T69" fmla="*/ 41 h 526"/>
              <a:gd name="T70" fmla="*/ 406 w 884"/>
              <a:gd name="T71" fmla="*/ 47 h 526"/>
              <a:gd name="T72" fmla="*/ 430 w 884"/>
              <a:gd name="T73" fmla="*/ 53 h 526"/>
              <a:gd name="T74" fmla="*/ 436 w 884"/>
              <a:gd name="T75" fmla="*/ 53 h 526"/>
              <a:gd name="T76" fmla="*/ 436 w 884"/>
              <a:gd name="T77" fmla="*/ 47 h 526"/>
              <a:gd name="T78" fmla="*/ 496 w 884"/>
              <a:gd name="T79" fmla="*/ 12 h 526"/>
              <a:gd name="T80" fmla="*/ 573 w 884"/>
              <a:gd name="T81" fmla="*/ 0 h 526"/>
              <a:gd name="T82" fmla="*/ 669 w 884"/>
              <a:gd name="T83" fmla="*/ 24 h 526"/>
              <a:gd name="T84" fmla="*/ 722 w 884"/>
              <a:gd name="T85" fmla="*/ 77 h 526"/>
              <a:gd name="T86" fmla="*/ 728 w 884"/>
              <a:gd name="T87" fmla="*/ 118 h 526"/>
              <a:gd name="T88" fmla="*/ 728 w 884"/>
              <a:gd name="T89" fmla="*/ 124 h 526"/>
              <a:gd name="T90" fmla="*/ 734 w 884"/>
              <a:gd name="T91" fmla="*/ 130 h 526"/>
              <a:gd name="T92" fmla="*/ 746 w 884"/>
              <a:gd name="T93" fmla="*/ 130 h 526"/>
              <a:gd name="T94" fmla="*/ 794 w 884"/>
              <a:gd name="T95" fmla="*/ 136 h 526"/>
              <a:gd name="T96" fmla="*/ 860 w 884"/>
              <a:gd name="T97" fmla="*/ 171 h 526"/>
              <a:gd name="T98" fmla="*/ 884 w 884"/>
              <a:gd name="T99" fmla="*/ 237 h 526"/>
              <a:gd name="T100" fmla="*/ 860 w 884"/>
              <a:gd name="T101" fmla="*/ 296 h 526"/>
              <a:gd name="T102" fmla="*/ 794 w 884"/>
              <a:gd name="T103" fmla="*/ 337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4" h="526">
                <a:moveTo>
                  <a:pt x="794" y="337"/>
                </a:moveTo>
                <a:lnTo>
                  <a:pt x="800" y="349"/>
                </a:lnTo>
                <a:lnTo>
                  <a:pt x="806" y="361"/>
                </a:lnTo>
                <a:lnTo>
                  <a:pt x="812" y="373"/>
                </a:lnTo>
                <a:lnTo>
                  <a:pt x="812" y="390"/>
                </a:lnTo>
                <a:lnTo>
                  <a:pt x="800" y="426"/>
                </a:lnTo>
                <a:lnTo>
                  <a:pt x="776" y="461"/>
                </a:lnTo>
                <a:lnTo>
                  <a:pt x="740" y="485"/>
                </a:lnTo>
                <a:lnTo>
                  <a:pt x="693" y="503"/>
                </a:lnTo>
                <a:lnTo>
                  <a:pt x="639" y="509"/>
                </a:lnTo>
                <a:lnTo>
                  <a:pt x="609" y="503"/>
                </a:lnTo>
                <a:lnTo>
                  <a:pt x="579" y="503"/>
                </a:lnTo>
                <a:lnTo>
                  <a:pt x="555" y="497"/>
                </a:lnTo>
                <a:lnTo>
                  <a:pt x="531" y="485"/>
                </a:lnTo>
                <a:lnTo>
                  <a:pt x="519" y="503"/>
                </a:lnTo>
                <a:lnTo>
                  <a:pt x="501" y="515"/>
                </a:lnTo>
                <a:lnTo>
                  <a:pt x="484" y="521"/>
                </a:lnTo>
                <a:lnTo>
                  <a:pt x="460" y="526"/>
                </a:lnTo>
                <a:lnTo>
                  <a:pt x="442" y="521"/>
                </a:lnTo>
                <a:lnTo>
                  <a:pt x="418" y="515"/>
                </a:lnTo>
                <a:lnTo>
                  <a:pt x="406" y="503"/>
                </a:lnTo>
                <a:lnTo>
                  <a:pt x="394" y="485"/>
                </a:lnTo>
                <a:lnTo>
                  <a:pt x="376" y="491"/>
                </a:lnTo>
                <a:lnTo>
                  <a:pt x="352" y="497"/>
                </a:lnTo>
                <a:lnTo>
                  <a:pt x="334" y="497"/>
                </a:lnTo>
                <a:lnTo>
                  <a:pt x="310" y="503"/>
                </a:lnTo>
                <a:lnTo>
                  <a:pt x="263" y="497"/>
                </a:lnTo>
                <a:lnTo>
                  <a:pt x="221" y="485"/>
                </a:lnTo>
                <a:lnTo>
                  <a:pt x="185" y="467"/>
                </a:lnTo>
                <a:lnTo>
                  <a:pt x="161" y="444"/>
                </a:lnTo>
                <a:lnTo>
                  <a:pt x="143" y="414"/>
                </a:lnTo>
                <a:lnTo>
                  <a:pt x="137" y="414"/>
                </a:lnTo>
                <a:lnTo>
                  <a:pt x="131" y="414"/>
                </a:lnTo>
                <a:lnTo>
                  <a:pt x="90" y="408"/>
                </a:lnTo>
                <a:lnTo>
                  <a:pt x="54" y="390"/>
                </a:lnTo>
                <a:lnTo>
                  <a:pt x="24" y="373"/>
                </a:lnTo>
                <a:lnTo>
                  <a:pt x="6" y="343"/>
                </a:lnTo>
                <a:lnTo>
                  <a:pt x="0" y="308"/>
                </a:lnTo>
                <a:lnTo>
                  <a:pt x="6" y="272"/>
                </a:lnTo>
                <a:lnTo>
                  <a:pt x="30" y="242"/>
                </a:lnTo>
                <a:lnTo>
                  <a:pt x="60" y="219"/>
                </a:lnTo>
                <a:lnTo>
                  <a:pt x="101" y="201"/>
                </a:lnTo>
                <a:lnTo>
                  <a:pt x="107" y="201"/>
                </a:lnTo>
                <a:lnTo>
                  <a:pt x="95" y="189"/>
                </a:lnTo>
                <a:lnTo>
                  <a:pt x="84" y="177"/>
                </a:lnTo>
                <a:lnTo>
                  <a:pt x="78" y="160"/>
                </a:lnTo>
                <a:lnTo>
                  <a:pt x="78" y="142"/>
                </a:lnTo>
                <a:lnTo>
                  <a:pt x="84" y="100"/>
                </a:lnTo>
                <a:lnTo>
                  <a:pt x="113" y="71"/>
                </a:lnTo>
                <a:lnTo>
                  <a:pt x="149" y="47"/>
                </a:lnTo>
                <a:lnTo>
                  <a:pt x="197" y="35"/>
                </a:lnTo>
                <a:lnTo>
                  <a:pt x="227" y="41"/>
                </a:lnTo>
                <a:lnTo>
                  <a:pt x="251" y="47"/>
                </a:lnTo>
                <a:lnTo>
                  <a:pt x="275" y="59"/>
                </a:lnTo>
                <a:lnTo>
                  <a:pt x="293" y="77"/>
                </a:lnTo>
                <a:lnTo>
                  <a:pt x="298" y="77"/>
                </a:lnTo>
                <a:lnTo>
                  <a:pt x="304" y="77"/>
                </a:lnTo>
                <a:lnTo>
                  <a:pt x="310" y="77"/>
                </a:lnTo>
                <a:lnTo>
                  <a:pt x="322" y="59"/>
                </a:lnTo>
                <a:lnTo>
                  <a:pt x="340" y="53"/>
                </a:lnTo>
                <a:lnTo>
                  <a:pt x="358" y="47"/>
                </a:lnTo>
                <a:lnTo>
                  <a:pt x="382" y="41"/>
                </a:lnTo>
                <a:lnTo>
                  <a:pt x="394" y="41"/>
                </a:lnTo>
                <a:lnTo>
                  <a:pt x="406" y="47"/>
                </a:lnTo>
                <a:lnTo>
                  <a:pt x="418" y="53"/>
                </a:lnTo>
                <a:lnTo>
                  <a:pt x="430" y="53"/>
                </a:lnTo>
                <a:lnTo>
                  <a:pt x="436" y="53"/>
                </a:lnTo>
                <a:lnTo>
                  <a:pt x="436" y="47"/>
                </a:lnTo>
                <a:lnTo>
                  <a:pt x="466" y="29"/>
                </a:lnTo>
                <a:lnTo>
                  <a:pt x="496" y="12"/>
                </a:lnTo>
                <a:lnTo>
                  <a:pt x="531" y="6"/>
                </a:lnTo>
                <a:lnTo>
                  <a:pt x="573" y="0"/>
                </a:lnTo>
                <a:lnTo>
                  <a:pt x="621" y="6"/>
                </a:lnTo>
                <a:lnTo>
                  <a:pt x="669" y="24"/>
                </a:lnTo>
                <a:lnTo>
                  <a:pt x="699" y="47"/>
                </a:lnTo>
                <a:lnTo>
                  <a:pt x="722" y="77"/>
                </a:lnTo>
                <a:lnTo>
                  <a:pt x="728" y="112"/>
                </a:lnTo>
                <a:lnTo>
                  <a:pt x="728" y="118"/>
                </a:lnTo>
                <a:lnTo>
                  <a:pt x="728" y="124"/>
                </a:lnTo>
                <a:lnTo>
                  <a:pt x="728" y="130"/>
                </a:lnTo>
                <a:lnTo>
                  <a:pt x="734" y="130"/>
                </a:lnTo>
                <a:lnTo>
                  <a:pt x="740" y="130"/>
                </a:lnTo>
                <a:lnTo>
                  <a:pt x="746" y="130"/>
                </a:lnTo>
                <a:lnTo>
                  <a:pt x="794" y="136"/>
                </a:lnTo>
                <a:lnTo>
                  <a:pt x="830" y="148"/>
                </a:lnTo>
                <a:lnTo>
                  <a:pt x="860" y="171"/>
                </a:lnTo>
                <a:lnTo>
                  <a:pt x="878" y="201"/>
                </a:lnTo>
                <a:lnTo>
                  <a:pt x="884" y="237"/>
                </a:lnTo>
                <a:lnTo>
                  <a:pt x="878" y="272"/>
                </a:lnTo>
                <a:lnTo>
                  <a:pt x="860" y="296"/>
                </a:lnTo>
                <a:lnTo>
                  <a:pt x="830" y="319"/>
                </a:lnTo>
                <a:lnTo>
                  <a:pt x="794" y="337"/>
                </a:lnTo>
              </a:path>
            </a:pathLst>
          </a:custGeom>
          <a:solidFill>
            <a:srgbClr val="FF3333"/>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1631" tIns="40816" rIns="81631" bIns="40816" anchor="ctr"/>
          <a:lstStyle/>
          <a:p>
            <a:pPr algn="ctr" defTabSz="407988" hangingPunct="0">
              <a:lnSpc>
                <a:spcPct val="93000"/>
              </a:lnSpc>
              <a:buClr>
                <a:srgbClr val="000000"/>
              </a:buClr>
              <a:buSzPct val="45000"/>
              <a:buFont typeface="Wingdings" charset="0"/>
              <a:buNone/>
              <a:tabLst>
                <a:tab pos="657225" algn="l"/>
              </a:tabLst>
            </a:pPr>
            <a:r>
              <a:rPr lang="fi-FI" sz="1100">
                <a:solidFill>
                  <a:srgbClr val="000000"/>
                </a:solidFill>
              </a:rPr>
              <a:t>domain3.com</a:t>
            </a:r>
          </a:p>
        </p:txBody>
      </p:sp>
      <p:sp>
        <p:nvSpPr>
          <p:cNvPr id="179225" name="Freeform 25"/>
          <p:cNvSpPr>
            <a:spLocks/>
          </p:cNvSpPr>
          <p:nvPr/>
        </p:nvSpPr>
        <p:spPr bwMode="auto">
          <a:xfrm>
            <a:off x="7354889" y="2407444"/>
            <a:ext cx="433387" cy="434579"/>
          </a:xfrm>
          <a:custGeom>
            <a:avLst/>
            <a:gdLst>
              <a:gd name="T0" fmla="*/ 0 w 1328"/>
              <a:gd name="T1" fmla="*/ 0 h 1777"/>
              <a:gd name="T2" fmla="*/ 1327 w 1328"/>
              <a:gd name="T3" fmla="*/ 1776 h 1777"/>
            </a:gdLst>
            <a:ahLst/>
            <a:cxnLst>
              <a:cxn ang="0">
                <a:pos x="T0" y="T1"/>
              </a:cxn>
              <a:cxn ang="0">
                <a:pos x="T2" y="T3"/>
              </a:cxn>
            </a:cxnLst>
            <a:rect l="0" t="0" r="r" b="b"/>
            <a:pathLst>
              <a:path w="1328" h="1777">
                <a:moveTo>
                  <a:pt x="0" y="0"/>
                </a:moveTo>
                <a:lnTo>
                  <a:pt x="1327" y="1776"/>
                </a:lnTo>
              </a:path>
            </a:pathLst>
          </a:custGeom>
          <a:noFill/>
          <a:ln w="36720">
            <a:solidFill>
              <a:srgbClr val="000000"/>
            </a:solidFill>
            <a:round/>
            <a:headEnd/>
            <a:tailEnd type="triangl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79226" name="Text Box 26"/>
          <p:cNvSpPr txBox="1">
            <a:spLocks noChangeArrowheads="1"/>
          </p:cNvSpPr>
          <p:nvPr/>
        </p:nvSpPr>
        <p:spPr bwMode="auto">
          <a:xfrm>
            <a:off x="6029325" y="2457450"/>
            <a:ext cx="522288" cy="18692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1" tIns="40816" rIns="81631" bIns="40816"/>
          <a:lstStyle>
            <a:lvl1pPr defTabSz="828675">
              <a:defRPr>
                <a:solidFill>
                  <a:schemeClr val="tx1"/>
                </a:solidFill>
                <a:latin typeface="Arial" charset="0"/>
                <a:ea typeface="ＭＳ Ｐゴシック" charset="0"/>
              </a:defRPr>
            </a:lvl1pPr>
            <a:lvl2pPr marL="414338" defTabSz="828675">
              <a:defRPr>
                <a:solidFill>
                  <a:schemeClr val="tx1"/>
                </a:solidFill>
                <a:latin typeface="Arial" charset="0"/>
                <a:ea typeface="ＭＳ Ｐゴシック" charset="0"/>
              </a:defRPr>
            </a:lvl2pPr>
            <a:lvl3pPr marL="828675" defTabSz="828675">
              <a:defRPr>
                <a:solidFill>
                  <a:schemeClr val="tx1"/>
                </a:solidFill>
                <a:latin typeface="Arial" charset="0"/>
                <a:ea typeface="ＭＳ Ｐゴシック" charset="0"/>
              </a:defRPr>
            </a:lvl3pPr>
            <a:lvl4pPr marL="1244600" defTabSz="828675">
              <a:defRPr>
                <a:solidFill>
                  <a:schemeClr val="tx1"/>
                </a:solidFill>
                <a:latin typeface="Arial" charset="0"/>
                <a:ea typeface="ＭＳ Ｐゴシック" charset="0"/>
              </a:defRPr>
            </a:lvl4pPr>
            <a:lvl5pPr marL="1658938" defTabSz="828675">
              <a:defRPr>
                <a:solidFill>
                  <a:schemeClr val="tx1"/>
                </a:solidFill>
                <a:latin typeface="Arial" charset="0"/>
                <a:ea typeface="ＭＳ Ｐゴシック" charset="0"/>
              </a:defRPr>
            </a:lvl5pPr>
            <a:lvl6pPr marL="2116138" defTabSz="828675" fontAlgn="base">
              <a:spcBef>
                <a:spcPct val="0"/>
              </a:spcBef>
              <a:spcAft>
                <a:spcPct val="0"/>
              </a:spcAft>
              <a:defRPr>
                <a:solidFill>
                  <a:schemeClr val="tx1"/>
                </a:solidFill>
                <a:latin typeface="Arial" charset="0"/>
                <a:ea typeface="ＭＳ Ｐゴシック" charset="0"/>
              </a:defRPr>
            </a:lvl6pPr>
            <a:lvl7pPr marL="2573338" defTabSz="828675" fontAlgn="base">
              <a:spcBef>
                <a:spcPct val="0"/>
              </a:spcBef>
              <a:spcAft>
                <a:spcPct val="0"/>
              </a:spcAft>
              <a:defRPr>
                <a:solidFill>
                  <a:schemeClr val="tx1"/>
                </a:solidFill>
                <a:latin typeface="Arial" charset="0"/>
                <a:ea typeface="ＭＳ Ｐゴシック" charset="0"/>
              </a:defRPr>
            </a:lvl7pPr>
            <a:lvl8pPr marL="3030538" defTabSz="828675" fontAlgn="base">
              <a:spcBef>
                <a:spcPct val="0"/>
              </a:spcBef>
              <a:spcAft>
                <a:spcPct val="0"/>
              </a:spcAft>
              <a:defRPr>
                <a:solidFill>
                  <a:schemeClr val="tx1"/>
                </a:solidFill>
                <a:latin typeface="Arial" charset="0"/>
                <a:ea typeface="ＭＳ Ｐゴシック" charset="0"/>
              </a:defRPr>
            </a:lvl8pPr>
            <a:lvl9pPr marL="3487738" defTabSz="828675" fontAlgn="base">
              <a:spcBef>
                <a:spcPct val="0"/>
              </a:spcBef>
              <a:spcAft>
                <a:spcPct val="0"/>
              </a:spcAft>
              <a:defRPr>
                <a:solidFill>
                  <a:schemeClr val="tx1"/>
                </a:solidFill>
                <a:latin typeface="Arial" charset="0"/>
                <a:ea typeface="ＭＳ Ｐゴシック" charset="0"/>
              </a:defRPr>
            </a:lvl9pPr>
          </a:lstStyle>
          <a:p>
            <a:pPr hangingPunct="0">
              <a:lnSpc>
                <a:spcPct val="93000"/>
              </a:lnSpc>
              <a:buClr>
                <a:srgbClr val="000000"/>
              </a:buClr>
              <a:buSzPct val="45000"/>
              <a:buFont typeface="Wingdings" charset="0"/>
              <a:buNone/>
            </a:pPr>
            <a:r>
              <a:rPr lang="fi-FI" sz="1100">
                <a:solidFill>
                  <a:srgbClr val="000000"/>
                </a:solidFill>
              </a:rPr>
              <a:t>spam</a:t>
            </a:r>
          </a:p>
        </p:txBody>
      </p:sp>
      <p:sp>
        <p:nvSpPr>
          <p:cNvPr id="179227" name="Text Box 27"/>
          <p:cNvSpPr txBox="1">
            <a:spLocks noChangeArrowheads="1"/>
          </p:cNvSpPr>
          <p:nvPr/>
        </p:nvSpPr>
        <p:spPr bwMode="auto">
          <a:xfrm>
            <a:off x="6792914" y="2457450"/>
            <a:ext cx="522287" cy="18692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1" tIns="40816" rIns="81631" bIns="40816"/>
          <a:lstStyle>
            <a:lvl1pPr defTabSz="828675">
              <a:defRPr>
                <a:solidFill>
                  <a:schemeClr val="tx1"/>
                </a:solidFill>
                <a:latin typeface="Arial" charset="0"/>
                <a:ea typeface="ＭＳ Ｐゴシック" charset="0"/>
              </a:defRPr>
            </a:lvl1pPr>
            <a:lvl2pPr marL="414338" defTabSz="828675">
              <a:defRPr>
                <a:solidFill>
                  <a:schemeClr val="tx1"/>
                </a:solidFill>
                <a:latin typeface="Arial" charset="0"/>
                <a:ea typeface="ＭＳ Ｐゴシック" charset="0"/>
              </a:defRPr>
            </a:lvl2pPr>
            <a:lvl3pPr marL="828675" defTabSz="828675">
              <a:defRPr>
                <a:solidFill>
                  <a:schemeClr val="tx1"/>
                </a:solidFill>
                <a:latin typeface="Arial" charset="0"/>
                <a:ea typeface="ＭＳ Ｐゴシック" charset="0"/>
              </a:defRPr>
            </a:lvl3pPr>
            <a:lvl4pPr marL="1244600" defTabSz="828675">
              <a:defRPr>
                <a:solidFill>
                  <a:schemeClr val="tx1"/>
                </a:solidFill>
                <a:latin typeface="Arial" charset="0"/>
                <a:ea typeface="ＭＳ Ｐゴシック" charset="0"/>
              </a:defRPr>
            </a:lvl4pPr>
            <a:lvl5pPr marL="1658938" defTabSz="828675">
              <a:defRPr>
                <a:solidFill>
                  <a:schemeClr val="tx1"/>
                </a:solidFill>
                <a:latin typeface="Arial" charset="0"/>
                <a:ea typeface="ＭＳ Ｐゴシック" charset="0"/>
              </a:defRPr>
            </a:lvl5pPr>
            <a:lvl6pPr marL="2116138" defTabSz="828675" fontAlgn="base">
              <a:spcBef>
                <a:spcPct val="0"/>
              </a:spcBef>
              <a:spcAft>
                <a:spcPct val="0"/>
              </a:spcAft>
              <a:defRPr>
                <a:solidFill>
                  <a:schemeClr val="tx1"/>
                </a:solidFill>
                <a:latin typeface="Arial" charset="0"/>
                <a:ea typeface="ＭＳ Ｐゴシック" charset="0"/>
              </a:defRPr>
            </a:lvl6pPr>
            <a:lvl7pPr marL="2573338" defTabSz="828675" fontAlgn="base">
              <a:spcBef>
                <a:spcPct val="0"/>
              </a:spcBef>
              <a:spcAft>
                <a:spcPct val="0"/>
              </a:spcAft>
              <a:defRPr>
                <a:solidFill>
                  <a:schemeClr val="tx1"/>
                </a:solidFill>
                <a:latin typeface="Arial" charset="0"/>
                <a:ea typeface="ＭＳ Ｐゴシック" charset="0"/>
              </a:defRPr>
            </a:lvl7pPr>
            <a:lvl8pPr marL="3030538" defTabSz="828675" fontAlgn="base">
              <a:spcBef>
                <a:spcPct val="0"/>
              </a:spcBef>
              <a:spcAft>
                <a:spcPct val="0"/>
              </a:spcAft>
              <a:defRPr>
                <a:solidFill>
                  <a:schemeClr val="tx1"/>
                </a:solidFill>
                <a:latin typeface="Arial" charset="0"/>
                <a:ea typeface="ＭＳ Ｐゴシック" charset="0"/>
              </a:defRPr>
            </a:lvl8pPr>
            <a:lvl9pPr marL="3487738" defTabSz="828675" fontAlgn="base">
              <a:spcBef>
                <a:spcPct val="0"/>
              </a:spcBef>
              <a:spcAft>
                <a:spcPct val="0"/>
              </a:spcAft>
              <a:defRPr>
                <a:solidFill>
                  <a:schemeClr val="tx1"/>
                </a:solidFill>
                <a:latin typeface="Arial" charset="0"/>
                <a:ea typeface="ＭＳ Ｐゴシック" charset="0"/>
              </a:defRPr>
            </a:lvl9pPr>
          </a:lstStyle>
          <a:p>
            <a:pPr hangingPunct="0">
              <a:lnSpc>
                <a:spcPct val="93000"/>
              </a:lnSpc>
              <a:buClr>
                <a:srgbClr val="000000"/>
              </a:buClr>
              <a:buSzPct val="45000"/>
              <a:buFont typeface="Wingdings" charset="0"/>
              <a:buNone/>
            </a:pPr>
            <a:r>
              <a:rPr lang="fi-FI" sz="1100">
                <a:solidFill>
                  <a:srgbClr val="000000"/>
                </a:solidFill>
              </a:rPr>
              <a:t>spam</a:t>
            </a:r>
          </a:p>
        </p:txBody>
      </p:sp>
      <p:sp>
        <p:nvSpPr>
          <p:cNvPr id="179228" name="Text Box 28"/>
          <p:cNvSpPr txBox="1">
            <a:spLocks noChangeArrowheads="1"/>
          </p:cNvSpPr>
          <p:nvPr/>
        </p:nvSpPr>
        <p:spPr bwMode="auto">
          <a:xfrm>
            <a:off x="7472363" y="2457450"/>
            <a:ext cx="520700" cy="18692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1" tIns="40816" rIns="81631" bIns="40816"/>
          <a:lstStyle>
            <a:lvl1pPr defTabSz="828675">
              <a:defRPr>
                <a:solidFill>
                  <a:schemeClr val="tx1"/>
                </a:solidFill>
                <a:latin typeface="Arial" charset="0"/>
                <a:ea typeface="ＭＳ Ｐゴシック" charset="0"/>
              </a:defRPr>
            </a:lvl1pPr>
            <a:lvl2pPr marL="414338" defTabSz="828675">
              <a:defRPr>
                <a:solidFill>
                  <a:schemeClr val="tx1"/>
                </a:solidFill>
                <a:latin typeface="Arial" charset="0"/>
                <a:ea typeface="ＭＳ Ｐゴシック" charset="0"/>
              </a:defRPr>
            </a:lvl2pPr>
            <a:lvl3pPr marL="828675" defTabSz="828675">
              <a:defRPr>
                <a:solidFill>
                  <a:schemeClr val="tx1"/>
                </a:solidFill>
                <a:latin typeface="Arial" charset="0"/>
                <a:ea typeface="ＭＳ Ｐゴシック" charset="0"/>
              </a:defRPr>
            </a:lvl3pPr>
            <a:lvl4pPr marL="1244600" defTabSz="828675">
              <a:defRPr>
                <a:solidFill>
                  <a:schemeClr val="tx1"/>
                </a:solidFill>
                <a:latin typeface="Arial" charset="0"/>
                <a:ea typeface="ＭＳ Ｐゴシック" charset="0"/>
              </a:defRPr>
            </a:lvl4pPr>
            <a:lvl5pPr marL="1658938" defTabSz="828675">
              <a:defRPr>
                <a:solidFill>
                  <a:schemeClr val="tx1"/>
                </a:solidFill>
                <a:latin typeface="Arial" charset="0"/>
                <a:ea typeface="ＭＳ Ｐゴシック" charset="0"/>
              </a:defRPr>
            </a:lvl5pPr>
            <a:lvl6pPr marL="2116138" defTabSz="828675" fontAlgn="base">
              <a:spcBef>
                <a:spcPct val="0"/>
              </a:spcBef>
              <a:spcAft>
                <a:spcPct val="0"/>
              </a:spcAft>
              <a:defRPr>
                <a:solidFill>
                  <a:schemeClr val="tx1"/>
                </a:solidFill>
                <a:latin typeface="Arial" charset="0"/>
                <a:ea typeface="ＭＳ Ｐゴシック" charset="0"/>
              </a:defRPr>
            </a:lvl6pPr>
            <a:lvl7pPr marL="2573338" defTabSz="828675" fontAlgn="base">
              <a:spcBef>
                <a:spcPct val="0"/>
              </a:spcBef>
              <a:spcAft>
                <a:spcPct val="0"/>
              </a:spcAft>
              <a:defRPr>
                <a:solidFill>
                  <a:schemeClr val="tx1"/>
                </a:solidFill>
                <a:latin typeface="Arial" charset="0"/>
                <a:ea typeface="ＭＳ Ｐゴシック" charset="0"/>
              </a:defRPr>
            </a:lvl7pPr>
            <a:lvl8pPr marL="3030538" defTabSz="828675" fontAlgn="base">
              <a:spcBef>
                <a:spcPct val="0"/>
              </a:spcBef>
              <a:spcAft>
                <a:spcPct val="0"/>
              </a:spcAft>
              <a:defRPr>
                <a:solidFill>
                  <a:schemeClr val="tx1"/>
                </a:solidFill>
                <a:latin typeface="Arial" charset="0"/>
                <a:ea typeface="ＭＳ Ｐゴシック" charset="0"/>
              </a:defRPr>
            </a:lvl8pPr>
            <a:lvl9pPr marL="3487738" defTabSz="828675" fontAlgn="base">
              <a:spcBef>
                <a:spcPct val="0"/>
              </a:spcBef>
              <a:spcAft>
                <a:spcPct val="0"/>
              </a:spcAft>
              <a:defRPr>
                <a:solidFill>
                  <a:schemeClr val="tx1"/>
                </a:solidFill>
                <a:latin typeface="Arial" charset="0"/>
                <a:ea typeface="ＭＳ Ｐゴシック" charset="0"/>
              </a:defRPr>
            </a:lvl9pPr>
          </a:lstStyle>
          <a:p>
            <a:pPr hangingPunct="0">
              <a:lnSpc>
                <a:spcPct val="93000"/>
              </a:lnSpc>
              <a:buClr>
                <a:srgbClr val="000000"/>
              </a:buClr>
              <a:buSzPct val="45000"/>
              <a:buFont typeface="Wingdings" charset="0"/>
              <a:buNone/>
            </a:pPr>
            <a:r>
              <a:rPr lang="fi-FI" sz="1100">
                <a:solidFill>
                  <a:srgbClr val="000000"/>
                </a:solidFill>
              </a:rPr>
              <a:t>spam</a:t>
            </a:r>
          </a:p>
        </p:txBody>
      </p:sp>
      <p:sp>
        <p:nvSpPr>
          <p:cNvPr id="179229" name="Text Box 29"/>
          <p:cNvSpPr txBox="1">
            <a:spLocks noChangeArrowheads="1"/>
          </p:cNvSpPr>
          <p:nvPr/>
        </p:nvSpPr>
        <p:spPr bwMode="auto">
          <a:xfrm>
            <a:off x="5826126" y="1143000"/>
            <a:ext cx="3013075" cy="4095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1" tIns="40816" rIns="81631" bIns="40816"/>
          <a:lstStyle>
            <a:lvl1pPr defTabSz="407988">
              <a:tabLst>
                <a:tab pos="657225" algn="l"/>
                <a:tab pos="1312863" algn="l"/>
                <a:tab pos="1970088" algn="l"/>
                <a:tab pos="2627313" algn="l"/>
              </a:tabLst>
              <a:defRPr>
                <a:solidFill>
                  <a:schemeClr val="tx1"/>
                </a:solidFill>
                <a:latin typeface="Arial" charset="0"/>
                <a:ea typeface="ＭＳ Ｐゴシック" charset="0"/>
              </a:defRPr>
            </a:lvl1pPr>
            <a:lvl2pPr marL="392113" indent="-196850" defTabSz="407988">
              <a:tabLst>
                <a:tab pos="657225" algn="l"/>
                <a:tab pos="1312863" algn="l"/>
                <a:tab pos="1970088" algn="l"/>
                <a:tab pos="2627313" algn="l"/>
              </a:tabLst>
              <a:defRPr>
                <a:solidFill>
                  <a:schemeClr val="tx1"/>
                </a:solidFill>
                <a:latin typeface="Arial" charset="0"/>
                <a:ea typeface="ＭＳ Ｐゴシック" charset="0"/>
              </a:defRPr>
            </a:lvl2pPr>
            <a:lvl3pPr marL="587375" indent="-195263" defTabSz="407988">
              <a:tabLst>
                <a:tab pos="657225" algn="l"/>
                <a:tab pos="1312863" algn="l"/>
                <a:tab pos="1970088" algn="l"/>
                <a:tab pos="2627313" algn="l"/>
              </a:tabLst>
              <a:defRPr>
                <a:solidFill>
                  <a:schemeClr val="tx1"/>
                </a:solidFill>
                <a:latin typeface="Arial" charset="0"/>
                <a:ea typeface="ＭＳ Ｐゴシック" charset="0"/>
              </a:defRPr>
            </a:lvl3pPr>
            <a:lvl4pPr marL="782638" indent="-195263" defTabSz="407988">
              <a:tabLst>
                <a:tab pos="657225" algn="l"/>
                <a:tab pos="1312863" algn="l"/>
                <a:tab pos="1970088" algn="l"/>
                <a:tab pos="2627313" algn="l"/>
              </a:tabLst>
              <a:defRPr>
                <a:solidFill>
                  <a:schemeClr val="tx1"/>
                </a:solidFill>
                <a:latin typeface="Arial" charset="0"/>
                <a:ea typeface="ＭＳ Ｐゴシック" charset="0"/>
              </a:defRPr>
            </a:lvl4pPr>
            <a:lvl5pPr marL="979488" indent="-196850" defTabSz="407988">
              <a:tabLst>
                <a:tab pos="657225" algn="l"/>
                <a:tab pos="1312863" algn="l"/>
                <a:tab pos="1970088" algn="l"/>
                <a:tab pos="2627313" algn="l"/>
              </a:tabLst>
              <a:defRPr>
                <a:solidFill>
                  <a:schemeClr val="tx1"/>
                </a:solidFill>
                <a:latin typeface="Arial" charset="0"/>
                <a:ea typeface="ＭＳ Ｐゴシック" charset="0"/>
              </a:defRPr>
            </a:lvl5pPr>
            <a:lvl6pPr marL="1436688" indent="-196850" defTabSz="407988" fontAlgn="base">
              <a:spcBef>
                <a:spcPct val="0"/>
              </a:spcBef>
              <a:spcAft>
                <a:spcPct val="0"/>
              </a:spcAft>
              <a:tabLst>
                <a:tab pos="657225" algn="l"/>
                <a:tab pos="1312863" algn="l"/>
                <a:tab pos="1970088" algn="l"/>
                <a:tab pos="2627313" algn="l"/>
              </a:tabLst>
              <a:defRPr>
                <a:solidFill>
                  <a:schemeClr val="tx1"/>
                </a:solidFill>
                <a:latin typeface="Arial" charset="0"/>
                <a:ea typeface="ＭＳ Ｐゴシック" charset="0"/>
              </a:defRPr>
            </a:lvl6pPr>
            <a:lvl7pPr marL="1893888" indent="-196850" defTabSz="407988" fontAlgn="base">
              <a:spcBef>
                <a:spcPct val="0"/>
              </a:spcBef>
              <a:spcAft>
                <a:spcPct val="0"/>
              </a:spcAft>
              <a:tabLst>
                <a:tab pos="657225" algn="l"/>
                <a:tab pos="1312863" algn="l"/>
                <a:tab pos="1970088" algn="l"/>
                <a:tab pos="2627313" algn="l"/>
              </a:tabLst>
              <a:defRPr>
                <a:solidFill>
                  <a:schemeClr val="tx1"/>
                </a:solidFill>
                <a:latin typeface="Arial" charset="0"/>
                <a:ea typeface="ＭＳ Ｐゴシック" charset="0"/>
              </a:defRPr>
            </a:lvl7pPr>
            <a:lvl8pPr marL="2351088" indent="-196850" defTabSz="407988" fontAlgn="base">
              <a:spcBef>
                <a:spcPct val="0"/>
              </a:spcBef>
              <a:spcAft>
                <a:spcPct val="0"/>
              </a:spcAft>
              <a:tabLst>
                <a:tab pos="657225" algn="l"/>
                <a:tab pos="1312863" algn="l"/>
                <a:tab pos="1970088" algn="l"/>
                <a:tab pos="2627313" algn="l"/>
              </a:tabLst>
              <a:defRPr>
                <a:solidFill>
                  <a:schemeClr val="tx1"/>
                </a:solidFill>
                <a:latin typeface="Arial" charset="0"/>
                <a:ea typeface="ＭＳ Ｐゴシック" charset="0"/>
              </a:defRPr>
            </a:lvl8pPr>
            <a:lvl9pPr marL="2808288" indent="-196850" defTabSz="407988" fontAlgn="base">
              <a:spcBef>
                <a:spcPct val="0"/>
              </a:spcBef>
              <a:spcAft>
                <a:spcPct val="0"/>
              </a:spcAft>
              <a:tabLst>
                <a:tab pos="657225" algn="l"/>
                <a:tab pos="1312863" algn="l"/>
                <a:tab pos="1970088" algn="l"/>
                <a:tab pos="2627313" algn="l"/>
              </a:tabLst>
              <a:defRPr>
                <a:solidFill>
                  <a:schemeClr val="tx1"/>
                </a:solidFill>
                <a:latin typeface="Arial" charset="0"/>
                <a:ea typeface="ＭＳ Ｐゴシック" charset="0"/>
              </a:defRPr>
            </a:lvl9pPr>
          </a:lstStyle>
          <a:p>
            <a:pPr hangingPunct="0">
              <a:lnSpc>
                <a:spcPct val="93000"/>
              </a:lnSpc>
              <a:buClr>
                <a:srgbClr val="000000"/>
              </a:buClr>
              <a:buSzPct val="45000"/>
              <a:buFont typeface="Wingdings" charset="0"/>
              <a:buNone/>
            </a:pPr>
            <a:r>
              <a:rPr lang="fi-FI">
                <a:solidFill>
                  <a:srgbClr val="000000"/>
                </a:solidFill>
              </a:rPr>
              <a:t>IP Address: </a:t>
            </a:r>
            <a:r>
              <a:rPr lang="fi-FI" b="1" i="1">
                <a:solidFill>
                  <a:srgbClr val="000000"/>
                </a:solidFill>
              </a:rPr>
              <a:t>24.99.146.xxx</a:t>
            </a:r>
          </a:p>
          <a:p>
            <a:pPr algn="ctr" hangingPunct="0">
              <a:lnSpc>
                <a:spcPct val="93000"/>
              </a:lnSpc>
              <a:buClr>
                <a:srgbClr val="000000"/>
              </a:buClr>
              <a:buSzPct val="45000"/>
              <a:buFont typeface="Wingdings" charset="0"/>
              <a:buNone/>
            </a:pPr>
            <a:r>
              <a:rPr lang="fi-FI" b="1" i="1">
                <a:solidFill>
                  <a:srgbClr val="000000"/>
                </a:solidFill>
              </a:rPr>
              <a:t>Unknown sender</a:t>
            </a:r>
          </a:p>
        </p:txBody>
      </p:sp>
      <p:sp>
        <p:nvSpPr>
          <p:cNvPr id="179230" name="Text Box 30"/>
          <p:cNvSpPr txBox="1">
            <a:spLocks noChangeArrowheads="1"/>
          </p:cNvSpPr>
          <p:nvPr/>
        </p:nvSpPr>
        <p:spPr bwMode="auto">
          <a:xfrm>
            <a:off x="6248401" y="3829050"/>
            <a:ext cx="1736725" cy="3429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1631" tIns="40816" rIns="81631" bIns="40816"/>
          <a:lstStyle>
            <a:lvl1pPr defTabSz="407988">
              <a:tabLst>
                <a:tab pos="657225" algn="l"/>
                <a:tab pos="1312863" algn="l"/>
              </a:tabLst>
              <a:defRPr>
                <a:solidFill>
                  <a:schemeClr val="tx1"/>
                </a:solidFill>
                <a:latin typeface="Arial" charset="0"/>
                <a:ea typeface="ＭＳ Ｐゴシック" charset="0"/>
              </a:defRPr>
            </a:lvl1pPr>
            <a:lvl2pPr marL="392113" indent="-196850" defTabSz="407988">
              <a:tabLst>
                <a:tab pos="657225" algn="l"/>
                <a:tab pos="1312863" algn="l"/>
              </a:tabLst>
              <a:defRPr>
                <a:solidFill>
                  <a:schemeClr val="tx1"/>
                </a:solidFill>
                <a:latin typeface="Arial" charset="0"/>
                <a:ea typeface="ＭＳ Ｐゴシック" charset="0"/>
              </a:defRPr>
            </a:lvl2pPr>
            <a:lvl3pPr marL="587375" indent="-195263" defTabSz="407988">
              <a:tabLst>
                <a:tab pos="657225" algn="l"/>
                <a:tab pos="1312863" algn="l"/>
              </a:tabLst>
              <a:defRPr>
                <a:solidFill>
                  <a:schemeClr val="tx1"/>
                </a:solidFill>
                <a:latin typeface="Arial" charset="0"/>
                <a:ea typeface="ＭＳ Ｐゴシック" charset="0"/>
              </a:defRPr>
            </a:lvl3pPr>
            <a:lvl4pPr marL="782638" indent="-195263" defTabSz="407988">
              <a:tabLst>
                <a:tab pos="657225" algn="l"/>
                <a:tab pos="1312863" algn="l"/>
              </a:tabLst>
              <a:defRPr>
                <a:solidFill>
                  <a:schemeClr val="tx1"/>
                </a:solidFill>
                <a:latin typeface="Arial" charset="0"/>
                <a:ea typeface="ＭＳ Ｐゴシック" charset="0"/>
              </a:defRPr>
            </a:lvl4pPr>
            <a:lvl5pPr marL="979488" indent="-196850" defTabSz="407988">
              <a:tabLst>
                <a:tab pos="657225" algn="l"/>
                <a:tab pos="1312863" algn="l"/>
              </a:tabLst>
              <a:defRPr>
                <a:solidFill>
                  <a:schemeClr val="tx1"/>
                </a:solidFill>
                <a:latin typeface="Arial" charset="0"/>
                <a:ea typeface="ＭＳ Ｐゴシック" charset="0"/>
              </a:defRPr>
            </a:lvl5pPr>
            <a:lvl6pPr marL="1436688" indent="-196850" defTabSz="407988" fontAlgn="base">
              <a:spcBef>
                <a:spcPct val="0"/>
              </a:spcBef>
              <a:spcAft>
                <a:spcPct val="0"/>
              </a:spcAft>
              <a:tabLst>
                <a:tab pos="657225" algn="l"/>
                <a:tab pos="1312863" algn="l"/>
              </a:tabLst>
              <a:defRPr>
                <a:solidFill>
                  <a:schemeClr val="tx1"/>
                </a:solidFill>
                <a:latin typeface="Arial" charset="0"/>
                <a:ea typeface="ＭＳ Ｐゴシック" charset="0"/>
              </a:defRPr>
            </a:lvl6pPr>
            <a:lvl7pPr marL="1893888" indent="-196850" defTabSz="407988" fontAlgn="base">
              <a:spcBef>
                <a:spcPct val="0"/>
              </a:spcBef>
              <a:spcAft>
                <a:spcPct val="0"/>
              </a:spcAft>
              <a:tabLst>
                <a:tab pos="657225" algn="l"/>
                <a:tab pos="1312863" algn="l"/>
              </a:tabLst>
              <a:defRPr>
                <a:solidFill>
                  <a:schemeClr val="tx1"/>
                </a:solidFill>
                <a:latin typeface="Arial" charset="0"/>
                <a:ea typeface="ＭＳ Ｐゴシック" charset="0"/>
              </a:defRPr>
            </a:lvl7pPr>
            <a:lvl8pPr marL="2351088" indent="-196850" defTabSz="407988" fontAlgn="base">
              <a:spcBef>
                <a:spcPct val="0"/>
              </a:spcBef>
              <a:spcAft>
                <a:spcPct val="0"/>
              </a:spcAft>
              <a:tabLst>
                <a:tab pos="657225" algn="l"/>
                <a:tab pos="1312863" algn="l"/>
              </a:tabLst>
              <a:defRPr>
                <a:solidFill>
                  <a:schemeClr val="tx1"/>
                </a:solidFill>
                <a:latin typeface="Arial" charset="0"/>
                <a:ea typeface="ＭＳ Ｐゴシック" charset="0"/>
              </a:defRPr>
            </a:lvl8pPr>
            <a:lvl9pPr marL="2808288" indent="-196850" defTabSz="407988" fontAlgn="base">
              <a:spcBef>
                <a:spcPct val="0"/>
              </a:spcBef>
              <a:spcAft>
                <a:spcPct val="0"/>
              </a:spcAft>
              <a:tabLst>
                <a:tab pos="657225" algn="l"/>
                <a:tab pos="1312863" algn="l"/>
              </a:tabLst>
              <a:defRPr>
                <a:solidFill>
                  <a:schemeClr val="tx1"/>
                </a:solidFill>
                <a:latin typeface="Arial" charset="0"/>
                <a:ea typeface="ＭＳ Ｐゴシック" charset="0"/>
              </a:defRPr>
            </a:lvl9pPr>
          </a:lstStyle>
          <a:p>
            <a:pPr hangingPunct="0">
              <a:lnSpc>
                <a:spcPct val="93000"/>
              </a:lnSpc>
              <a:buClr>
                <a:srgbClr val="000000"/>
              </a:buClr>
              <a:buSzPct val="45000"/>
              <a:buFont typeface="Wingdings" charset="0"/>
              <a:buNone/>
            </a:pPr>
            <a:r>
              <a:rPr lang="fi-FI" sz="1600" i="1">
                <a:solidFill>
                  <a:srgbClr val="000000"/>
                </a:solidFill>
              </a:rPr>
              <a:t>Cluster on </a:t>
            </a:r>
          </a:p>
          <a:p>
            <a:pPr hangingPunct="0">
              <a:lnSpc>
                <a:spcPct val="93000"/>
              </a:lnSpc>
              <a:buClr>
                <a:srgbClr val="000000"/>
              </a:buClr>
              <a:buSzPct val="45000"/>
              <a:buFont typeface="Wingdings" charset="0"/>
              <a:buNone/>
            </a:pPr>
            <a:r>
              <a:rPr lang="fi-FI" sz="1600" i="1">
                <a:solidFill>
                  <a:srgbClr val="000000"/>
                </a:solidFill>
              </a:rPr>
              <a:t>sending behavior</a:t>
            </a:r>
          </a:p>
          <a:p>
            <a:pPr hangingPunct="0">
              <a:lnSpc>
                <a:spcPct val="93000"/>
              </a:lnSpc>
              <a:buClr>
                <a:srgbClr val="000000"/>
              </a:buClr>
              <a:buSzPct val="45000"/>
              <a:buFont typeface="Wingdings" charset="0"/>
              <a:buNone/>
            </a:pPr>
            <a:endParaRPr lang="fi-FI" sz="1600" i="1">
              <a:solidFill>
                <a:srgbClr val="000000"/>
              </a:solidFill>
            </a:endParaRPr>
          </a:p>
        </p:txBody>
      </p:sp>
      <p:sp>
        <p:nvSpPr>
          <p:cNvPr id="179231" name="AutoShape 31"/>
          <p:cNvSpPr>
            <a:spLocks/>
          </p:cNvSpPr>
          <p:nvPr/>
        </p:nvSpPr>
        <p:spPr bwMode="auto">
          <a:xfrm rot="16200000" flipH="1">
            <a:off x="6810574" y="2458046"/>
            <a:ext cx="486966" cy="2281237"/>
          </a:xfrm>
          <a:prstGeom prst="rightBrace">
            <a:avLst>
              <a:gd name="adj1" fmla="val 25684"/>
              <a:gd name="adj2" fmla="val 46319"/>
            </a:avLst>
          </a:prstGeom>
          <a:noFill/>
          <a:ln w="36720">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9232" name="Text Box 32"/>
          <p:cNvSpPr txBox="1">
            <a:spLocks noChangeArrowheads="1"/>
          </p:cNvSpPr>
          <p:nvPr/>
        </p:nvSpPr>
        <p:spPr bwMode="auto">
          <a:xfrm>
            <a:off x="5826126" y="4241007"/>
            <a:ext cx="2428875" cy="27384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1631" tIns="40816" rIns="81631" bIns="40816"/>
          <a:lstStyle>
            <a:lvl1pPr defTabSz="407988">
              <a:tabLst>
                <a:tab pos="657225" algn="l"/>
                <a:tab pos="1312863" algn="l"/>
                <a:tab pos="1970088" algn="l"/>
              </a:tabLst>
              <a:defRPr>
                <a:solidFill>
                  <a:schemeClr val="tx1"/>
                </a:solidFill>
                <a:latin typeface="Arial" charset="0"/>
                <a:ea typeface="ＭＳ Ｐゴシック" charset="0"/>
              </a:defRPr>
            </a:lvl1pPr>
            <a:lvl2pPr marL="392113" indent="-196850" defTabSz="407988">
              <a:tabLst>
                <a:tab pos="657225" algn="l"/>
                <a:tab pos="1312863" algn="l"/>
                <a:tab pos="1970088" algn="l"/>
              </a:tabLst>
              <a:defRPr>
                <a:solidFill>
                  <a:schemeClr val="tx1"/>
                </a:solidFill>
                <a:latin typeface="Arial" charset="0"/>
                <a:ea typeface="ＭＳ Ｐゴシック" charset="0"/>
              </a:defRPr>
            </a:lvl2pPr>
            <a:lvl3pPr marL="587375" indent="-195263" defTabSz="407988">
              <a:tabLst>
                <a:tab pos="657225" algn="l"/>
                <a:tab pos="1312863" algn="l"/>
                <a:tab pos="1970088" algn="l"/>
              </a:tabLst>
              <a:defRPr>
                <a:solidFill>
                  <a:schemeClr val="tx1"/>
                </a:solidFill>
                <a:latin typeface="Arial" charset="0"/>
                <a:ea typeface="ＭＳ Ｐゴシック" charset="0"/>
              </a:defRPr>
            </a:lvl3pPr>
            <a:lvl4pPr marL="782638" indent="-195263" defTabSz="407988">
              <a:tabLst>
                <a:tab pos="657225" algn="l"/>
                <a:tab pos="1312863" algn="l"/>
                <a:tab pos="1970088" algn="l"/>
              </a:tabLst>
              <a:defRPr>
                <a:solidFill>
                  <a:schemeClr val="tx1"/>
                </a:solidFill>
                <a:latin typeface="Arial" charset="0"/>
                <a:ea typeface="ＭＳ Ｐゴシック" charset="0"/>
              </a:defRPr>
            </a:lvl4pPr>
            <a:lvl5pPr marL="979488" indent="-196850" defTabSz="407988">
              <a:tabLst>
                <a:tab pos="657225" algn="l"/>
                <a:tab pos="1312863" algn="l"/>
                <a:tab pos="1970088" algn="l"/>
              </a:tabLst>
              <a:defRPr>
                <a:solidFill>
                  <a:schemeClr val="tx1"/>
                </a:solidFill>
                <a:latin typeface="Arial" charset="0"/>
                <a:ea typeface="ＭＳ Ｐゴシック" charset="0"/>
              </a:defRPr>
            </a:lvl5pPr>
            <a:lvl6pPr marL="1436688" indent="-196850" defTabSz="407988" fontAlgn="base">
              <a:spcBef>
                <a:spcPct val="0"/>
              </a:spcBef>
              <a:spcAft>
                <a:spcPct val="0"/>
              </a:spcAft>
              <a:tabLst>
                <a:tab pos="657225" algn="l"/>
                <a:tab pos="1312863" algn="l"/>
                <a:tab pos="1970088" algn="l"/>
              </a:tabLst>
              <a:defRPr>
                <a:solidFill>
                  <a:schemeClr val="tx1"/>
                </a:solidFill>
                <a:latin typeface="Arial" charset="0"/>
                <a:ea typeface="ＭＳ Ｐゴシック" charset="0"/>
              </a:defRPr>
            </a:lvl6pPr>
            <a:lvl7pPr marL="1893888" indent="-196850" defTabSz="407988" fontAlgn="base">
              <a:spcBef>
                <a:spcPct val="0"/>
              </a:spcBef>
              <a:spcAft>
                <a:spcPct val="0"/>
              </a:spcAft>
              <a:tabLst>
                <a:tab pos="657225" algn="l"/>
                <a:tab pos="1312863" algn="l"/>
                <a:tab pos="1970088" algn="l"/>
              </a:tabLst>
              <a:defRPr>
                <a:solidFill>
                  <a:schemeClr val="tx1"/>
                </a:solidFill>
                <a:latin typeface="Arial" charset="0"/>
                <a:ea typeface="ＭＳ Ｐゴシック" charset="0"/>
              </a:defRPr>
            </a:lvl7pPr>
            <a:lvl8pPr marL="2351088" indent="-196850" defTabSz="407988" fontAlgn="base">
              <a:spcBef>
                <a:spcPct val="0"/>
              </a:spcBef>
              <a:spcAft>
                <a:spcPct val="0"/>
              </a:spcAft>
              <a:tabLst>
                <a:tab pos="657225" algn="l"/>
                <a:tab pos="1312863" algn="l"/>
                <a:tab pos="1970088" algn="l"/>
              </a:tabLst>
              <a:defRPr>
                <a:solidFill>
                  <a:schemeClr val="tx1"/>
                </a:solidFill>
                <a:latin typeface="Arial" charset="0"/>
                <a:ea typeface="ＭＳ Ｐゴシック" charset="0"/>
              </a:defRPr>
            </a:lvl8pPr>
            <a:lvl9pPr marL="2808288" indent="-196850" defTabSz="407988" fontAlgn="base">
              <a:spcBef>
                <a:spcPct val="0"/>
              </a:spcBef>
              <a:spcAft>
                <a:spcPct val="0"/>
              </a:spcAft>
              <a:tabLst>
                <a:tab pos="657225" algn="l"/>
                <a:tab pos="1312863" algn="l"/>
                <a:tab pos="1970088" algn="l"/>
              </a:tabLst>
              <a:defRPr>
                <a:solidFill>
                  <a:schemeClr val="tx1"/>
                </a:solidFill>
                <a:latin typeface="Arial" charset="0"/>
                <a:ea typeface="ＭＳ Ｐゴシック" charset="0"/>
              </a:defRPr>
            </a:lvl9pPr>
          </a:lstStyle>
          <a:p>
            <a:pPr hangingPunct="0">
              <a:lnSpc>
                <a:spcPct val="93000"/>
              </a:lnSpc>
              <a:buClr>
                <a:srgbClr val="000000"/>
              </a:buClr>
              <a:buSzPct val="45000"/>
              <a:buFont typeface="Wingdings" charset="0"/>
              <a:buNone/>
            </a:pPr>
            <a:r>
              <a:rPr lang="fi-FI" sz="2000" b="1">
                <a:solidFill>
                  <a:srgbClr val="FF0000"/>
                </a:solidFill>
              </a:rPr>
              <a:t>Similar fingerprint!</a:t>
            </a:r>
          </a:p>
        </p:txBody>
      </p:sp>
      <p:sp>
        <p:nvSpPr>
          <p:cNvPr id="179233" name="Text Box 33"/>
          <p:cNvSpPr txBox="1">
            <a:spLocks noChangeArrowheads="1"/>
          </p:cNvSpPr>
          <p:nvPr/>
        </p:nvSpPr>
        <p:spPr bwMode="auto">
          <a:xfrm>
            <a:off x="1139826" y="3770710"/>
            <a:ext cx="1736725" cy="3429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1631" tIns="40816" rIns="81631" bIns="40816"/>
          <a:lstStyle>
            <a:lvl1pPr defTabSz="407988">
              <a:tabLst>
                <a:tab pos="657225" algn="l"/>
                <a:tab pos="1312863" algn="l"/>
              </a:tabLst>
              <a:defRPr>
                <a:solidFill>
                  <a:schemeClr val="tx1"/>
                </a:solidFill>
                <a:latin typeface="Arial" charset="0"/>
                <a:ea typeface="ＭＳ Ｐゴシック" charset="0"/>
              </a:defRPr>
            </a:lvl1pPr>
            <a:lvl2pPr marL="392113" indent="-196850" defTabSz="407988">
              <a:tabLst>
                <a:tab pos="657225" algn="l"/>
                <a:tab pos="1312863" algn="l"/>
              </a:tabLst>
              <a:defRPr>
                <a:solidFill>
                  <a:schemeClr val="tx1"/>
                </a:solidFill>
                <a:latin typeface="Arial" charset="0"/>
                <a:ea typeface="ＭＳ Ｐゴシック" charset="0"/>
              </a:defRPr>
            </a:lvl2pPr>
            <a:lvl3pPr marL="587375" indent="-195263" defTabSz="407988">
              <a:tabLst>
                <a:tab pos="657225" algn="l"/>
                <a:tab pos="1312863" algn="l"/>
              </a:tabLst>
              <a:defRPr>
                <a:solidFill>
                  <a:schemeClr val="tx1"/>
                </a:solidFill>
                <a:latin typeface="Arial" charset="0"/>
                <a:ea typeface="ＭＳ Ｐゴシック" charset="0"/>
              </a:defRPr>
            </a:lvl3pPr>
            <a:lvl4pPr marL="782638" indent="-195263" defTabSz="407988">
              <a:tabLst>
                <a:tab pos="657225" algn="l"/>
                <a:tab pos="1312863" algn="l"/>
              </a:tabLst>
              <a:defRPr>
                <a:solidFill>
                  <a:schemeClr val="tx1"/>
                </a:solidFill>
                <a:latin typeface="Arial" charset="0"/>
                <a:ea typeface="ＭＳ Ｐゴシック" charset="0"/>
              </a:defRPr>
            </a:lvl4pPr>
            <a:lvl5pPr marL="979488" indent="-196850" defTabSz="407988">
              <a:tabLst>
                <a:tab pos="657225" algn="l"/>
                <a:tab pos="1312863" algn="l"/>
              </a:tabLst>
              <a:defRPr>
                <a:solidFill>
                  <a:schemeClr val="tx1"/>
                </a:solidFill>
                <a:latin typeface="Arial" charset="0"/>
                <a:ea typeface="ＭＳ Ｐゴシック" charset="0"/>
              </a:defRPr>
            </a:lvl5pPr>
            <a:lvl6pPr marL="1436688" indent="-196850" defTabSz="407988" fontAlgn="base">
              <a:spcBef>
                <a:spcPct val="0"/>
              </a:spcBef>
              <a:spcAft>
                <a:spcPct val="0"/>
              </a:spcAft>
              <a:tabLst>
                <a:tab pos="657225" algn="l"/>
                <a:tab pos="1312863" algn="l"/>
              </a:tabLst>
              <a:defRPr>
                <a:solidFill>
                  <a:schemeClr val="tx1"/>
                </a:solidFill>
                <a:latin typeface="Arial" charset="0"/>
                <a:ea typeface="ＭＳ Ｐゴシック" charset="0"/>
              </a:defRPr>
            </a:lvl6pPr>
            <a:lvl7pPr marL="1893888" indent="-196850" defTabSz="407988" fontAlgn="base">
              <a:spcBef>
                <a:spcPct val="0"/>
              </a:spcBef>
              <a:spcAft>
                <a:spcPct val="0"/>
              </a:spcAft>
              <a:tabLst>
                <a:tab pos="657225" algn="l"/>
                <a:tab pos="1312863" algn="l"/>
              </a:tabLst>
              <a:defRPr>
                <a:solidFill>
                  <a:schemeClr val="tx1"/>
                </a:solidFill>
                <a:latin typeface="Arial" charset="0"/>
                <a:ea typeface="ＭＳ Ｐゴシック" charset="0"/>
              </a:defRPr>
            </a:lvl7pPr>
            <a:lvl8pPr marL="2351088" indent="-196850" defTabSz="407988" fontAlgn="base">
              <a:spcBef>
                <a:spcPct val="0"/>
              </a:spcBef>
              <a:spcAft>
                <a:spcPct val="0"/>
              </a:spcAft>
              <a:tabLst>
                <a:tab pos="657225" algn="l"/>
                <a:tab pos="1312863" algn="l"/>
              </a:tabLst>
              <a:defRPr>
                <a:solidFill>
                  <a:schemeClr val="tx1"/>
                </a:solidFill>
                <a:latin typeface="Arial" charset="0"/>
                <a:ea typeface="ＭＳ Ｐゴシック" charset="0"/>
              </a:defRPr>
            </a:lvl8pPr>
            <a:lvl9pPr marL="2808288" indent="-196850" defTabSz="407988" fontAlgn="base">
              <a:spcBef>
                <a:spcPct val="0"/>
              </a:spcBef>
              <a:spcAft>
                <a:spcPct val="0"/>
              </a:spcAft>
              <a:tabLst>
                <a:tab pos="657225" algn="l"/>
                <a:tab pos="1312863" algn="l"/>
              </a:tabLst>
              <a:defRPr>
                <a:solidFill>
                  <a:schemeClr val="tx1"/>
                </a:solidFill>
                <a:latin typeface="Arial" charset="0"/>
                <a:ea typeface="ＭＳ Ｐゴシック" charset="0"/>
              </a:defRPr>
            </a:lvl9pPr>
          </a:lstStyle>
          <a:p>
            <a:pPr hangingPunct="0">
              <a:lnSpc>
                <a:spcPct val="93000"/>
              </a:lnSpc>
              <a:buClr>
                <a:srgbClr val="000000"/>
              </a:buClr>
              <a:buSzPct val="45000"/>
              <a:buFont typeface="Wingdings" charset="0"/>
              <a:buNone/>
            </a:pPr>
            <a:r>
              <a:rPr lang="fi-FI" sz="1600" i="1">
                <a:solidFill>
                  <a:srgbClr val="000000"/>
                </a:solidFill>
              </a:rPr>
              <a:t>Cluster on </a:t>
            </a:r>
          </a:p>
          <a:p>
            <a:pPr hangingPunct="0">
              <a:lnSpc>
                <a:spcPct val="93000"/>
              </a:lnSpc>
              <a:buClr>
                <a:srgbClr val="000000"/>
              </a:buClr>
              <a:buSzPct val="45000"/>
              <a:buFont typeface="Wingdings" charset="0"/>
              <a:buNone/>
            </a:pPr>
            <a:r>
              <a:rPr lang="fi-FI" sz="1600" i="1">
                <a:solidFill>
                  <a:srgbClr val="000000"/>
                </a:solidFill>
              </a:rPr>
              <a:t>sending behavior</a:t>
            </a:r>
          </a:p>
          <a:p>
            <a:pPr hangingPunct="0">
              <a:lnSpc>
                <a:spcPct val="93000"/>
              </a:lnSpc>
              <a:buClr>
                <a:srgbClr val="000000"/>
              </a:buClr>
              <a:buSzPct val="45000"/>
              <a:buFont typeface="Wingdings" charset="0"/>
              <a:buNone/>
            </a:pPr>
            <a:endParaRPr lang="fi-FI" sz="1600" i="1">
              <a:solidFill>
                <a:srgbClr val="000000"/>
              </a:solidFill>
            </a:endParaRPr>
          </a:p>
        </p:txBody>
      </p:sp>
      <p:grpSp>
        <p:nvGrpSpPr>
          <p:cNvPr id="179234" name="Group 34"/>
          <p:cNvGrpSpPr>
            <a:grpSpLocks/>
          </p:cNvGrpSpPr>
          <p:nvPr/>
        </p:nvGrpSpPr>
        <p:grpSpPr bwMode="auto">
          <a:xfrm>
            <a:off x="3543301" y="2580085"/>
            <a:ext cx="1865313" cy="0"/>
            <a:chOff x="2251" y="1856"/>
            <a:chExt cx="1295" cy="0"/>
          </a:xfrm>
        </p:grpSpPr>
        <p:sp>
          <p:nvSpPr>
            <p:cNvPr id="179235" name="Freeform 35"/>
            <p:cNvSpPr>
              <a:spLocks/>
            </p:cNvSpPr>
            <p:nvPr/>
          </p:nvSpPr>
          <p:spPr bwMode="auto">
            <a:xfrm>
              <a:off x="2251" y="1856"/>
              <a:ext cx="1296" cy="1"/>
            </a:xfrm>
            <a:custGeom>
              <a:avLst/>
              <a:gdLst>
                <a:gd name="T0" fmla="*/ 0 w 5716"/>
                <a:gd name="T1" fmla="*/ 0 h 1"/>
                <a:gd name="T2" fmla="*/ 5715 w 5716"/>
                <a:gd name="T3" fmla="*/ 0 h 1"/>
              </a:gdLst>
              <a:ahLst/>
              <a:cxnLst>
                <a:cxn ang="0">
                  <a:pos x="T0" y="T1"/>
                </a:cxn>
                <a:cxn ang="0">
                  <a:pos x="T2" y="T3"/>
                </a:cxn>
              </a:cxnLst>
              <a:rect l="0" t="0" r="r" b="b"/>
              <a:pathLst>
                <a:path w="5716" h="1">
                  <a:moveTo>
                    <a:pt x="0" y="0"/>
                  </a:moveTo>
                  <a:lnTo>
                    <a:pt x="5715" y="0"/>
                  </a:lnTo>
                </a:path>
              </a:pathLst>
            </a:custGeom>
            <a:noFill/>
            <a:ln w="36720">
              <a:solidFill>
                <a:srgbClr val="000000"/>
              </a:solidFill>
              <a:round/>
              <a:headEnd/>
              <a:tailEnd type="triangl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79236" name="Text Box 36"/>
            <p:cNvSpPr txBox="1">
              <a:spLocks noChangeArrowheads="1"/>
            </p:cNvSpPr>
            <p:nvPr/>
          </p:nvSpPr>
          <p:spPr bwMode="auto">
            <a:xfrm rot="21600000">
              <a:off x="2251" y="1856"/>
              <a:ext cx="1296" cy="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8282" tIns="57468" rIns="98282" bIns="57468" anchor="ctr" anchorCtr="1"/>
            <a:lstStyle>
              <a:lvl1pPr defTabSz="407988">
                <a:tabLst>
                  <a:tab pos="657225" algn="l"/>
                  <a:tab pos="1312863" algn="l"/>
                </a:tabLst>
                <a:defRPr>
                  <a:solidFill>
                    <a:schemeClr val="tx1"/>
                  </a:solidFill>
                  <a:latin typeface="Arial" charset="0"/>
                  <a:ea typeface="ＭＳ Ｐゴシック" charset="0"/>
                </a:defRPr>
              </a:lvl1pPr>
              <a:lvl2pPr marL="392113" indent="-196850" defTabSz="407988">
                <a:tabLst>
                  <a:tab pos="657225" algn="l"/>
                  <a:tab pos="1312863" algn="l"/>
                </a:tabLst>
                <a:defRPr>
                  <a:solidFill>
                    <a:schemeClr val="tx1"/>
                  </a:solidFill>
                  <a:latin typeface="Arial" charset="0"/>
                  <a:ea typeface="ＭＳ Ｐゴシック" charset="0"/>
                </a:defRPr>
              </a:lvl2pPr>
              <a:lvl3pPr marL="587375" indent="-195263" defTabSz="407988">
                <a:tabLst>
                  <a:tab pos="657225" algn="l"/>
                  <a:tab pos="1312863" algn="l"/>
                </a:tabLst>
                <a:defRPr>
                  <a:solidFill>
                    <a:schemeClr val="tx1"/>
                  </a:solidFill>
                  <a:latin typeface="Arial" charset="0"/>
                  <a:ea typeface="ＭＳ Ｐゴシック" charset="0"/>
                </a:defRPr>
              </a:lvl3pPr>
              <a:lvl4pPr marL="782638" indent="-195263" defTabSz="407988">
                <a:tabLst>
                  <a:tab pos="657225" algn="l"/>
                  <a:tab pos="1312863" algn="l"/>
                </a:tabLst>
                <a:defRPr>
                  <a:solidFill>
                    <a:schemeClr val="tx1"/>
                  </a:solidFill>
                  <a:latin typeface="Arial" charset="0"/>
                  <a:ea typeface="ＭＳ Ｐゴシック" charset="0"/>
                </a:defRPr>
              </a:lvl4pPr>
              <a:lvl5pPr marL="979488" indent="-196850" defTabSz="407988">
                <a:tabLst>
                  <a:tab pos="657225" algn="l"/>
                  <a:tab pos="1312863" algn="l"/>
                </a:tabLst>
                <a:defRPr>
                  <a:solidFill>
                    <a:schemeClr val="tx1"/>
                  </a:solidFill>
                  <a:latin typeface="Arial" charset="0"/>
                  <a:ea typeface="ＭＳ Ｐゴシック" charset="0"/>
                </a:defRPr>
              </a:lvl5pPr>
              <a:lvl6pPr marL="1436688" indent="-196850" defTabSz="407988" fontAlgn="base">
                <a:spcBef>
                  <a:spcPct val="0"/>
                </a:spcBef>
                <a:spcAft>
                  <a:spcPct val="0"/>
                </a:spcAft>
                <a:tabLst>
                  <a:tab pos="657225" algn="l"/>
                  <a:tab pos="1312863" algn="l"/>
                </a:tabLst>
                <a:defRPr>
                  <a:solidFill>
                    <a:schemeClr val="tx1"/>
                  </a:solidFill>
                  <a:latin typeface="Arial" charset="0"/>
                  <a:ea typeface="ＭＳ Ｐゴシック" charset="0"/>
                </a:defRPr>
              </a:lvl6pPr>
              <a:lvl7pPr marL="1893888" indent="-196850" defTabSz="407988" fontAlgn="base">
                <a:spcBef>
                  <a:spcPct val="0"/>
                </a:spcBef>
                <a:spcAft>
                  <a:spcPct val="0"/>
                </a:spcAft>
                <a:tabLst>
                  <a:tab pos="657225" algn="l"/>
                  <a:tab pos="1312863" algn="l"/>
                </a:tabLst>
                <a:defRPr>
                  <a:solidFill>
                    <a:schemeClr val="tx1"/>
                  </a:solidFill>
                  <a:latin typeface="Arial" charset="0"/>
                  <a:ea typeface="ＭＳ Ｐゴシック" charset="0"/>
                </a:defRPr>
              </a:lvl7pPr>
              <a:lvl8pPr marL="2351088" indent="-196850" defTabSz="407988" fontAlgn="base">
                <a:spcBef>
                  <a:spcPct val="0"/>
                </a:spcBef>
                <a:spcAft>
                  <a:spcPct val="0"/>
                </a:spcAft>
                <a:tabLst>
                  <a:tab pos="657225" algn="l"/>
                  <a:tab pos="1312863" algn="l"/>
                </a:tabLst>
                <a:defRPr>
                  <a:solidFill>
                    <a:schemeClr val="tx1"/>
                  </a:solidFill>
                  <a:latin typeface="Arial" charset="0"/>
                  <a:ea typeface="ＭＳ Ｐゴシック" charset="0"/>
                </a:defRPr>
              </a:lvl8pPr>
              <a:lvl9pPr marL="2808288" indent="-196850" defTabSz="407988" fontAlgn="base">
                <a:spcBef>
                  <a:spcPct val="0"/>
                </a:spcBef>
                <a:spcAft>
                  <a:spcPct val="0"/>
                </a:spcAft>
                <a:tabLst>
                  <a:tab pos="657225" algn="l"/>
                  <a:tab pos="1312863" algn="l"/>
                </a:tabLst>
                <a:defRPr>
                  <a:solidFill>
                    <a:schemeClr val="tx1"/>
                  </a:solidFill>
                  <a:latin typeface="Arial" charset="0"/>
                  <a:ea typeface="ＭＳ Ｐゴシック" charset="0"/>
                </a:defRPr>
              </a:lvl9pPr>
            </a:lstStyle>
            <a:p>
              <a:pPr algn="ctr" hangingPunct="0">
                <a:lnSpc>
                  <a:spcPct val="93000"/>
                </a:lnSpc>
                <a:buClr>
                  <a:srgbClr val="000000"/>
                </a:buClr>
                <a:buSzPct val="45000"/>
                <a:buFont typeface="Wingdings" charset="0"/>
                <a:buNone/>
              </a:pPr>
              <a:r>
                <a:rPr lang="fi-FI" sz="1600">
                  <a:solidFill>
                    <a:srgbClr val="000000"/>
                  </a:solidFill>
                </a:rPr>
                <a:t>Infection</a:t>
              </a:r>
            </a:p>
            <a:p>
              <a:pPr algn="ctr" hangingPunct="0">
                <a:lnSpc>
                  <a:spcPct val="93000"/>
                </a:lnSpc>
                <a:buClr>
                  <a:srgbClr val="000000"/>
                </a:buClr>
                <a:buSzPct val="45000"/>
                <a:buFont typeface="Wingdings" charset="0"/>
                <a:buNone/>
              </a:pPr>
              <a:endParaRPr lang="fi-FI" sz="1600">
                <a:solidFill>
                  <a:srgbClr val="000000"/>
                </a:solidFill>
              </a:endParaRPr>
            </a:p>
          </p:txBody>
        </p:sp>
      </p:grpSp>
      <p:pic>
        <p:nvPicPr>
          <p:cNvPr id="179237" name="Picture 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1" y="4564857"/>
            <a:ext cx="4029075" cy="283369"/>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179238" name="Picture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6326" y="4564857"/>
            <a:ext cx="4029075" cy="283369"/>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2822030620"/>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92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92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92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923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92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92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92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17" grpId="0" animBg="1"/>
      <p:bldP spid="179218" grpId="0"/>
      <p:bldP spid="179230" grpId="0"/>
      <p:bldP spid="179232" grpId="0"/>
      <p:bldP spid="17923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7EA01E75-DB07-B142-84FF-B0804D1AB16D}" type="slidenum">
              <a:rPr lang="en-US"/>
              <a:pPr/>
              <a:t>52</a:t>
            </a:fld>
            <a:endParaRPr lang="en-US"/>
          </a:p>
        </p:txBody>
      </p:sp>
      <p:sp>
        <p:nvSpPr>
          <p:cNvPr id="63490" name="Rectangle 2"/>
          <p:cNvSpPr>
            <a:spLocks noGrp="1" noChangeArrowheads="1"/>
          </p:cNvSpPr>
          <p:nvPr>
            <p:ph type="title"/>
          </p:nvPr>
        </p:nvSpPr>
        <p:spPr/>
        <p:txBody>
          <a:bodyPr/>
          <a:lstStyle/>
          <a:p>
            <a:r>
              <a:rPr lang="en-US"/>
              <a:t>Building the Classifier: Clustering</a:t>
            </a:r>
          </a:p>
        </p:txBody>
      </p:sp>
      <p:sp>
        <p:nvSpPr>
          <p:cNvPr id="63491" name="Rectangle 3"/>
          <p:cNvSpPr>
            <a:spLocks noGrp="1" noChangeArrowheads="1"/>
          </p:cNvSpPr>
          <p:nvPr>
            <p:ph type="body" idx="1"/>
          </p:nvPr>
        </p:nvSpPr>
        <p:spPr>
          <a:xfrm>
            <a:off x="304800" y="1200150"/>
            <a:ext cx="8305800" cy="3771900"/>
          </a:xfrm>
        </p:spPr>
        <p:txBody>
          <a:bodyPr/>
          <a:lstStyle/>
          <a:p>
            <a:r>
              <a:rPr lang="en-US" b="1" dirty="0">
                <a:solidFill>
                  <a:srgbClr val="FF0000"/>
                </a:solidFill>
              </a:rPr>
              <a:t>Feature:</a:t>
            </a:r>
            <a:r>
              <a:rPr lang="en-US" dirty="0"/>
              <a:t> Distribution of email sending volumes across recipient domains </a:t>
            </a:r>
          </a:p>
          <a:p>
            <a:r>
              <a:rPr lang="en-US" b="1" dirty="0">
                <a:solidFill>
                  <a:srgbClr val="FF0000"/>
                </a:solidFill>
              </a:rPr>
              <a:t>Clustering Approach</a:t>
            </a:r>
          </a:p>
          <a:p>
            <a:pPr lvl="1"/>
            <a:r>
              <a:rPr lang="en-US" dirty="0"/>
              <a:t>Build initial seed list of bad IP addresses</a:t>
            </a:r>
          </a:p>
          <a:p>
            <a:pPr lvl="1"/>
            <a:r>
              <a:rPr lang="en-US" dirty="0"/>
              <a:t>For each IP address, compute </a:t>
            </a:r>
            <a:r>
              <a:rPr lang="en-US" i="1" dirty="0"/>
              <a:t>feature vector</a:t>
            </a:r>
            <a:r>
              <a:rPr lang="en-US" dirty="0"/>
              <a:t>: </a:t>
            </a:r>
            <a:br>
              <a:rPr lang="en-US" dirty="0"/>
            </a:br>
            <a:r>
              <a:rPr lang="en-US" dirty="0"/>
              <a:t>volume per domain per time interval</a:t>
            </a:r>
          </a:p>
          <a:p>
            <a:pPr lvl="1"/>
            <a:r>
              <a:rPr lang="en-US" dirty="0"/>
              <a:t>Collapse into a single IP x domain matrix:</a:t>
            </a:r>
          </a:p>
          <a:p>
            <a:pPr lvl="1"/>
            <a:r>
              <a:rPr lang="en-US" dirty="0"/>
              <a:t>Compute clusters</a:t>
            </a:r>
          </a:p>
        </p:txBody>
      </p:sp>
      <p:pic>
        <p:nvPicPr>
          <p:cNvPr id="634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7803" y="4271850"/>
            <a:ext cx="3636695" cy="871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3593183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5906" name="Rectangle 2"/>
          <p:cNvSpPr>
            <a:spLocks noGrp="1" noChangeArrowheads="1"/>
          </p:cNvSpPr>
          <p:nvPr>
            <p:ph type="title"/>
          </p:nvPr>
        </p:nvSpPr>
        <p:spPr>
          <a:xfrm>
            <a:off x="457200" y="0"/>
            <a:ext cx="8229600" cy="857250"/>
          </a:xfrm>
        </p:spPr>
        <p:txBody>
          <a:bodyPr/>
          <a:lstStyle/>
          <a:p>
            <a:r>
              <a:rPr lang="en-US" sz="3600"/>
              <a:t>Principal Components</a:t>
            </a:r>
          </a:p>
        </p:txBody>
      </p:sp>
      <p:sp>
        <p:nvSpPr>
          <p:cNvPr id="1915907" name="Rectangle 3"/>
          <p:cNvSpPr>
            <a:spLocks noGrp="1" noChangeArrowheads="1"/>
          </p:cNvSpPr>
          <p:nvPr>
            <p:ph type="body" sz="half" idx="1"/>
          </p:nvPr>
        </p:nvSpPr>
        <p:spPr>
          <a:xfrm>
            <a:off x="457200" y="1200151"/>
            <a:ext cx="4033838" cy="3394472"/>
          </a:xfrm>
        </p:spPr>
        <p:txBody>
          <a:bodyPr/>
          <a:lstStyle/>
          <a:p>
            <a:r>
              <a:rPr lang="en-US" sz="2000" dirty="0"/>
              <a:t>All principal components (PCs) start at the origin of the ordinate axes.</a:t>
            </a:r>
            <a:br>
              <a:rPr lang="en-US" sz="2000" dirty="0"/>
            </a:br>
            <a:endParaRPr lang="en-US" sz="2000" dirty="0"/>
          </a:p>
          <a:p>
            <a:r>
              <a:rPr lang="en-US" sz="2000" dirty="0"/>
              <a:t>First PC is direction of maximum variance from origin</a:t>
            </a:r>
            <a:br>
              <a:rPr lang="en-US" sz="2000" dirty="0"/>
            </a:br>
            <a:endParaRPr lang="en-US" sz="2000" dirty="0"/>
          </a:p>
          <a:p>
            <a:r>
              <a:rPr lang="en-US" sz="2000" dirty="0"/>
              <a:t>Subsequent PCs are orthogonal to 1st PC and describe maximum residual variance</a:t>
            </a:r>
          </a:p>
        </p:txBody>
      </p:sp>
      <p:sp>
        <p:nvSpPr>
          <p:cNvPr id="1915908" name="Rectangle 4"/>
          <p:cNvSpPr>
            <a:spLocks noChangeArrowheads="1"/>
          </p:cNvSpPr>
          <p:nvPr/>
        </p:nvSpPr>
        <p:spPr bwMode="auto">
          <a:xfrm>
            <a:off x="5294314" y="1237060"/>
            <a:ext cx="2657475" cy="1566863"/>
          </a:xfrm>
          <a:prstGeom prst="rect">
            <a:avLst/>
          </a:prstGeom>
          <a:noFill/>
          <a:ln w="0">
            <a:solidFill>
              <a:srgbClr val="FFFFFF"/>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915909" name="Line 5"/>
          <p:cNvSpPr>
            <a:spLocks noChangeShapeType="1"/>
          </p:cNvSpPr>
          <p:nvPr/>
        </p:nvSpPr>
        <p:spPr bwMode="auto">
          <a:xfrm>
            <a:off x="5294314" y="1237060"/>
            <a:ext cx="2657475" cy="119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5910" name="Freeform 6"/>
          <p:cNvSpPr>
            <a:spLocks/>
          </p:cNvSpPr>
          <p:nvPr/>
        </p:nvSpPr>
        <p:spPr bwMode="auto">
          <a:xfrm>
            <a:off x="5294314" y="1237060"/>
            <a:ext cx="2657475" cy="1566863"/>
          </a:xfrm>
          <a:custGeom>
            <a:avLst/>
            <a:gdLst>
              <a:gd name="T0" fmla="*/ 0 w 434"/>
              <a:gd name="T1" fmla="*/ 342 h 342"/>
              <a:gd name="T2" fmla="*/ 434 w 434"/>
              <a:gd name="T3" fmla="*/ 342 h 342"/>
              <a:gd name="T4" fmla="*/ 434 w 434"/>
              <a:gd name="T5" fmla="*/ 0 h 342"/>
            </a:gdLst>
            <a:ahLst/>
            <a:cxnLst>
              <a:cxn ang="0">
                <a:pos x="T0" y="T1"/>
              </a:cxn>
              <a:cxn ang="0">
                <a:pos x="T2" y="T3"/>
              </a:cxn>
              <a:cxn ang="0">
                <a:pos x="T4" y="T5"/>
              </a:cxn>
            </a:cxnLst>
            <a:rect l="0" t="0" r="r" b="b"/>
            <a:pathLst>
              <a:path w="434" h="342">
                <a:moveTo>
                  <a:pt x="0" y="342"/>
                </a:moveTo>
                <a:lnTo>
                  <a:pt x="434" y="342"/>
                </a:lnTo>
                <a:lnTo>
                  <a:pt x="434"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915911" name="Line 7"/>
          <p:cNvSpPr>
            <a:spLocks noChangeShapeType="1"/>
          </p:cNvSpPr>
          <p:nvPr/>
        </p:nvSpPr>
        <p:spPr bwMode="auto">
          <a:xfrm flipV="1">
            <a:off x="5294314" y="1237060"/>
            <a:ext cx="1587" cy="156686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5912" name="Line 8"/>
          <p:cNvSpPr>
            <a:spLocks noChangeShapeType="1"/>
          </p:cNvSpPr>
          <p:nvPr/>
        </p:nvSpPr>
        <p:spPr bwMode="auto">
          <a:xfrm>
            <a:off x="5294314" y="2803923"/>
            <a:ext cx="2657475" cy="119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5913" name="Line 9"/>
          <p:cNvSpPr>
            <a:spLocks noChangeShapeType="1"/>
          </p:cNvSpPr>
          <p:nvPr/>
        </p:nvSpPr>
        <p:spPr bwMode="auto">
          <a:xfrm flipV="1">
            <a:off x="5294314" y="1237060"/>
            <a:ext cx="1587" cy="156686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5914" name="Line 10"/>
          <p:cNvSpPr>
            <a:spLocks noChangeShapeType="1"/>
          </p:cNvSpPr>
          <p:nvPr/>
        </p:nvSpPr>
        <p:spPr bwMode="auto">
          <a:xfrm flipV="1">
            <a:off x="5294314" y="2781301"/>
            <a:ext cx="1587" cy="22622"/>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5915" name="Line 11"/>
          <p:cNvSpPr>
            <a:spLocks noChangeShapeType="1"/>
          </p:cNvSpPr>
          <p:nvPr/>
        </p:nvSpPr>
        <p:spPr bwMode="auto">
          <a:xfrm>
            <a:off x="5294314" y="1237060"/>
            <a:ext cx="1587" cy="190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5916" name="Rectangle 12"/>
          <p:cNvSpPr>
            <a:spLocks noChangeArrowheads="1"/>
          </p:cNvSpPr>
          <p:nvPr/>
        </p:nvSpPr>
        <p:spPr bwMode="auto">
          <a:xfrm>
            <a:off x="5275264" y="2818210"/>
            <a:ext cx="85585"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200">
                <a:solidFill>
                  <a:srgbClr val="000000"/>
                </a:solidFill>
                <a:latin typeface="Helvetica" charset="0"/>
              </a:rPr>
              <a:t>0</a:t>
            </a:r>
            <a:endParaRPr lang="en-US" sz="4400">
              <a:latin typeface="Times New Roman" charset="0"/>
            </a:endParaRPr>
          </a:p>
        </p:txBody>
      </p:sp>
      <p:sp>
        <p:nvSpPr>
          <p:cNvPr id="1915917" name="Line 13"/>
          <p:cNvSpPr>
            <a:spLocks noChangeShapeType="1"/>
          </p:cNvSpPr>
          <p:nvPr/>
        </p:nvSpPr>
        <p:spPr bwMode="auto">
          <a:xfrm flipV="1">
            <a:off x="5734050" y="2781301"/>
            <a:ext cx="1588" cy="22622"/>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5918" name="Line 14"/>
          <p:cNvSpPr>
            <a:spLocks noChangeShapeType="1"/>
          </p:cNvSpPr>
          <p:nvPr/>
        </p:nvSpPr>
        <p:spPr bwMode="auto">
          <a:xfrm>
            <a:off x="5789421" y="1439228"/>
            <a:ext cx="1588" cy="190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5919" name="Rectangle 15"/>
          <p:cNvSpPr>
            <a:spLocks noChangeArrowheads="1"/>
          </p:cNvSpPr>
          <p:nvPr/>
        </p:nvSpPr>
        <p:spPr bwMode="auto">
          <a:xfrm>
            <a:off x="5716589" y="2818210"/>
            <a:ext cx="85585"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200">
                <a:solidFill>
                  <a:srgbClr val="000000"/>
                </a:solidFill>
                <a:latin typeface="Helvetica" charset="0"/>
              </a:rPr>
              <a:t>5</a:t>
            </a:r>
            <a:endParaRPr lang="en-US" sz="4400">
              <a:latin typeface="Times New Roman" charset="0"/>
            </a:endParaRPr>
          </a:p>
        </p:txBody>
      </p:sp>
      <p:sp>
        <p:nvSpPr>
          <p:cNvPr id="1915920" name="Line 16"/>
          <p:cNvSpPr>
            <a:spLocks noChangeShapeType="1"/>
          </p:cNvSpPr>
          <p:nvPr/>
        </p:nvSpPr>
        <p:spPr bwMode="auto">
          <a:xfrm flipV="1">
            <a:off x="6175375" y="2781301"/>
            <a:ext cx="1588" cy="22622"/>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5921" name="Line 17"/>
          <p:cNvSpPr>
            <a:spLocks noChangeShapeType="1"/>
          </p:cNvSpPr>
          <p:nvPr/>
        </p:nvSpPr>
        <p:spPr bwMode="auto">
          <a:xfrm>
            <a:off x="6230746" y="1439228"/>
            <a:ext cx="1588" cy="190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5922" name="Rectangle 18"/>
          <p:cNvSpPr>
            <a:spLocks noChangeArrowheads="1"/>
          </p:cNvSpPr>
          <p:nvPr/>
        </p:nvSpPr>
        <p:spPr bwMode="auto">
          <a:xfrm>
            <a:off x="6132514" y="2818210"/>
            <a:ext cx="171171"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200">
                <a:solidFill>
                  <a:srgbClr val="000000"/>
                </a:solidFill>
                <a:latin typeface="Helvetica" charset="0"/>
              </a:rPr>
              <a:t>10</a:t>
            </a:r>
            <a:endParaRPr lang="en-US" sz="4400">
              <a:latin typeface="Times New Roman" charset="0"/>
            </a:endParaRPr>
          </a:p>
        </p:txBody>
      </p:sp>
      <p:sp>
        <p:nvSpPr>
          <p:cNvPr id="1915923" name="Line 19"/>
          <p:cNvSpPr>
            <a:spLocks noChangeShapeType="1"/>
          </p:cNvSpPr>
          <p:nvPr/>
        </p:nvSpPr>
        <p:spPr bwMode="auto">
          <a:xfrm flipV="1">
            <a:off x="6623050" y="2781301"/>
            <a:ext cx="1588" cy="22622"/>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5924" name="Line 20"/>
          <p:cNvSpPr>
            <a:spLocks noChangeShapeType="1"/>
          </p:cNvSpPr>
          <p:nvPr/>
        </p:nvSpPr>
        <p:spPr bwMode="auto">
          <a:xfrm>
            <a:off x="6678421" y="1439228"/>
            <a:ext cx="1588" cy="190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5925" name="Rectangle 21"/>
          <p:cNvSpPr>
            <a:spLocks noChangeArrowheads="1"/>
          </p:cNvSpPr>
          <p:nvPr/>
        </p:nvSpPr>
        <p:spPr bwMode="auto">
          <a:xfrm>
            <a:off x="6580189" y="2818210"/>
            <a:ext cx="171171"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200">
                <a:solidFill>
                  <a:srgbClr val="000000"/>
                </a:solidFill>
                <a:latin typeface="Helvetica" charset="0"/>
              </a:rPr>
              <a:t>15</a:t>
            </a:r>
            <a:endParaRPr lang="en-US" sz="4400">
              <a:latin typeface="Times New Roman" charset="0"/>
            </a:endParaRPr>
          </a:p>
        </p:txBody>
      </p:sp>
      <p:sp>
        <p:nvSpPr>
          <p:cNvPr id="1915926" name="Line 22"/>
          <p:cNvSpPr>
            <a:spLocks noChangeShapeType="1"/>
          </p:cNvSpPr>
          <p:nvPr/>
        </p:nvSpPr>
        <p:spPr bwMode="auto">
          <a:xfrm flipV="1">
            <a:off x="7062789" y="2781301"/>
            <a:ext cx="1587" cy="22622"/>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5927" name="Line 23"/>
          <p:cNvSpPr>
            <a:spLocks noChangeShapeType="1"/>
          </p:cNvSpPr>
          <p:nvPr/>
        </p:nvSpPr>
        <p:spPr bwMode="auto">
          <a:xfrm>
            <a:off x="7118160" y="1439228"/>
            <a:ext cx="1587" cy="190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5928" name="Rectangle 24"/>
          <p:cNvSpPr>
            <a:spLocks noChangeArrowheads="1"/>
          </p:cNvSpPr>
          <p:nvPr/>
        </p:nvSpPr>
        <p:spPr bwMode="auto">
          <a:xfrm>
            <a:off x="7019926" y="2818210"/>
            <a:ext cx="171171"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200">
                <a:solidFill>
                  <a:srgbClr val="000000"/>
                </a:solidFill>
                <a:latin typeface="Helvetica" charset="0"/>
              </a:rPr>
              <a:t>20</a:t>
            </a:r>
            <a:endParaRPr lang="en-US" sz="4400">
              <a:latin typeface="Times New Roman" charset="0"/>
            </a:endParaRPr>
          </a:p>
        </p:txBody>
      </p:sp>
      <p:sp>
        <p:nvSpPr>
          <p:cNvPr id="1915929" name="Line 25"/>
          <p:cNvSpPr>
            <a:spLocks noChangeShapeType="1"/>
          </p:cNvSpPr>
          <p:nvPr/>
        </p:nvSpPr>
        <p:spPr bwMode="auto">
          <a:xfrm flipV="1">
            <a:off x="7504114" y="2781301"/>
            <a:ext cx="1587" cy="22622"/>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5930" name="Line 26"/>
          <p:cNvSpPr>
            <a:spLocks noChangeShapeType="1"/>
          </p:cNvSpPr>
          <p:nvPr/>
        </p:nvSpPr>
        <p:spPr bwMode="auto">
          <a:xfrm>
            <a:off x="7504114" y="1237060"/>
            <a:ext cx="1587" cy="190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5931" name="Rectangle 27"/>
          <p:cNvSpPr>
            <a:spLocks noChangeArrowheads="1"/>
          </p:cNvSpPr>
          <p:nvPr/>
        </p:nvSpPr>
        <p:spPr bwMode="auto">
          <a:xfrm>
            <a:off x="7461251" y="2818210"/>
            <a:ext cx="171171"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200">
                <a:solidFill>
                  <a:srgbClr val="000000"/>
                </a:solidFill>
                <a:latin typeface="Helvetica" charset="0"/>
              </a:rPr>
              <a:t>25</a:t>
            </a:r>
            <a:endParaRPr lang="en-US" sz="4400">
              <a:latin typeface="Times New Roman" charset="0"/>
            </a:endParaRPr>
          </a:p>
        </p:txBody>
      </p:sp>
      <p:sp>
        <p:nvSpPr>
          <p:cNvPr id="1915932" name="Line 28"/>
          <p:cNvSpPr>
            <a:spLocks noChangeShapeType="1"/>
          </p:cNvSpPr>
          <p:nvPr/>
        </p:nvSpPr>
        <p:spPr bwMode="auto">
          <a:xfrm flipV="1">
            <a:off x="7951789" y="2781301"/>
            <a:ext cx="1587" cy="22622"/>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5933" name="Line 29"/>
          <p:cNvSpPr>
            <a:spLocks noChangeShapeType="1"/>
          </p:cNvSpPr>
          <p:nvPr/>
        </p:nvSpPr>
        <p:spPr bwMode="auto">
          <a:xfrm>
            <a:off x="7951789" y="1237060"/>
            <a:ext cx="1587" cy="190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5934" name="Rectangle 30"/>
          <p:cNvSpPr>
            <a:spLocks noChangeArrowheads="1"/>
          </p:cNvSpPr>
          <p:nvPr/>
        </p:nvSpPr>
        <p:spPr bwMode="auto">
          <a:xfrm>
            <a:off x="7908926" y="2818210"/>
            <a:ext cx="171171"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200">
                <a:solidFill>
                  <a:srgbClr val="000000"/>
                </a:solidFill>
                <a:latin typeface="Helvetica" charset="0"/>
              </a:rPr>
              <a:t>30</a:t>
            </a:r>
            <a:endParaRPr lang="en-US" sz="4400">
              <a:latin typeface="Times New Roman" charset="0"/>
            </a:endParaRPr>
          </a:p>
        </p:txBody>
      </p:sp>
      <p:sp>
        <p:nvSpPr>
          <p:cNvPr id="1915935" name="Line 31"/>
          <p:cNvSpPr>
            <a:spLocks noChangeShapeType="1"/>
          </p:cNvSpPr>
          <p:nvPr/>
        </p:nvSpPr>
        <p:spPr bwMode="auto">
          <a:xfrm>
            <a:off x="5294313" y="2803923"/>
            <a:ext cx="23812" cy="119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5936" name="Line 32"/>
          <p:cNvSpPr>
            <a:spLocks noChangeShapeType="1"/>
          </p:cNvSpPr>
          <p:nvPr/>
        </p:nvSpPr>
        <p:spPr bwMode="auto">
          <a:xfrm flipH="1">
            <a:off x="7920038" y="2803923"/>
            <a:ext cx="31750" cy="119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5937" name="Rectangle 33"/>
          <p:cNvSpPr>
            <a:spLocks noChangeArrowheads="1"/>
          </p:cNvSpPr>
          <p:nvPr/>
        </p:nvSpPr>
        <p:spPr bwMode="auto">
          <a:xfrm>
            <a:off x="5103814" y="2767013"/>
            <a:ext cx="85585"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200">
                <a:solidFill>
                  <a:srgbClr val="000000"/>
                </a:solidFill>
                <a:latin typeface="Helvetica" charset="0"/>
              </a:rPr>
              <a:t>0</a:t>
            </a:r>
            <a:endParaRPr lang="en-US" sz="4400">
              <a:latin typeface="Times New Roman" charset="0"/>
            </a:endParaRPr>
          </a:p>
        </p:txBody>
      </p:sp>
      <p:sp>
        <p:nvSpPr>
          <p:cNvPr id="1915938" name="Line 34"/>
          <p:cNvSpPr>
            <a:spLocks noChangeShapeType="1"/>
          </p:cNvSpPr>
          <p:nvPr/>
        </p:nvSpPr>
        <p:spPr bwMode="auto">
          <a:xfrm>
            <a:off x="5294313" y="2543175"/>
            <a:ext cx="23812" cy="119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5939" name="Line 35"/>
          <p:cNvSpPr>
            <a:spLocks noChangeShapeType="1"/>
          </p:cNvSpPr>
          <p:nvPr/>
        </p:nvSpPr>
        <p:spPr bwMode="auto">
          <a:xfrm flipH="1">
            <a:off x="7920038" y="2543175"/>
            <a:ext cx="31750" cy="119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5940" name="Rectangle 36"/>
          <p:cNvSpPr>
            <a:spLocks noChangeArrowheads="1"/>
          </p:cNvSpPr>
          <p:nvPr/>
        </p:nvSpPr>
        <p:spPr bwMode="auto">
          <a:xfrm>
            <a:off x="5103814" y="2506266"/>
            <a:ext cx="85585"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200">
                <a:solidFill>
                  <a:srgbClr val="000000"/>
                </a:solidFill>
                <a:latin typeface="Helvetica" charset="0"/>
              </a:rPr>
              <a:t>5</a:t>
            </a:r>
            <a:endParaRPr lang="en-US" sz="4400">
              <a:latin typeface="Times New Roman" charset="0"/>
            </a:endParaRPr>
          </a:p>
        </p:txBody>
      </p:sp>
      <p:sp>
        <p:nvSpPr>
          <p:cNvPr id="1915941" name="Line 37"/>
          <p:cNvSpPr>
            <a:spLocks noChangeShapeType="1"/>
          </p:cNvSpPr>
          <p:nvPr/>
        </p:nvSpPr>
        <p:spPr bwMode="auto">
          <a:xfrm>
            <a:off x="5294313" y="2281238"/>
            <a:ext cx="23812" cy="119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5942" name="Line 38"/>
          <p:cNvSpPr>
            <a:spLocks noChangeShapeType="1"/>
          </p:cNvSpPr>
          <p:nvPr/>
        </p:nvSpPr>
        <p:spPr bwMode="auto">
          <a:xfrm flipH="1">
            <a:off x="7920038" y="2281238"/>
            <a:ext cx="31750" cy="119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5943" name="Rectangle 39"/>
          <p:cNvSpPr>
            <a:spLocks noChangeArrowheads="1"/>
          </p:cNvSpPr>
          <p:nvPr/>
        </p:nvSpPr>
        <p:spPr bwMode="auto">
          <a:xfrm>
            <a:off x="5060951" y="2245519"/>
            <a:ext cx="171171"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200">
                <a:solidFill>
                  <a:srgbClr val="000000"/>
                </a:solidFill>
                <a:latin typeface="Helvetica" charset="0"/>
              </a:rPr>
              <a:t>10</a:t>
            </a:r>
            <a:endParaRPr lang="en-US" sz="4400">
              <a:latin typeface="Times New Roman" charset="0"/>
            </a:endParaRPr>
          </a:p>
        </p:txBody>
      </p:sp>
      <p:sp>
        <p:nvSpPr>
          <p:cNvPr id="1915944" name="Line 40"/>
          <p:cNvSpPr>
            <a:spLocks noChangeShapeType="1"/>
          </p:cNvSpPr>
          <p:nvPr/>
        </p:nvSpPr>
        <p:spPr bwMode="auto">
          <a:xfrm>
            <a:off x="5294313" y="2020492"/>
            <a:ext cx="23812" cy="119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5945" name="Line 41"/>
          <p:cNvSpPr>
            <a:spLocks noChangeShapeType="1"/>
          </p:cNvSpPr>
          <p:nvPr/>
        </p:nvSpPr>
        <p:spPr bwMode="auto">
          <a:xfrm flipH="1">
            <a:off x="7920038" y="2020492"/>
            <a:ext cx="31750" cy="119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5946" name="Rectangle 42"/>
          <p:cNvSpPr>
            <a:spLocks noChangeArrowheads="1"/>
          </p:cNvSpPr>
          <p:nvPr/>
        </p:nvSpPr>
        <p:spPr bwMode="auto">
          <a:xfrm>
            <a:off x="5060951" y="1983582"/>
            <a:ext cx="171171"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200">
                <a:solidFill>
                  <a:srgbClr val="000000"/>
                </a:solidFill>
                <a:latin typeface="Helvetica" charset="0"/>
              </a:rPr>
              <a:t>15</a:t>
            </a:r>
            <a:endParaRPr lang="en-US" sz="4400">
              <a:latin typeface="Times New Roman" charset="0"/>
            </a:endParaRPr>
          </a:p>
        </p:txBody>
      </p:sp>
      <p:sp>
        <p:nvSpPr>
          <p:cNvPr id="1915947" name="Line 43"/>
          <p:cNvSpPr>
            <a:spLocks noChangeShapeType="1"/>
          </p:cNvSpPr>
          <p:nvPr/>
        </p:nvSpPr>
        <p:spPr bwMode="auto">
          <a:xfrm>
            <a:off x="5294313" y="1759744"/>
            <a:ext cx="23812" cy="119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5948" name="Line 44"/>
          <p:cNvSpPr>
            <a:spLocks noChangeShapeType="1"/>
          </p:cNvSpPr>
          <p:nvPr/>
        </p:nvSpPr>
        <p:spPr bwMode="auto">
          <a:xfrm flipH="1">
            <a:off x="7920038" y="1759744"/>
            <a:ext cx="31750" cy="119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5949" name="Rectangle 45"/>
          <p:cNvSpPr>
            <a:spLocks noChangeArrowheads="1"/>
          </p:cNvSpPr>
          <p:nvPr/>
        </p:nvSpPr>
        <p:spPr bwMode="auto">
          <a:xfrm>
            <a:off x="5060951" y="1722835"/>
            <a:ext cx="171171"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200">
                <a:solidFill>
                  <a:srgbClr val="000000"/>
                </a:solidFill>
                <a:latin typeface="Helvetica" charset="0"/>
              </a:rPr>
              <a:t>20</a:t>
            </a:r>
            <a:endParaRPr lang="en-US" sz="4400">
              <a:latin typeface="Times New Roman" charset="0"/>
            </a:endParaRPr>
          </a:p>
        </p:txBody>
      </p:sp>
      <p:sp>
        <p:nvSpPr>
          <p:cNvPr id="1915950" name="Line 46"/>
          <p:cNvSpPr>
            <a:spLocks noChangeShapeType="1"/>
          </p:cNvSpPr>
          <p:nvPr/>
        </p:nvSpPr>
        <p:spPr bwMode="auto">
          <a:xfrm>
            <a:off x="5294313" y="1497806"/>
            <a:ext cx="23812" cy="119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5951" name="Line 47"/>
          <p:cNvSpPr>
            <a:spLocks noChangeShapeType="1"/>
          </p:cNvSpPr>
          <p:nvPr/>
        </p:nvSpPr>
        <p:spPr bwMode="auto">
          <a:xfrm flipH="1">
            <a:off x="7920038" y="1497806"/>
            <a:ext cx="31750" cy="119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5952" name="Rectangle 48"/>
          <p:cNvSpPr>
            <a:spLocks noChangeArrowheads="1"/>
          </p:cNvSpPr>
          <p:nvPr/>
        </p:nvSpPr>
        <p:spPr bwMode="auto">
          <a:xfrm>
            <a:off x="5060951" y="1462088"/>
            <a:ext cx="171171"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200">
                <a:solidFill>
                  <a:srgbClr val="000000"/>
                </a:solidFill>
                <a:latin typeface="Helvetica" charset="0"/>
              </a:rPr>
              <a:t>25</a:t>
            </a:r>
            <a:endParaRPr lang="en-US" sz="4400">
              <a:latin typeface="Times New Roman" charset="0"/>
            </a:endParaRPr>
          </a:p>
        </p:txBody>
      </p:sp>
      <p:sp>
        <p:nvSpPr>
          <p:cNvPr id="1915953" name="Line 49"/>
          <p:cNvSpPr>
            <a:spLocks noChangeShapeType="1"/>
          </p:cNvSpPr>
          <p:nvPr/>
        </p:nvSpPr>
        <p:spPr bwMode="auto">
          <a:xfrm>
            <a:off x="5294313" y="1237060"/>
            <a:ext cx="23812" cy="119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5954" name="Line 50"/>
          <p:cNvSpPr>
            <a:spLocks noChangeShapeType="1"/>
          </p:cNvSpPr>
          <p:nvPr/>
        </p:nvSpPr>
        <p:spPr bwMode="auto">
          <a:xfrm flipH="1">
            <a:off x="7920038" y="1237060"/>
            <a:ext cx="31750" cy="119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5955" name="Rectangle 51"/>
          <p:cNvSpPr>
            <a:spLocks noChangeArrowheads="1"/>
          </p:cNvSpPr>
          <p:nvPr/>
        </p:nvSpPr>
        <p:spPr bwMode="auto">
          <a:xfrm>
            <a:off x="5060951" y="1200151"/>
            <a:ext cx="171171"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200">
                <a:solidFill>
                  <a:srgbClr val="000000"/>
                </a:solidFill>
                <a:latin typeface="Helvetica" charset="0"/>
              </a:rPr>
              <a:t>30</a:t>
            </a:r>
            <a:endParaRPr lang="en-US" sz="4400">
              <a:latin typeface="Times New Roman" charset="0"/>
            </a:endParaRPr>
          </a:p>
        </p:txBody>
      </p:sp>
      <p:sp>
        <p:nvSpPr>
          <p:cNvPr id="1915956" name="Line 52"/>
          <p:cNvSpPr>
            <a:spLocks noChangeShapeType="1"/>
          </p:cNvSpPr>
          <p:nvPr/>
        </p:nvSpPr>
        <p:spPr bwMode="auto">
          <a:xfrm>
            <a:off x="5294314" y="1237060"/>
            <a:ext cx="2657475" cy="119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5957" name="Freeform 53"/>
          <p:cNvSpPr>
            <a:spLocks/>
          </p:cNvSpPr>
          <p:nvPr/>
        </p:nvSpPr>
        <p:spPr bwMode="auto">
          <a:xfrm>
            <a:off x="5294314" y="1237060"/>
            <a:ext cx="2657475" cy="1566863"/>
          </a:xfrm>
          <a:custGeom>
            <a:avLst/>
            <a:gdLst>
              <a:gd name="T0" fmla="*/ 0 w 434"/>
              <a:gd name="T1" fmla="*/ 342 h 342"/>
              <a:gd name="T2" fmla="*/ 434 w 434"/>
              <a:gd name="T3" fmla="*/ 342 h 342"/>
              <a:gd name="T4" fmla="*/ 434 w 434"/>
              <a:gd name="T5" fmla="*/ 0 h 342"/>
            </a:gdLst>
            <a:ahLst/>
            <a:cxnLst>
              <a:cxn ang="0">
                <a:pos x="T0" y="T1"/>
              </a:cxn>
              <a:cxn ang="0">
                <a:pos x="T2" y="T3"/>
              </a:cxn>
              <a:cxn ang="0">
                <a:pos x="T4" y="T5"/>
              </a:cxn>
            </a:cxnLst>
            <a:rect l="0" t="0" r="r" b="b"/>
            <a:pathLst>
              <a:path w="434" h="342">
                <a:moveTo>
                  <a:pt x="0" y="342"/>
                </a:moveTo>
                <a:lnTo>
                  <a:pt x="434" y="342"/>
                </a:lnTo>
                <a:lnTo>
                  <a:pt x="434"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915958" name="Line 54"/>
          <p:cNvSpPr>
            <a:spLocks noChangeShapeType="1"/>
          </p:cNvSpPr>
          <p:nvPr/>
        </p:nvSpPr>
        <p:spPr bwMode="auto">
          <a:xfrm flipV="1">
            <a:off x="5294314" y="1237060"/>
            <a:ext cx="1587" cy="156686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5959" name="Oval 55"/>
          <p:cNvSpPr>
            <a:spLocks noChangeArrowheads="1"/>
          </p:cNvSpPr>
          <p:nvPr/>
        </p:nvSpPr>
        <p:spPr bwMode="auto">
          <a:xfrm>
            <a:off x="7026085" y="2483406"/>
            <a:ext cx="115887" cy="66675"/>
          </a:xfrm>
          <a:prstGeom prst="ellipse">
            <a:avLst/>
          </a:prstGeom>
          <a:solidFill>
            <a:schemeClr val="accent2"/>
          </a:solidFill>
          <a:ln w="0">
            <a:solidFill>
              <a:srgbClr val="0000FF"/>
            </a:solidFill>
            <a:round/>
            <a:headEnd/>
            <a:tailEnd/>
          </a:ln>
        </p:spPr>
        <p:txBody>
          <a:bodyPr/>
          <a:lstStyle/>
          <a:p>
            <a:endParaRPr lang="en-US"/>
          </a:p>
        </p:txBody>
      </p:sp>
      <p:sp>
        <p:nvSpPr>
          <p:cNvPr id="1915960" name="Oval 56"/>
          <p:cNvSpPr>
            <a:spLocks noChangeArrowheads="1"/>
          </p:cNvSpPr>
          <p:nvPr/>
        </p:nvSpPr>
        <p:spPr bwMode="auto">
          <a:xfrm>
            <a:off x="6811771" y="2227422"/>
            <a:ext cx="115888" cy="55959"/>
          </a:xfrm>
          <a:prstGeom prst="ellipse">
            <a:avLst/>
          </a:prstGeom>
          <a:solidFill>
            <a:schemeClr val="accent2"/>
          </a:solidFill>
          <a:ln w="0">
            <a:solidFill>
              <a:srgbClr val="0000FF"/>
            </a:solidFill>
            <a:round/>
            <a:headEnd/>
            <a:tailEnd/>
          </a:ln>
        </p:spPr>
        <p:txBody>
          <a:bodyPr/>
          <a:lstStyle/>
          <a:p>
            <a:endParaRPr lang="en-US"/>
          </a:p>
        </p:txBody>
      </p:sp>
      <p:sp>
        <p:nvSpPr>
          <p:cNvPr id="1915961" name="Oval 57"/>
          <p:cNvSpPr>
            <a:spLocks noChangeArrowheads="1"/>
          </p:cNvSpPr>
          <p:nvPr/>
        </p:nvSpPr>
        <p:spPr bwMode="auto">
          <a:xfrm>
            <a:off x="6414897" y="2002393"/>
            <a:ext cx="112713" cy="55960"/>
          </a:xfrm>
          <a:prstGeom prst="ellipse">
            <a:avLst/>
          </a:prstGeom>
          <a:solidFill>
            <a:schemeClr val="accent2"/>
          </a:solidFill>
          <a:ln w="0">
            <a:solidFill>
              <a:srgbClr val="0000FF"/>
            </a:solidFill>
            <a:round/>
            <a:headEnd/>
            <a:tailEnd/>
          </a:ln>
        </p:spPr>
        <p:txBody>
          <a:bodyPr/>
          <a:lstStyle/>
          <a:p>
            <a:endParaRPr lang="en-US"/>
          </a:p>
        </p:txBody>
      </p:sp>
      <p:sp>
        <p:nvSpPr>
          <p:cNvPr id="1915962" name="Oval 58"/>
          <p:cNvSpPr>
            <a:spLocks noChangeArrowheads="1"/>
          </p:cNvSpPr>
          <p:nvPr/>
        </p:nvSpPr>
        <p:spPr bwMode="auto">
          <a:xfrm>
            <a:off x="6286309" y="1686878"/>
            <a:ext cx="112712" cy="55959"/>
          </a:xfrm>
          <a:prstGeom prst="ellipse">
            <a:avLst/>
          </a:prstGeom>
          <a:solidFill>
            <a:schemeClr val="accent2"/>
          </a:solidFill>
          <a:ln w="0">
            <a:solidFill>
              <a:srgbClr val="0000FF"/>
            </a:solidFill>
            <a:round/>
            <a:headEnd/>
            <a:tailEnd/>
          </a:ln>
        </p:spPr>
        <p:txBody>
          <a:bodyPr/>
          <a:lstStyle/>
          <a:p>
            <a:endParaRPr lang="en-US"/>
          </a:p>
        </p:txBody>
      </p:sp>
      <p:sp>
        <p:nvSpPr>
          <p:cNvPr id="1915963" name="Oval 59"/>
          <p:cNvSpPr>
            <a:spLocks noChangeArrowheads="1"/>
          </p:cNvSpPr>
          <p:nvPr/>
        </p:nvSpPr>
        <p:spPr bwMode="auto">
          <a:xfrm>
            <a:off x="5924360" y="1429703"/>
            <a:ext cx="115887" cy="55959"/>
          </a:xfrm>
          <a:prstGeom prst="ellipse">
            <a:avLst/>
          </a:prstGeom>
          <a:solidFill>
            <a:schemeClr val="accent2"/>
          </a:solidFill>
          <a:ln w="0">
            <a:solidFill>
              <a:srgbClr val="0000FF"/>
            </a:solidFill>
            <a:round/>
            <a:headEnd/>
            <a:tailEnd/>
          </a:ln>
        </p:spPr>
        <p:txBody>
          <a:bodyPr/>
          <a:lstStyle/>
          <a:p>
            <a:endParaRPr lang="en-US"/>
          </a:p>
        </p:txBody>
      </p:sp>
      <p:sp>
        <p:nvSpPr>
          <p:cNvPr id="1915964" name="Line 60"/>
          <p:cNvSpPr>
            <a:spLocks noChangeShapeType="1"/>
          </p:cNvSpPr>
          <p:nvPr/>
        </p:nvSpPr>
        <p:spPr bwMode="auto">
          <a:xfrm>
            <a:off x="5694171" y="1288018"/>
            <a:ext cx="1524000" cy="131445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5965" name="Rectangle 61"/>
          <p:cNvSpPr>
            <a:spLocks noChangeArrowheads="1"/>
          </p:cNvSpPr>
          <p:nvPr/>
        </p:nvSpPr>
        <p:spPr bwMode="auto">
          <a:xfrm>
            <a:off x="6142039" y="2953941"/>
            <a:ext cx="935352"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200">
                <a:solidFill>
                  <a:srgbClr val="000000"/>
                </a:solidFill>
                <a:latin typeface="Helvetica" charset="0"/>
              </a:rPr>
              <a:t>Wavelength 1</a:t>
            </a:r>
            <a:endParaRPr lang="en-US" sz="4400">
              <a:latin typeface="Times New Roman" charset="0"/>
            </a:endParaRPr>
          </a:p>
        </p:txBody>
      </p:sp>
      <p:sp>
        <p:nvSpPr>
          <p:cNvPr id="1915966" name="Rectangle 62"/>
          <p:cNvSpPr>
            <a:spLocks noChangeArrowheads="1"/>
          </p:cNvSpPr>
          <p:nvPr/>
        </p:nvSpPr>
        <p:spPr bwMode="auto">
          <a:xfrm rot="16200000">
            <a:off x="4506756" y="1789451"/>
            <a:ext cx="935352"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200" dirty="0">
                <a:solidFill>
                  <a:srgbClr val="000000"/>
                </a:solidFill>
                <a:latin typeface="Helvetica" charset="0"/>
              </a:rPr>
              <a:t>Wavelength 2</a:t>
            </a:r>
            <a:endParaRPr lang="en-US" sz="4400" dirty="0">
              <a:latin typeface="Times New Roman" charset="0"/>
            </a:endParaRPr>
          </a:p>
        </p:txBody>
      </p:sp>
      <p:sp>
        <p:nvSpPr>
          <p:cNvPr id="1915967" name="Rectangle 63"/>
          <p:cNvSpPr>
            <a:spLocks noChangeArrowheads="1"/>
          </p:cNvSpPr>
          <p:nvPr/>
        </p:nvSpPr>
        <p:spPr bwMode="auto">
          <a:xfrm>
            <a:off x="5294314" y="3289697"/>
            <a:ext cx="2657475" cy="1566863"/>
          </a:xfrm>
          <a:prstGeom prst="rect">
            <a:avLst/>
          </a:prstGeom>
          <a:noFill/>
          <a:ln w="0">
            <a:solidFill>
              <a:srgbClr val="FFFFFF"/>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915968" name="Line 64"/>
          <p:cNvSpPr>
            <a:spLocks noChangeShapeType="1"/>
          </p:cNvSpPr>
          <p:nvPr/>
        </p:nvSpPr>
        <p:spPr bwMode="auto">
          <a:xfrm>
            <a:off x="5294314" y="3289698"/>
            <a:ext cx="2657475" cy="119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5969" name="Freeform 65"/>
          <p:cNvSpPr>
            <a:spLocks/>
          </p:cNvSpPr>
          <p:nvPr/>
        </p:nvSpPr>
        <p:spPr bwMode="auto">
          <a:xfrm>
            <a:off x="5294314" y="3289697"/>
            <a:ext cx="2657475" cy="1566863"/>
          </a:xfrm>
          <a:custGeom>
            <a:avLst/>
            <a:gdLst>
              <a:gd name="T0" fmla="*/ 0 w 434"/>
              <a:gd name="T1" fmla="*/ 342 h 342"/>
              <a:gd name="T2" fmla="*/ 434 w 434"/>
              <a:gd name="T3" fmla="*/ 342 h 342"/>
              <a:gd name="T4" fmla="*/ 434 w 434"/>
              <a:gd name="T5" fmla="*/ 0 h 342"/>
            </a:gdLst>
            <a:ahLst/>
            <a:cxnLst>
              <a:cxn ang="0">
                <a:pos x="T0" y="T1"/>
              </a:cxn>
              <a:cxn ang="0">
                <a:pos x="T2" y="T3"/>
              </a:cxn>
              <a:cxn ang="0">
                <a:pos x="T4" y="T5"/>
              </a:cxn>
            </a:cxnLst>
            <a:rect l="0" t="0" r="r" b="b"/>
            <a:pathLst>
              <a:path w="434" h="342">
                <a:moveTo>
                  <a:pt x="0" y="342"/>
                </a:moveTo>
                <a:lnTo>
                  <a:pt x="434" y="342"/>
                </a:lnTo>
                <a:lnTo>
                  <a:pt x="434"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915970" name="Line 66"/>
          <p:cNvSpPr>
            <a:spLocks noChangeShapeType="1"/>
          </p:cNvSpPr>
          <p:nvPr/>
        </p:nvSpPr>
        <p:spPr bwMode="auto">
          <a:xfrm flipV="1">
            <a:off x="5294314" y="3289697"/>
            <a:ext cx="1587" cy="156686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5971" name="Line 67"/>
          <p:cNvSpPr>
            <a:spLocks noChangeShapeType="1"/>
          </p:cNvSpPr>
          <p:nvPr/>
        </p:nvSpPr>
        <p:spPr bwMode="auto">
          <a:xfrm>
            <a:off x="5294314" y="4856560"/>
            <a:ext cx="2657475" cy="119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5972" name="Line 68"/>
          <p:cNvSpPr>
            <a:spLocks noChangeShapeType="1"/>
          </p:cNvSpPr>
          <p:nvPr/>
        </p:nvSpPr>
        <p:spPr bwMode="auto">
          <a:xfrm flipV="1">
            <a:off x="5294314" y="3289697"/>
            <a:ext cx="1587" cy="156686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5973" name="Line 69"/>
          <p:cNvSpPr>
            <a:spLocks noChangeShapeType="1"/>
          </p:cNvSpPr>
          <p:nvPr/>
        </p:nvSpPr>
        <p:spPr bwMode="auto">
          <a:xfrm flipV="1">
            <a:off x="5294314" y="4833938"/>
            <a:ext cx="1587" cy="22622"/>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5974" name="Line 70"/>
          <p:cNvSpPr>
            <a:spLocks noChangeShapeType="1"/>
          </p:cNvSpPr>
          <p:nvPr/>
        </p:nvSpPr>
        <p:spPr bwMode="auto">
          <a:xfrm>
            <a:off x="5294314" y="3289697"/>
            <a:ext cx="1587" cy="190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5975" name="Rectangle 71"/>
          <p:cNvSpPr>
            <a:spLocks noChangeArrowheads="1"/>
          </p:cNvSpPr>
          <p:nvPr/>
        </p:nvSpPr>
        <p:spPr bwMode="auto">
          <a:xfrm>
            <a:off x="5275264" y="4870847"/>
            <a:ext cx="85585"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200">
                <a:solidFill>
                  <a:srgbClr val="000000"/>
                </a:solidFill>
                <a:latin typeface="Helvetica" charset="0"/>
              </a:rPr>
              <a:t>0</a:t>
            </a:r>
            <a:endParaRPr lang="en-US" sz="4400">
              <a:latin typeface="Times New Roman" charset="0"/>
            </a:endParaRPr>
          </a:p>
        </p:txBody>
      </p:sp>
      <p:sp>
        <p:nvSpPr>
          <p:cNvPr id="1915976" name="Line 72"/>
          <p:cNvSpPr>
            <a:spLocks noChangeShapeType="1"/>
          </p:cNvSpPr>
          <p:nvPr/>
        </p:nvSpPr>
        <p:spPr bwMode="auto">
          <a:xfrm flipV="1">
            <a:off x="5734050" y="4833938"/>
            <a:ext cx="1588" cy="22622"/>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5977" name="Line 73"/>
          <p:cNvSpPr>
            <a:spLocks noChangeShapeType="1"/>
          </p:cNvSpPr>
          <p:nvPr/>
        </p:nvSpPr>
        <p:spPr bwMode="auto">
          <a:xfrm>
            <a:off x="5807390" y="3525441"/>
            <a:ext cx="1588" cy="190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5978" name="Rectangle 74"/>
          <p:cNvSpPr>
            <a:spLocks noChangeArrowheads="1"/>
          </p:cNvSpPr>
          <p:nvPr/>
        </p:nvSpPr>
        <p:spPr bwMode="auto">
          <a:xfrm>
            <a:off x="5716589" y="4870847"/>
            <a:ext cx="85585"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200">
                <a:solidFill>
                  <a:srgbClr val="000000"/>
                </a:solidFill>
                <a:latin typeface="Helvetica" charset="0"/>
              </a:rPr>
              <a:t>5</a:t>
            </a:r>
            <a:endParaRPr lang="en-US" sz="4400">
              <a:latin typeface="Times New Roman" charset="0"/>
            </a:endParaRPr>
          </a:p>
        </p:txBody>
      </p:sp>
      <p:sp>
        <p:nvSpPr>
          <p:cNvPr id="1915979" name="Line 75"/>
          <p:cNvSpPr>
            <a:spLocks noChangeShapeType="1"/>
          </p:cNvSpPr>
          <p:nvPr/>
        </p:nvSpPr>
        <p:spPr bwMode="auto">
          <a:xfrm flipV="1">
            <a:off x="6175375" y="4833938"/>
            <a:ext cx="1588" cy="22622"/>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5980" name="Line 76"/>
          <p:cNvSpPr>
            <a:spLocks noChangeShapeType="1"/>
          </p:cNvSpPr>
          <p:nvPr/>
        </p:nvSpPr>
        <p:spPr bwMode="auto">
          <a:xfrm>
            <a:off x="6248715" y="3525441"/>
            <a:ext cx="1588" cy="190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5981" name="Rectangle 77"/>
          <p:cNvSpPr>
            <a:spLocks noChangeArrowheads="1"/>
          </p:cNvSpPr>
          <p:nvPr/>
        </p:nvSpPr>
        <p:spPr bwMode="auto">
          <a:xfrm>
            <a:off x="6132514" y="4870847"/>
            <a:ext cx="171171"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200">
                <a:solidFill>
                  <a:srgbClr val="000000"/>
                </a:solidFill>
                <a:latin typeface="Helvetica" charset="0"/>
              </a:rPr>
              <a:t>10</a:t>
            </a:r>
            <a:endParaRPr lang="en-US" sz="4400">
              <a:latin typeface="Times New Roman" charset="0"/>
            </a:endParaRPr>
          </a:p>
        </p:txBody>
      </p:sp>
      <p:sp>
        <p:nvSpPr>
          <p:cNvPr id="1915982" name="Line 78"/>
          <p:cNvSpPr>
            <a:spLocks noChangeShapeType="1"/>
          </p:cNvSpPr>
          <p:nvPr/>
        </p:nvSpPr>
        <p:spPr bwMode="auto">
          <a:xfrm flipV="1">
            <a:off x="6623050" y="4833938"/>
            <a:ext cx="1588" cy="22622"/>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5983" name="Line 79"/>
          <p:cNvSpPr>
            <a:spLocks noChangeShapeType="1"/>
          </p:cNvSpPr>
          <p:nvPr/>
        </p:nvSpPr>
        <p:spPr bwMode="auto">
          <a:xfrm>
            <a:off x="6696390" y="3525441"/>
            <a:ext cx="1588" cy="190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5984" name="Rectangle 80"/>
          <p:cNvSpPr>
            <a:spLocks noChangeArrowheads="1"/>
          </p:cNvSpPr>
          <p:nvPr/>
        </p:nvSpPr>
        <p:spPr bwMode="auto">
          <a:xfrm>
            <a:off x="6580189" y="4870847"/>
            <a:ext cx="171171"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200">
                <a:solidFill>
                  <a:srgbClr val="000000"/>
                </a:solidFill>
                <a:latin typeface="Helvetica" charset="0"/>
              </a:rPr>
              <a:t>15</a:t>
            </a:r>
            <a:endParaRPr lang="en-US" sz="4400">
              <a:latin typeface="Times New Roman" charset="0"/>
            </a:endParaRPr>
          </a:p>
        </p:txBody>
      </p:sp>
      <p:sp>
        <p:nvSpPr>
          <p:cNvPr id="1915985" name="Line 81"/>
          <p:cNvSpPr>
            <a:spLocks noChangeShapeType="1"/>
          </p:cNvSpPr>
          <p:nvPr/>
        </p:nvSpPr>
        <p:spPr bwMode="auto">
          <a:xfrm flipV="1">
            <a:off x="7062789" y="4833938"/>
            <a:ext cx="1587" cy="22622"/>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5986" name="Line 82"/>
          <p:cNvSpPr>
            <a:spLocks noChangeShapeType="1"/>
          </p:cNvSpPr>
          <p:nvPr/>
        </p:nvSpPr>
        <p:spPr bwMode="auto">
          <a:xfrm>
            <a:off x="7136129" y="3525441"/>
            <a:ext cx="1587" cy="190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5987" name="Rectangle 83"/>
          <p:cNvSpPr>
            <a:spLocks noChangeArrowheads="1"/>
          </p:cNvSpPr>
          <p:nvPr/>
        </p:nvSpPr>
        <p:spPr bwMode="auto">
          <a:xfrm>
            <a:off x="7019926" y="4870847"/>
            <a:ext cx="171171"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200">
                <a:solidFill>
                  <a:srgbClr val="000000"/>
                </a:solidFill>
                <a:latin typeface="Helvetica" charset="0"/>
              </a:rPr>
              <a:t>20</a:t>
            </a:r>
            <a:endParaRPr lang="en-US" sz="4400">
              <a:latin typeface="Times New Roman" charset="0"/>
            </a:endParaRPr>
          </a:p>
        </p:txBody>
      </p:sp>
      <p:sp>
        <p:nvSpPr>
          <p:cNvPr id="1915988" name="Line 84"/>
          <p:cNvSpPr>
            <a:spLocks noChangeShapeType="1"/>
          </p:cNvSpPr>
          <p:nvPr/>
        </p:nvSpPr>
        <p:spPr bwMode="auto">
          <a:xfrm flipV="1">
            <a:off x="7504114" y="4833938"/>
            <a:ext cx="1587" cy="22622"/>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5989" name="Line 85"/>
          <p:cNvSpPr>
            <a:spLocks noChangeShapeType="1"/>
          </p:cNvSpPr>
          <p:nvPr/>
        </p:nvSpPr>
        <p:spPr bwMode="auto">
          <a:xfrm>
            <a:off x="7577454" y="3525441"/>
            <a:ext cx="1587" cy="190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5990" name="Rectangle 86"/>
          <p:cNvSpPr>
            <a:spLocks noChangeArrowheads="1"/>
          </p:cNvSpPr>
          <p:nvPr/>
        </p:nvSpPr>
        <p:spPr bwMode="auto">
          <a:xfrm>
            <a:off x="7461251" y="4870847"/>
            <a:ext cx="171171"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200">
                <a:solidFill>
                  <a:srgbClr val="000000"/>
                </a:solidFill>
                <a:latin typeface="Helvetica" charset="0"/>
              </a:rPr>
              <a:t>25</a:t>
            </a:r>
            <a:endParaRPr lang="en-US" sz="4400">
              <a:latin typeface="Times New Roman" charset="0"/>
            </a:endParaRPr>
          </a:p>
        </p:txBody>
      </p:sp>
      <p:sp>
        <p:nvSpPr>
          <p:cNvPr id="1915991" name="Line 87"/>
          <p:cNvSpPr>
            <a:spLocks noChangeShapeType="1"/>
          </p:cNvSpPr>
          <p:nvPr/>
        </p:nvSpPr>
        <p:spPr bwMode="auto">
          <a:xfrm flipV="1">
            <a:off x="7951789" y="4833938"/>
            <a:ext cx="1587" cy="22622"/>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5992" name="Line 88"/>
          <p:cNvSpPr>
            <a:spLocks noChangeShapeType="1"/>
          </p:cNvSpPr>
          <p:nvPr/>
        </p:nvSpPr>
        <p:spPr bwMode="auto">
          <a:xfrm>
            <a:off x="7951789" y="3289697"/>
            <a:ext cx="1587" cy="190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5993" name="Rectangle 89"/>
          <p:cNvSpPr>
            <a:spLocks noChangeArrowheads="1"/>
          </p:cNvSpPr>
          <p:nvPr/>
        </p:nvSpPr>
        <p:spPr bwMode="auto">
          <a:xfrm>
            <a:off x="7908926" y="4870847"/>
            <a:ext cx="171171"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200">
                <a:solidFill>
                  <a:srgbClr val="000000"/>
                </a:solidFill>
                <a:latin typeface="Helvetica" charset="0"/>
              </a:rPr>
              <a:t>30</a:t>
            </a:r>
            <a:endParaRPr lang="en-US" sz="4400">
              <a:latin typeface="Times New Roman" charset="0"/>
            </a:endParaRPr>
          </a:p>
        </p:txBody>
      </p:sp>
      <p:sp>
        <p:nvSpPr>
          <p:cNvPr id="1915994" name="Line 90"/>
          <p:cNvSpPr>
            <a:spLocks noChangeShapeType="1"/>
          </p:cNvSpPr>
          <p:nvPr/>
        </p:nvSpPr>
        <p:spPr bwMode="auto">
          <a:xfrm>
            <a:off x="5294313" y="4856560"/>
            <a:ext cx="23812" cy="119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5995" name="Line 91"/>
          <p:cNvSpPr>
            <a:spLocks noChangeShapeType="1"/>
          </p:cNvSpPr>
          <p:nvPr/>
        </p:nvSpPr>
        <p:spPr bwMode="auto">
          <a:xfrm flipH="1">
            <a:off x="7920038" y="4856560"/>
            <a:ext cx="31750" cy="119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5996" name="Rectangle 92"/>
          <p:cNvSpPr>
            <a:spLocks noChangeArrowheads="1"/>
          </p:cNvSpPr>
          <p:nvPr/>
        </p:nvSpPr>
        <p:spPr bwMode="auto">
          <a:xfrm>
            <a:off x="5103814" y="4819651"/>
            <a:ext cx="85585"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200">
                <a:solidFill>
                  <a:srgbClr val="000000"/>
                </a:solidFill>
                <a:latin typeface="Helvetica" charset="0"/>
              </a:rPr>
              <a:t>0</a:t>
            </a:r>
            <a:endParaRPr lang="en-US" sz="4400">
              <a:latin typeface="Times New Roman" charset="0"/>
            </a:endParaRPr>
          </a:p>
        </p:txBody>
      </p:sp>
      <p:sp>
        <p:nvSpPr>
          <p:cNvPr id="1915997" name="Line 93"/>
          <p:cNvSpPr>
            <a:spLocks noChangeShapeType="1"/>
          </p:cNvSpPr>
          <p:nvPr/>
        </p:nvSpPr>
        <p:spPr bwMode="auto">
          <a:xfrm>
            <a:off x="5294313" y="4595813"/>
            <a:ext cx="23812" cy="119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5998" name="Line 94"/>
          <p:cNvSpPr>
            <a:spLocks noChangeShapeType="1"/>
          </p:cNvSpPr>
          <p:nvPr/>
        </p:nvSpPr>
        <p:spPr bwMode="auto">
          <a:xfrm flipH="1">
            <a:off x="7920038" y="4595813"/>
            <a:ext cx="31750" cy="119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5999" name="Rectangle 95"/>
          <p:cNvSpPr>
            <a:spLocks noChangeArrowheads="1"/>
          </p:cNvSpPr>
          <p:nvPr/>
        </p:nvSpPr>
        <p:spPr bwMode="auto">
          <a:xfrm>
            <a:off x="5103814" y="4558903"/>
            <a:ext cx="85585"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200">
                <a:solidFill>
                  <a:srgbClr val="000000"/>
                </a:solidFill>
                <a:latin typeface="Helvetica" charset="0"/>
              </a:rPr>
              <a:t>5</a:t>
            </a:r>
            <a:endParaRPr lang="en-US" sz="4400">
              <a:latin typeface="Times New Roman" charset="0"/>
            </a:endParaRPr>
          </a:p>
        </p:txBody>
      </p:sp>
      <p:sp>
        <p:nvSpPr>
          <p:cNvPr id="1916000" name="Line 96"/>
          <p:cNvSpPr>
            <a:spLocks noChangeShapeType="1"/>
          </p:cNvSpPr>
          <p:nvPr/>
        </p:nvSpPr>
        <p:spPr bwMode="auto">
          <a:xfrm>
            <a:off x="5294313" y="4333875"/>
            <a:ext cx="23812" cy="119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6001" name="Line 97"/>
          <p:cNvSpPr>
            <a:spLocks noChangeShapeType="1"/>
          </p:cNvSpPr>
          <p:nvPr/>
        </p:nvSpPr>
        <p:spPr bwMode="auto">
          <a:xfrm flipH="1">
            <a:off x="7920038" y="4333875"/>
            <a:ext cx="31750" cy="119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6002" name="Rectangle 98"/>
          <p:cNvSpPr>
            <a:spLocks noChangeArrowheads="1"/>
          </p:cNvSpPr>
          <p:nvPr/>
        </p:nvSpPr>
        <p:spPr bwMode="auto">
          <a:xfrm>
            <a:off x="5060951" y="4298157"/>
            <a:ext cx="171171"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200">
                <a:solidFill>
                  <a:srgbClr val="000000"/>
                </a:solidFill>
                <a:latin typeface="Helvetica" charset="0"/>
              </a:rPr>
              <a:t>10</a:t>
            </a:r>
            <a:endParaRPr lang="en-US" sz="4400">
              <a:latin typeface="Times New Roman" charset="0"/>
            </a:endParaRPr>
          </a:p>
        </p:txBody>
      </p:sp>
      <p:sp>
        <p:nvSpPr>
          <p:cNvPr id="1916003" name="Line 99"/>
          <p:cNvSpPr>
            <a:spLocks noChangeShapeType="1"/>
          </p:cNvSpPr>
          <p:nvPr/>
        </p:nvSpPr>
        <p:spPr bwMode="auto">
          <a:xfrm>
            <a:off x="5294313" y="4073129"/>
            <a:ext cx="23812" cy="119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6004" name="Line 100"/>
          <p:cNvSpPr>
            <a:spLocks noChangeShapeType="1"/>
          </p:cNvSpPr>
          <p:nvPr/>
        </p:nvSpPr>
        <p:spPr bwMode="auto">
          <a:xfrm flipH="1">
            <a:off x="7920038" y="4073129"/>
            <a:ext cx="31750" cy="119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6005" name="Rectangle 101"/>
          <p:cNvSpPr>
            <a:spLocks noChangeArrowheads="1"/>
          </p:cNvSpPr>
          <p:nvPr/>
        </p:nvSpPr>
        <p:spPr bwMode="auto">
          <a:xfrm>
            <a:off x="5060951" y="4036219"/>
            <a:ext cx="171171"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200">
                <a:solidFill>
                  <a:srgbClr val="000000"/>
                </a:solidFill>
                <a:latin typeface="Helvetica" charset="0"/>
              </a:rPr>
              <a:t>15</a:t>
            </a:r>
            <a:endParaRPr lang="en-US" sz="4400">
              <a:latin typeface="Times New Roman" charset="0"/>
            </a:endParaRPr>
          </a:p>
        </p:txBody>
      </p:sp>
      <p:sp>
        <p:nvSpPr>
          <p:cNvPr id="1916006" name="Line 102"/>
          <p:cNvSpPr>
            <a:spLocks noChangeShapeType="1"/>
          </p:cNvSpPr>
          <p:nvPr/>
        </p:nvSpPr>
        <p:spPr bwMode="auto">
          <a:xfrm>
            <a:off x="5294313" y="3812381"/>
            <a:ext cx="23812" cy="119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6007" name="Line 103"/>
          <p:cNvSpPr>
            <a:spLocks noChangeShapeType="1"/>
          </p:cNvSpPr>
          <p:nvPr/>
        </p:nvSpPr>
        <p:spPr bwMode="auto">
          <a:xfrm flipH="1">
            <a:off x="7920038" y="3812381"/>
            <a:ext cx="31750" cy="119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6008" name="Rectangle 104"/>
          <p:cNvSpPr>
            <a:spLocks noChangeArrowheads="1"/>
          </p:cNvSpPr>
          <p:nvPr/>
        </p:nvSpPr>
        <p:spPr bwMode="auto">
          <a:xfrm>
            <a:off x="5060951" y="3775472"/>
            <a:ext cx="171171"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200">
                <a:solidFill>
                  <a:srgbClr val="000000"/>
                </a:solidFill>
                <a:latin typeface="Helvetica" charset="0"/>
              </a:rPr>
              <a:t>20</a:t>
            </a:r>
            <a:endParaRPr lang="en-US" sz="4400">
              <a:latin typeface="Times New Roman" charset="0"/>
            </a:endParaRPr>
          </a:p>
        </p:txBody>
      </p:sp>
      <p:sp>
        <p:nvSpPr>
          <p:cNvPr id="1916009" name="Line 105"/>
          <p:cNvSpPr>
            <a:spLocks noChangeShapeType="1"/>
          </p:cNvSpPr>
          <p:nvPr/>
        </p:nvSpPr>
        <p:spPr bwMode="auto">
          <a:xfrm>
            <a:off x="5294313" y="3550444"/>
            <a:ext cx="23812" cy="119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6010" name="Line 106"/>
          <p:cNvSpPr>
            <a:spLocks noChangeShapeType="1"/>
          </p:cNvSpPr>
          <p:nvPr/>
        </p:nvSpPr>
        <p:spPr bwMode="auto">
          <a:xfrm flipH="1">
            <a:off x="7920038" y="3550444"/>
            <a:ext cx="31750" cy="119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6011" name="Rectangle 107"/>
          <p:cNvSpPr>
            <a:spLocks noChangeArrowheads="1"/>
          </p:cNvSpPr>
          <p:nvPr/>
        </p:nvSpPr>
        <p:spPr bwMode="auto">
          <a:xfrm>
            <a:off x="5060951" y="3514726"/>
            <a:ext cx="171171"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200">
                <a:solidFill>
                  <a:srgbClr val="000000"/>
                </a:solidFill>
                <a:latin typeface="Helvetica" charset="0"/>
              </a:rPr>
              <a:t>25</a:t>
            </a:r>
            <a:endParaRPr lang="en-US" sz="4400">
              <a:latin typeface="Times New Roman" charset="0"/>
            </a:endParaRPr>
          </a:p>
        </p:txBody>
      </p:sp>
      <p:sp>
        <p:nvSpPr>
          <p:cNvPr id="1916012" name="Line 108"/>
          <p:cNvSpPr>
            <a:spLocks noChangeShapeType="1"/>
          </p:cNvSpPr>
          <p:nvPr/>
        </p:nvSpPr>
        <p:spPr bwMode="auto">
          <a:xfrm>
            <a:off x="5294313" y="3289698"/>
            <a:ext cx="23812" cy="119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6013" name="Line 109"/>
          <p:cNvSpPr>
            <a:spLocks noChangeShapeType="1"/>
          </p:cNvSpPr>
          <p:nvPr/>
        </p:nvSpPr>
        <p:spPr bwMode="auto">
          <a:xfrm flipH="1">
            <a:off x="7920038" y="3289698"/>
            <a:ext cx="31750" cy="119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6014" name="Rectangle 110"/>
          <p:cNvSpPr>
            <a:spLocks noChangeArrowheads="1"/>
          </p:cNvSpPr>
          <p:nvPr/>
        </p:nvSpPr>
        <p:spPr bwMode="auto">
          <a:xfrm>
            <a:off x="5060951" y="3252788"/>
            <a:ext cx="171171"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200">
                <a:solidFill>
                  <a:srgbClr val="000000"/>
                </a:solidFill>
                <a:latin typeface="Helvetica" charset="0"/>
              </a:rPr>
              <a:t>30</a:t>
            </a:r>
            <a:endParaRPr lang="en-US" sz="4400">
              <a:latin typeface="Times New Roman" charset="0"/>
            </a:endParaRPr>
          </a:p>
        </p:txBody>
      </p:sp>
      <p:sp>
        <p:nvSpPr>
          <p:cNvPr id="1916015" name="Line 111"/>
          <p:cNvSpPr>
            <a:spLocks noChangeShapeType="1"/>
          </p:cNvSpPr>
          <p:nvPr/>
        </p:nvSpPr>
        <p:spPr bwMode="auto">
          <a:xfrm>
            <a:off x="5294314" y="3289698"/>
            <a:ext cx="2657475" cy="119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6016" name="Freeform 112"/>
          <p:cNvSpPr>
            <a:spLocks/>
          </p:cNvSpPr>
          <p:nvPr/>
        </p:nvSpPr>
        <p:spPr bwMode="auto">
          <a:xfrm>
            <a:off x="5294314" y="3289697"/>
            <a:ext cx="2657475" cy="1566863"/>
          </a:xfrm>
          <a:custGeom>
            <a:avLst/>
            <a:gdLst>
              <a:gd name="T0" fmla="*/ 0 w 434"/>
              <a:gd name="T1" fmla="*/ 342 h 342"/>
              <a:gd name="T2" fmla="*/ 434 w 434"/>
              <a:gd name="T3" fmla="*/ 342 h 342"/>
              <a:gd name="T4" fmla="*/ 434 w 434"/>
              <a:gd name="T5" fmla="*/ 0 h 342"/>
            </a:gdLst>
            <a:ahLst/>
            <a:cxnLst>
              <a:cxn ang="0">
                <a:pos x="T0" y="T1"/>
              </a:cxn>
              <a:cxn ang="0">
                <a:pos x="T2" y="T3"/>
              </a:cxn>
              <a:cxn ang="0">
                <a:pos x="T4" y="T5"/>
              </a:cxn>
            </a:cxnLst>
            <a:rect l="0" t="0" r="r" b="b"/>
            <a:pathLst>
              <a:path w="434" h="342">
                <a:moveTo>
                  <a:pt x="0" y="342"/>
                </a:moveTo>
                <a:lnTo>
                  <a:pt x="434" y="342"/>
                </a:lnTo>
                <a:lnTo>
                  <a:pt x="434"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916017" name="Line 113"/>
          <p:cNvSpPr>
            <a:spLocks noChangeShapeType="1"/>
          </p:cNvSpPr>
          <p:nvPr/>
        </p:nvSpPr>
        <p:spPr bwMode="auto">
          <a:xfrm flipV="1">
            <a:off x="5294314" y="3289697"/>
            <a:ext cx="1587" cy="156686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16018" name="Oval 114"/>
          <p:cNvSpPr>
            <a:spLocks noChangeArrowheads="1"/>
          </p:cNvSpPr>
          <p:nvPr/>
        </p:nvSpPr>
        <p:spPr bwMode="auto">
          <a:xfrm>
            <a:off x="7044054" y="4579144"/>
            <a:ext cx="115887" cy="57150"/>
          </a:xfrm>
          <a:prstGeom prst="ellipse">
            <a:avLst/>
          </a:prstGeom>
          <a:solidFill>
            <a:schemeClr val="accent2"/>
          </a:solidFill>
          <a:ln w="0">
            <a:solidFill>
              <a:srgbClr val="0000FF"/>
            </a:solidFill>
            <a:round/>
            <a:headEnd/>
            <a:tailEnd/>
          </a:ln>
        </p:spPr>
        <p:txBody>
          <a:bodyPr/>
          <a:lstStyle/>
          <a:p>
            <a:endParaRPr lang="en-US"/>
          </a:p>
        </p:txBody>
      </p:sp>
      <p:sp>
        <p:nvSpPr>
          <p:cNvPr id="1916019" name="Oval 115"/>
          <p:cNvSpPr>
            <a:spLocks noChangeArrowheads="1"/>
          </p:cNvSpPr>
          <p:nvPr/>
        </p:nvSpPr>
        <p:spPr bwMode="auto">
          <a:xfrm>
            <a:off x="6829740" y="4319588"/>
            <a:ext cx="115888" cy="55960"/>
          </a:xfrm>
          <a:prstGeom prst="ellipse">
            <a:avLst/>
          </a:prstGeom>
          <a:solidFill>
            <a:schemeClr val="accent2"/>
          </a:solidFill>
          <a:ln w="0">
            <a:solidFill>
              <a:srgbClr val="0000FF"/>
            </a:solidFill>
            <a:round/>
            <a:headEnd/>
            <a:tailEnd/>
          </a:ln>
        </p:spPr>
        <p:txBody>
          <a:bodyPr/>
          <a:lstStyle/>
          <a:p>
            <a:endParaRPr lang="en-US"/>
          </a:p>
        </p:txBody>
      </p:sp>
      <p:sp>
        <p:nvSpPr>
          <p:cNvPr id="1916020" name="Oval 116"/>
          <p:cNvSpPr>
            <a:spLocks noChangeArrowheads="1"/>
          </p:cNvSpPr>
          <p:nvPr/>
        </p:nvSpPr>
        <p:spPr bwMode="auto">
          <a:xfrm>
            <a:off x="6304279" y="3779044"/>
            <a:ext cx="115887" cy="55960"/>
          </a:xfrm>
          <a:prstGeom prst="ellipse">
            <a:avLst/>
          </a:prstGeom>
          <a:solidFill>
            <a:schemeClr val="accent2"/>
          </a:solidFill>
          <a:ln w="0">
            <a:solidFill>
              <a:srgbClr val="0000FF"/>
            </a:solidFill>
            <a:round/>
            <a:headEnd/>
            <a:tailEnd/>
          </a:ln>
        </p:spPr>
        <p:txBody>
          <a:bodyPr/>
          <a:lstStyle/>
          <a:p>
            <a:endParaRPr lang="en-US"/>
          </a:p>
        </p:txBody>
      </p:sp>
      <p:sp>
        <p:nvSpPr>
          <p:cNvPr id="1916021" name="Oval 117"/>
          <p:cNvSpPr>
            <a:spLocks noChangeArrowheads="1"/>
          </p:cNvSpPr>
          <p:nvPr/>
        </p:nvSpPr>
        <p:spPr bwMode="auto">
          <a:xfrm>
            <a:off x="5942329" y="3515916"/>
            <a:ext cx="115887" cy="55959"/>
          </a:xfrm>
          <a:prstGeom prst="ellipse">
            <a:avLst/>
          </a:prstGeom>
          <a:solidFill>
            <a:schemeClr val="accent2"/>
          </a:solidFill>
          <a:ln w="0">
            <a:solidFill>
              <a:srgbClr val="0000FF"/>
            </a:solidFill>
            <a:round/>
            <a:headEnd/>
            <a:tailEnd/>
          </a:ln>
        </p:spPr>
        <p:txBody>
          <a:bodyPr/>
          <a:lstStyle/>
          <a:p>
            <a:endParaRPr lang="en-US"/>
          </a:p>
        </p:txBody>
      </p:sp>
      <p:sp>
        <p:nvSpPr>
          <p:cNvPr id="1916022" name="Line 118"/>
          <p:cNvSpPr>
            <a:spLocks noChangeShapeType="1"/>
          </p:cNvSpPr>
          <p:nvPr/>
        </p:nvSpPr>
        <p:spPr bwMode="auto">
          <a:xfrm flipV="1">
            <a:off x="5294314" y="3543300"/>
            <a:ext cx="1487487" cy="1313260"/>
          </a:xfrm>
          <a:prstGeom prst="line">
            <a:avLst/>
          </a:prstGeom>
          <a:noFill/>
          <a:ln w="28575">
            <a:solidFill>
              <a:srgbClr val="CC33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916023" name="Rectangle 119"/>
          <p:cNvSpPr>
            <a:spLocks noChangeArrowheads="1"/>
          </p:cNvSpPr>
          <p:nvPr/>
        </p:nvSpPr>
        <p:spPr bwMode="auto">
          <a:xfrm>
            <a:off x="6376988" y="4948238"/>
            <a:ext cx="935352"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200">
                <a:solidFill>
                  <a:srgbClr val="000000"/>
                </a:solidFill>
                <a:latin typeface="Helvetica" charset="0"/>
              </a:rPr>
              <a:t>Wavelength 1</a:t>
            </a:r>
            <a:endParaRPr lang="en-US" sz="4400">
              <a:latin typeface="Times New Roman" charset="0"/>
            </a:endParaRPr>
          </a:p>
        </p:txBody>
      </p:sp>
      <p:sp>
        <p:nvSpPr>
          <p:cNvPr id="1916024" name="Rectangle 120"/>
          <p:cNvSpPr>
            <a:spLocks noChangeArrowheads="1"/>
          </p:cNvSpPr>
          <p:nvPr/>
        </p:nvSpPr>
        <p:spPr bwMode="auto">
          <a:xfrm rot="16200000">
            <a:off x="4560731" y="3813513"/>
            <a:ext cx="935352"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200">
                <a:solidFill>
                  <a:srgbClr val="000000"/>
                </a:solidFill>
                <a:latin typeface="Helvetica" charset="0"/>
              </a:rPr>
              <a:t>Wavelength 2</a:t>
            </a:r>
            <a:endParaRPr lang="en-US" sz="4400">
              <a:latin typeface="Times New Roman" charset="0"/>
            </a:endParaRPr>
          </a:p>
        </p:txBody>
      </p:sp>
      <p:sp>
        <p:nvSpPr>
          <p:cNvPr id="1916025" name="Text Box 121"/>
          <p:cNvSpPr txBox="1">
            <a:spLocks noChangeArrowheads="1"/>
          </p:cNvSpPr>
          <p:nvPr/>
        </p:nvSpPr>
        <p:spPr bwMode="auto">
          <a:xfrm>
            <a:off x="5617971" y="2030968"/>
            <a:ext cx="640132"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latin typeface="Times New Roman" charset="0"/>
              </a:rPr>
              <a:t>PC 1</a:t>
            </a:r>
          </a:p>
        </p:txBody>
      </p:sp>
      <p:sp>
        <p:nvSpPr>
          <p:cNvPr id="1916026" name="Oval 122"/>
          <p:cNvSpPr>
            <a:spLocks noChangeArrowheads="1"/>
          </p:cNvSpPr>
          <p:nvPr/>
        </p:nvSpPr>
        <p:spPr bwMode="auto">
          <a:xfrm>
            <a:off x="6432865" y="4094560"/>
            <a:ext cx="115888" cy="55959"/>
          </a:xfrm>
          <a:prstGeom prst="ellipse">
            <a:avLst/>
          </a:prstGeom>
          <a:solidFill>
            <a:schemeClr val="accent2"/>
          </a:solidFill>
          <a:ln w="0">
            <a:solidFill>
              <a:srgbClr val="0000FF"/>
            </a:solidFill>
            <a:round/>
            <a:headEnd/>
            <a:tailEnd/>
          </a:ln>
        </p:spPr>
        <p:txBody>
          <a:bodyPr/>
          <a:lstStyle/>
          <a:p>
            <a:endParaRPr lang="en-US"/>
          </a:p>
        </p:txBody>
      </p:sp>
      <p:sp>
        <p:nvSpPr>
          <p:cNvPr id="1916028" name="Text Box 124"/>
          <p:cNvSpPr txBox="1">
            <a:spLocks noChangeArrowheads="1"/>
          </p:cNvSpPr>
          <p:nvPr/>
        </p:nvSpPr>
        <p:spPr bwMode="auto">
          <a:xfrm>
            <a:off x="5483540" y="4064794"/>
            <a:ext cx="640132"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latin typeface="Times New Roman" charset="0"/>
              </a:rPr>
              <a:t>PC 2</a:t>
            </a:r>
          </a:p>
        </p:txBody>
      </p:sp>
      <p:sp>
        <p:nvSpPr>
          <p:cNvPr id="1916030" name="Line 126"/>
          <p:cNvSpPr>
            <a:spLocks noChangeShapeType="1"/>
          </p:cNvSpPr>
          <p:nvPr/>
        </p:nvSpPr>
        <p:spPr bwMode="auto">
          <a:xfrm>
            <a:off x="5788340" y="3378994"/>
            <a:ext cx="1524000" cy="131445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Tree>
    <p:extLst>
      <p:ext uri="{BB962C8B-B14F-4D97-AF65-F5344CB8AC3E}">
        <p14:creationId xmlns:p14="http://schemas.microsoft.com/office/powerpoint/2010/main" val="16518553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3970" name="Rectangle 2"/>
          <p:cNvSpPr>
            <a:spLocks noGrp="1" noChangeArrowheads="1"/>
          </p:cNvSpPr>
          <p:nvPr>
            <p:ph type="title"/>
          </p:nvPr>
        </p:nvSpPr>
        <p:spPr>
          <a:xfrm>
            <a:off x="487748" y="214668"/>
            <a:ext cx="7772400" cy="857250"/>
          </a:xfrm>
        </p:spPr>
        <p:txBody>
          <a:bodyPr/>
          <a:lstStyle/>
          <a:p>
            <a:r>
              <a:rPr lang="en-US" sz="3600" dirty="0"/>
              <a:t>Principal Component Analysis</a:t>
            </a:r>
            <a:endParaRPr lang="en-US" sz="3600" i="1" dirty="0"/>
          </a:p>
        </p:txBody>
      </p:sp>
      <p:sp>
        <p:nvSpPr>
          <p:cNvPr id="2003971" name="Rectangle 3"/>
          <p:cNvSpPr>
            <a:spLocks noGrp="1" noChangeArrowheads="1"/>
          </p:cNvSpPr>
          <p:nvPr>
            <p:ph type="body" idx="1"/>
          </p:nvPr>
        </p:nvSpPr>
        <p:spPr>
          <a:xfrm>
            <a:off x="685800" y="1200150"/>
            <a:ext cx="7772400" cy="3086100"/>
          </a:xfrm>
        </p:spPr>
        <p:txBody>
          <a:bodyPr/>
          <a:lstStyle/>
          <a:p>
            <a:pPr>
              <a:buFontTx/>
              <a:buNone/>
            </a:pPr>
            <a:r>
              <a:rPr lang="en-GB" sz="2800"/>
              <a:t>From </a:t>
            </a:r>
            <a:r>
              <a:rPr lang="en-GB" sz="2800" i="1"/>
              <a:t>k</a:t>
            </a:r>
            <a:r>
              <a:rPr lang="en-GB" sz="2800"/>
              <a:t> original variables: </a:t>
            </a:r>
            <a:r>
              <a:rPr lang="en-GB" sz="2800" i="1">
                <a:solidFill>
                  <a:schemeClr val="hlink"/>
                </a:solidFill>
              </a:rPr>
              <a:t>x</a:t>
            </a:r>
            <a:r>
              <a:rPr lang="en-GB" sz="2800" baseline="-25000">
                <a:solidFill>
                  <a:schemeClr val="hlink"/>
                </a:solidFill>
              </a:rPr>
              <a:t>1</a:t>
            </a:r>
            <a:r>
              <a:rPr lang="en-GB" sz="2800">
                <a:solidFill>
                  <a:schemeClr val="hlink"/>
                </a:solidFill>
              </a:rPr>
              <a:t>,</a:t>
            </a:r>
            <a:r>
              <a:rPr lang="en-GB" sz="2800" i="1">
                <a:solidFill>
                  <a:schemeClr val="hlink"/>
                </a:solidFill>
              </a:rPr>
              <a:t>x</a:t>
            </a:r>
            <a:r>
              <a:rPr lang="en-GB" sz="2800" baseline="-25000">
                <a:solidFill>
                  <a:schemeClr val="hlink"/>
                </a:solidFill>
              </a:rPr>
              <a:t>2</a:t>
            </a:r>
            <a:r>
              <a:rPr lang="en-GB" sz="2800">
                <a:solidFill>
                  <a:schemeClr val="hlink"/>
                </a:solidFill>
              </a:rPr>
              <a:t>,...,</a:t>
            </a:r>
            <a:r>
              <a:rPr lang="en-GB" sz="2800" i="1">
                <a:solidFill>
                  <a:schemeClr val="hlink"/>
                </a:solidFill>
              </a:rPr>
              <a:t>x</a:t>
            </a:r>
            <a:r>
              <a:rPr lang="en-GB" sz="2800" baseline="-25000">
                <a:solidFill>
                  <a:schemeClr val="hlink"/>
                </a:solidFill>
              </a:rPr>
              <a:t>k</a:t>
            </a:r>
            <a:r>
              <a:rPr lang="en-GB" sz="2800"/>
              <a:t>:</a:t>
            </a:r>
          </a:p>
          <a:p>
            <a:pPr>
              <a:buFontTx/>
              <a:buNone/>
            </a:pPr>
            <a:r>
              <a:rPr lang="en-GB" sz="2800"/>
              <a:t>	Produce </a:t>
            </a:r>
            <a:r>
              <a:rPr lang="en-GB" sz="2800" i="1"/>
              <a:t>k</a:t>
            </a:r>
            <a:r>
              <a:rPr lang="en-GB" sz="2800"/>
              <a:t> new variables: </a:t>
            </a:r>
            <a:r>
              <a:rPr lang="en-GB" sz="2800" i="1">
                <a:solidFill>
                  <a:schemeClr val="accent2"/>
                </a:solidFill>
              </a:rPr>
              <a:t>y</a:t>
            </a:r>
            <a:r>
              <a:rPr lang="en-GB" sz="2800" baseline="-25000">
                <a:solidFill>
                  <a:schemeClr val="accent2"/>
                </a:solidFill>
              </a:rPr>
              <a:t>1</a:t>
            </a:r>
            <a:r>
              <a:rPr lang="en-GB" sz="2800">
                <a:solidFill>
                  <a:schemeClr val="accent2"/>
                </a:solidFill>
              </a:rPr>
              <a:t>,</a:t>
            </a:r>
            <a:r>
              <a:rPr lang="en-GB" sz="2800" i="1">
                <a:solidFill>
                  <a:schemeClr val="accent2"/>
                </a:solidFill>
              </a:rPr>
              <a:t>y</a:t>
            </a:r>
            <a:r>
              <a:rPr lang="en-GB" sz="2800" baseline="-25000">
                <a:solidFill>
                  <a:schemeClr val="accent2"/>
                </a:solidFill>
              </a:rPr>
              <a:t>2</a:t>
            </a:r>
            <a:r>
              <a:rPr lang="en-GB" sz="2800">
                <a:solidFill>
                  <a:schemeClr val="accent2"/>
                </a:solidFill>
              </a:rPr>
              <a:t>,...,</a:t>
            </a:r>
            <a:r>
              <a:rPr lang="en-GB" sz="2800" i="1">
                <a:solidFill>
                  <a:schemeClr val="accent2"/>
                </a:solidFill>
              </a:rPr>
              <a:t>y</a:t>
            </a:r>
            <a:r>
              <a:rPr lang="en-GB" sz="2800" baseline="-25000">
                <a:solidFill>
                  <a:schemeClr val="accent2"/>
                </a:solidFill>
              </a:rPr>
              <a:t>k</a:t>
            </a:r>
            <a:r>
              <a:rPr lang="en-GB" sz="2800"/>
              <a:t>:</a:t>
            </a:r>
          </a:p>
          <a:p>
            <a:pPr>
              <a:buFontTx/>
              <a:buNone/>
            </a:pPr>
            <a:endParaRPr lang="en-GB" sz="2800"/>
          </a:p>
          <a:p>
            <a:pPr>
              <a:buFontTx/>
              <a:buNone/>
            </a:pPr>
            <a:r>
              <a:rPr lang="en-GB" sz="2800" i="1"/>
              <a:t>	</a:t>
            </a:r>
            <a:r>
              <a:rPr lang="en-GB" sz="2800" i="1">
                <a:solidFill>
                  <a:schemeClr val="accent2"/>
                </a:solidFill>
              </a:rPr>
              <a:t>y</a:t>
            </a:r>
            <a:r>
              <a:rPr lang="en-GB" sz="2800" baseline="-25000">
                <a:solidFill>
                  <a:schemeClr val="accent2"/>
                </a:solidFill>
              </a:rPr>
              <a:t>1</a:t>
            </a:r>
            <a:r>
              <a:rPr lang="en-GB" sz="2800"/>
              <a:t> = </a:t>
            </a:r>
            <a:r>
              <a:rPr lang="en-GB" sz="2800" i="1"/>
              <a:t>a</a:t>
            </a:r>
            <a:r>
              <a:rPr lang="en-GB" sz="2800" baseline="-25000"/>
              <a:t>11</a:t>
            </a:r>
            <a:r>
              <a:rPr lang="en-GB" sz="2800" i="1">
                <a:solidFill>
                  <a:schemeClr val="hlink"/>
                </a:solidFill>
              </a:rPr>
              <a:t>x</a:t>
            </a:r>
            <a:r>
              <a:rPr lang="en-GB" sz="2800" baseline="-25000">
                <a:solidFill>
                  <a:schemeClr val="hlink"/>
                </a:solidFill>
              </a:rPr>
              <a:t>1</a:t>
            </a:r>
            <a:r>
              <a:rPr lang="en-GB" sz="2800"/>
              <a:t> + </a:t>
            </a:r>
            <a:r>
              <a:rPr lang="en-GB" sz="2800" i="1"/>
              <a:t>a</a:t>
            </a:r>
            <a:r>
              <a:rPr lang="en-GB" sz="2800" baseline="-25000"/>
              <a:t>12</a:t>
            </a:r>
            <a:r>
              <a:rPr lang="en-GB" sz="2800" i="1">
                <a:solidFill>
                  <a:schemeClr val="hlink"/>
                </a:solidFill>
              </a:rPr>
              <a:t>x</a:t>
            </a:r>
            <a:r>
              <a:rPr lang="en-GB" sz="2800" baseline="-25000">
                <a:solidFill>
                  <a:schemeClr val="hlink"/>
                </a:solidFill>
              </a:rPr>
              <a:t>2</a:t>
            </a:r>
            <a:r>
              <a:rPr lang="en-GB" sz="2800"/>
              <a:t> + ... + </a:t>
            </a:r>
            <a:r>
              <a:rPr lang="en-GB" sz="2800" i="1"/>
              <a:t>a</a:t>
            </a:r>
            <a:r>
              <a:rPr lang="en-GB" sz="2800" baseline="-25000"/>
              <a:t>1k</a:t>
            </a:r>
            <a:r>
              <a:rPr lang="en-GB" sz="2800" i="1">
                <a:solidFill>
                  <a:schemeClr val="hlink"/>
                </a:solidFill>
              </a:rPr>
              <a:t>x</a:t>
            </a:r>
            <a:r>
              <a:rPr lang="en-GB" sz="2800" baseline="-25000">
                <a:solidFill>
                  <a:schemeClr val="hlink"/>
                </a:solidFill>
              </a:rPr>
              <a:t>k</a:t>
            </a:r>
            <a:endParaRPr lang="en-GB" sz="2800"/>
          </a:p>
          <a:p>
            <a:pPr>
              <a:buFontTx/>
              <a:buNone/>
            </a:pPr>
            <a:r>
              <a:rPr lang="en-GB" sz="2800" i="1"/>
              <a:t>	</a:t>
            </a:r>
            <a:r>
              <a:rPr lang="en-GB" sz="2800" i="1">
                <a:solidFill>
                  <a:schemeClr val="accent2"/>
                </a:solidFill>
              </a:rPr>
              <a:t>y</a:t>
            </a:r>
            <a:r>
              <a:rPr lang="en-GB" sz="2800" baseline="-25000">
                <a:solidFill>
                  <a:schemeClr val="accent2"/>
                </a:solidFill>
              </a:rPr>
              <a:t>2</a:t>
            </a:r>
            <a:r>
              <a:rPr lang="en-GB" sz="2800"/>
              <a:t> = </a:t>
            </a:r>
            <a:r>
              <a:rPr lang="en-GB" sz="2800" i="1"/>
              <a:t>a</a:t>
            </a:r>
            <a:r>
              <a:rPr lang="en-GB" sz="2800" baseline="-25000"/>
              <a:t>21</a:t>
            </a:r>
            <a:r>
              <a:rPr lang="en-GB" sz="2800" i="1">
                <a:solidFill>
                  <a:schemeClr val="hlink"/>
                </a:solidFill>
              </a:rPr>
              <a:t>x</a:t>
            </a:r>
            <a:r>
              <a:rPr lang="en-GB" sz="2800" baseline="-25000">
                <a:solidFill>
                  <a:schemeClr val="hlink"/>
                </a:solidFill>
              </a:rPr>
              <a:t>1</a:t>
            </a:r>
            <a:r>
              <a:rPr lang="en-GB" sz="2800"/>
              <a:t> + </a:t>
            </a:r>
            <a:r>
              <a:rPr lang="en-GB" sz="2800" i="1"/>
              <a:t>a</a:t>
            </a:r>
            <a:r>
              <a:rPr lang="en-GB" sz="2800" baseline="-25000"/>
              <a:t>22</a:t>
            </a:r>
            <a:r>
              <a:rPr lang="en-GB" sz="2800" i="1">
                <a:solidFill>
                  <a:schemeClr val="hlink"/>
                </a:solidFill>
              </a:rPr>
              <a:t>x</a:t>
            </a:r>
            <a:r>
              <a:rPr lang="en-GB" sz="2800" baseline="-25000">
                <a:solidFill>
                  <a:schemeClr val="hlink"/>
                </a:solidFill>
              </a:rPr>
              <a:t>2</a:t>
            </a:r>
            <a:r>
              <a:rPr lang="en-GB" sz="2800"/>
              <a:t> + ... + </a:t>
            </a:r>
            <a:r>
              <a:rPr lang="en-GB" sz="2800" i="1"/>
              <a:t>a</a:t>
            </a:r>
            <a:r>
              <a:rPr lang="en-GB" sz="2800" baseline="-25000"/>
              <a:t>2k</a:t>
            </a:r>
            <a:r>
              <a:rPr lang="en-GB" sz="2800" i="1">
                <a:solidFill>
                  <a:schemeClr val="hlink"/>
                </a:solidFill>
              </a:rPr>
              <a:t>x</a:t>
            </a:r>
            <a:r>
              <a:rPr lang="en-GB" sz="2800" baseline="-25000">
                <a:solidFill>
                  <a:schemeClr val="hlink"/>
                </a:solidFill>
              </a:rPr>
              <a:t>k</a:t>
            </a:r>
            <a:endParaRPr lang="en-GB" sz="2800"/>
          </a:p>
          <a:p>
            <a:pPr>
              <a:buFontTx/>
              <a:buNone/>
            </a:pPr>
            <a:r>
              <a:rPr lang="en-GB" sz="2800"/>
              <a:t>	...</a:t>
            </a:r>
          </a:p>
          <a:p>
            <a:pPr>
              <a:buFontTx/>
              <a:buNone/>
            </a:pPr>
            <a:r>
              <a:rPr lang="en-GB" sz="2800" i="1"/>
              <a:t>	</a:t>
            </a:r>
            <a:r>
              <a:rPr lang="en-GB" sz="2800" i="1">
                <a:solidFill>
                  <a:schemeClr val="accent2"/>
                </a:solidFill>
              </a:rPr>
              <a:t>y</a:t>
            </a:r>
            <a:r>
              <a:rPr lang="en-GB" sz="2800" baseline="-25000">
                <a:solidFill>
                  <a:schemeClr val="accent2"/>
                </a:solidFill>
              </a:rPr>
              <a:t>k</a:t>
            </a:r>
            <a:r>
              <a:rPr lang="en-GB" sz="2800"/>
              <a:t> = </a:t>
            </a:r>
            <a:r>
              <a:rPr lang="en-GB" sz="2800" i="1"/>
              <a:t>a</a:t>
            </a:r>
            <a:r>
              <a:rPr lang="en-GB" sz="2800" baseline="-25000"/>
              <a:t>k1</a:t>
            </a:r>
            <a:r>
              <a:rPr lang="en-GB" sz="2800" i="1">
                <a:solidFill>
                  <a:schemeClr val="hlink"/>
                </a:solidFill>
              </a:rPr>
              <a:t>x</a:t>
            </a:r>
            <a:r>
              <a:rPr lang="en-GB" sz="2800" baseline="-25000">
                <a:solidFill>
                  <a:schemeClr val="hlink"/>
                </a:solidFill>
              </a:rPr>
              <a:t>1</a:t>
            </a:r>
            <a:r>
              <a:rPr lang="en-GB" sz="2800"/>
              <a:t> + </a:t>
            </a:r>
            <a:r>
              <a:rPr lang="en-GB" sz="2800" i="1"/>
              <a:t>a</a:t>
            </a:r>
            <a:r>
              <a:rPr lang="en-GB" sz="2800" baseline="-25000"/>
              <a:t>k2</a:t>
            </a:r>
            <a:r>
              <a:rPr lang="en-GB" sz="2800" i="1">
                <a:solidFill>
                  <a:schemeClr val="hlink"/>
                </a:solidFill>
              </a:rPr>
              <a:t>x</a:t>
            </a:r>
            <a:r>
              <a:rPr lang="en-GB" sz="2800" baseline="-25000">
                <a:solidFill>
                  <a:schemeClr val="hlink"/>
                </a:solidFill>
              </a:rPr>
              <a:t>2</a:t>
            </a:r>
            <a:r>
              <a:rPr lang="en-GB" sz="2800"/>
              <a:t> + ... + </a:t>
            </a:r>
            <a:r>
              <a:rPr lang="en-GB" sz="2800" i="1"/>
              <a:t>a</a:t>
            </a:r>
            <a:r>
              <a:rPr lang="en-GB" sz="2800" baseline="-25000"/>
              <a:t>kk</a:t>
            </a:r>
            <a:r>
              <a:rPr lang="en-GB" sz="2800" i="1">
                <a:solidFill>
                  <a:schemeClr val="hlink"/>
                </a:solidFill>
              </a:rPr>
              <a:t>x</a:t>
            </a:r>
            <a:r>
              <a:rPr lang="en-GB" sz="2800" baseline="-25000">
                <a:solidFill>
                  <a:schemeClr val="hlink"/>
                </a:solidFill>
              </a:rPr>
              <a:t>k</a:t>
            </a:r>
            <a:endParaRPr lang="en-GB" sz="2800"/>
          </a:p>
        </p:txBody>
      </p:sp>
    </p:spTree>
    <p:extLst>
      <p:ext uri="{BB962C8B-B14F-4D97-AF65-F5344CB8AC3E}">
        <p14:creationId xmlns:p14="http://schemas.microsoft.com/office/powerpoint/2010/main" val="39975790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4947" name="Rectangle 3"/>
          <p:cNvSpPr>
            <a:spLocks noGrp="1" noChangeArrowheads="1"/>
          </p:cNvSpPr>
          <p:nvPr>
            <p:ph type="body" idx="1"/>
          </p:nvPr>
        </p:nvSpPr>
        <p:spPr>
          <a:xfrm>
            <a:off x="685800" y="971550"/>
            <a:ext cx="7772400" cy="2400300"/>
          </a:xfrm>
        </p:spPr>
        <p:txBody>
          <a:bodyPr/>
          <a:lstStyle/>
          <a:p>
            <a:pPr>
              <a:buFontTx/>
              <a:buNone/>
            </a:pPr>
            <a:r>
              <a:rPr lang="en-GB" sz="2400"/>
              <a:t>From </a:t>
            </a:r>
            <a:r>
              <a:rPr lang="en-GB" sz="2400" i="1"/>
              <a:t>k</a:t>
            </a:r>
            <a:r>
              <a:rPr lang="en-GB" sz="2400"/>
              <a:t> original variables: </a:t>
            </a:r>
            <a:r>
              <a:rPr lang="en-GB" sz="2400" i="1">
                <a:solidFill>
                  <a:schemeClr val="hlink"/>
                </a:solidFill>
              </a:rPr>
              <a:t>x</a:t>
            </a:r>
            <a:r>
              <a:rPr lang="en-GB" sz="2400" baseline="-25000">
                <a:solidFill>
                  <a:schemeClr val="hlink"/>
                </a:solidFill>
              </a:rPr>
              <a:t>1</a:t>
            </a:r>
            <a:r>
              <a:rPr lang="en-GB" sz="2400">
                <a:solidFill>
                  <a:schemeClr val="hlink"/>
                </a:solidFill>
              </a:rPr>
              <a:t>,</a:t>
            </a:r>
            <a:r>
              <a:rPr lang="en-GB" sz="2400" i="1">
                <a:solidFill>
                  <a:schemeClr val="hlink"/>
                </a:solidFill>
              </a:rPr>
              <a:t>x</a:t>
            </a:r>
            <a:r>
              <a:rPr lang="en-GB" sz="2400" baseline="-25000">
                <a:solidFill>
                  <a:schemeClr val="hlink"/>
                </a:solidFill>
              </a:rPr>
              <a:t>2</a:t>
            </a:r>
            <a:r>
              <a:rPr lang="en-GB" sz="2400">
                <a:solidFill>
                  <a:schemeClr val="hlink"/>
                </a:solidFill>
              </a:rPr>
              <a:t>,...,</a:t>
            </a:r>
            <a:r>
              <a:rPr lang="en-GB" sz="2400" i="1">
                <a:solidFill>
                  <a:schemeClr val="hlink"/>
                </a:solidFill>
              </a:rPr>
              <a:t>x</a:t>
            </a:r>
            <a:r>
              <a:rPr lang="en-GB" sz="2400" baseline="-25000">
                <a:solidFill>
                  <a:schemeClr val="hlink"/>
                </a:solidFill>
              </a:rPr>
              <a:t>k</a:t>
            </a:r>
            <a:r>
              <a:rPr lang="en-GB" sz="2400"/>
              <a:t>:</a:t>
            </a:r>
          </a:p>
          <a:p>
            <a:pPr>
              <a:buFontTx/>
              <a:buNone/>
            </a:pPr>
            <a:r>
              <a:rPr lang="en-GB" sz="2400"/>
              <a:t>	Produce </a:t>
            </a:r>
            <a:r>
              <a:rPr lang="en-GB" sz="2400" i="1"/>
              <a:t>k</a:t>
            </a:r>
            <a:r>
              <a:rPr lang="en-GB" sz="2400"/>
              <a:t> new variables: </a:t>
            </a:r>
            <a:r>
              <a:rPr lang="en-GB" sz="2400" i="1">
                <a:solidFill>
                  <a:schemeClr val="accent2"/>
                </a:solidFill>
              </a:rPr>
              <a:t>y</a:t>
            </a:r>
            <a:r>
              <a:rPr lang="en-GB" sz="2400" baseline="-25000">
                <a:solidFill>
                  <a:schemeClr val="accent2"/>
                </a:solidFill>
              </a:rPr>
              <a:t>1</a:t>
            </a:r>
            <a:r>
              <a:rPr lang="en-GB" sz="2400">
                <a:solidFill>
                  <a:schemeClr val="accent2"/>
                </a:solidFill>
              </a:rPr>
              <a:t>,</a:t>
            </a:r>
            <a:r>
              <a:rPr lang="en-GB" sz="2400" i="1">
                <a:solidFill>
                  <a:schemeClr val="accent2"/>
                </a:solidFill>
              </a:rPr>
              <a:t>y</a:t>
            </a:r>
            <a:r>
              <a:rPr lang="en-GB" sz="2400" baseline="-25000">
                <a:solidFill>
                  <a:schemeClr val="accent2"/>
                </a:solidFill>
              </a:rPr>
              <a:t>2</a:t>
            </a:r>
            <a:r>
              <a:rPr lang="en-GB" sz="2400">
                <a:solidFill>
                  <a:schemeClr val="accent2"/>
                </a:solidFill>
              </a:rPr>
              <a:t>,...,</a:t>
            </a:r>
            <a:r>
              <a:rPr lang="en-GB" sz="2400" i="1">
                <a:solidFill>
                  <a:schemeClr val="accent2"/>
                </a:solidFill>
              </a:rPr>
              <a:t>y</a:t>
            </a:r>
            <a:r>
              <a:rPr lang="en-GB" sz="2400" baseline="-25000">
                <a:solidFill>
                  <a:schemeClr val="accent2"/>
                </a:solidFill>
              </a:rPr>
              <a:t>k</a:t>
            </a:r>
            <a:r>
              <a:rPr lang="en-GB" sz="2400"/>
              <a:t>:</a:t>
            </a:r>
          </a:p>
          <a:p>
            <a:pPr>
              <a:buFontTx/>
              <a:buNone/>
            </a:pPr>
            <a:r>
              <a:rPr lang="en-GB" sz="2400" i="1"/>
              <a:t>	</a:t>
            </a:r>
            <a:r>
              <a:rPr lang="en-GB" sz="2400" i="1">
                <a:solidFill>
                  <a:schemeClr val="accent2"/>
                </a:solidFill>
              </a:rPr>
              <a:t>y</a:t>
            </a:r>
            <a:r>
              <a:rPr lang="en-GB" sz="2400" baseline="-25000">
                <a:solidFill>
                  <a:schemeClr val="accent2"/>
                </a:solidFill>
              </a:rPr>
              <a:t>1</a:t>
            </a:r>
            <a:r>
              <a:rPr lang="en-GB" sz="2400"/>
              <a:t> = </a:t>
            </a:r>
            <a:r>
              <a:rPr lang="en-GB" sz="2400" i="1"/>
              <a:t>a</a:t>
            </a:r>
            <a:r>
              <a:rPr lang="en-GB" sz="2400" baseline="-25000"/>
              <a:t>11</a:t>
            </a:r>
            <a:r>
              <a:rPr lang="en-GB" sz="2400" i="1">
                <a:solidFill>
                  <a:schemeClr val="hlink"/>
                </a:solidFill>
              </a:rPr>
              <a:t>x</a:t>
            </a:r>
            <a:r>
              <a:rPr lang="en-GB" sz="2400" baseline="-25000">
                <a:solidFill>
                  <a:schemeClr val="hlink"/>
                </a:solidFill>
              </a:rPr>
              <a:t>1</a:t>
            </a:r>
            <a:r>
              <a:rPr lang="en-GB" sz="2400"/>
              <a:t> + </a:t>
            </a:r>
            <a:r>
              <a:rPr lang="en-GB" sz="2400" i="1"/>
              <a:t>a</a:t>
            </a:r>
            <a:r>
              <a:rPr lang="en-GB" sz="2400" baseline="-25000"/>
              <a:t>12</a:t>
            </a:r>
            <a:r>
              <a:rPr lang="en-GB" sz="2400" i="1">
                <a:solidFill>
                  <a:schemeClr val="hlink"/>
                </a:solidFill>
              </a:rPr>
              <a:t>x</a:t>
            </a:r>
            <a:r>
              <a:rPr lang="en-GB" sz="2400" baseline="-25000">
                <a:solidFill>
                  <a:schemeClr val="hlink"/>
                </a:solidFill>
              </a:rPr>
              <a:t>2</a:t>
            </a:r>
            <a:r>
              <a:rPr lang="en-GB" sz="2400"/>
              <a:t> + ... + </a:t>
            </a:r>
            <a:r>
              <a:rPr lang="en-GB" sz="2400" i="1"/>
              <a:t>a</a:t>
            </a:r>
            <a:r>
              <a:rPr lang="en-GB" sz="2400" baseline="-25000"/>
              <a:t>1k</a:t>
            </a:r>
            <a:r>
              <a:rPr lang="en-GB" sz="2400" i="1">
                <a:solidFill>
                  <a:schemeClr val="hlink"/>
                </a:solidFill>
              </a:rPr>
              <a:t>x</a:t>
            </a:r>
            <a:r>
              <a:rPr lang="en-GB" sz="2400" baseline="-25000">
                <a:solidFill>
                  <a:schemeClr val="hlink"/>
                </a:solidFill>
              </a:rPr>
              <a:t>k</a:t>
            </a:r>
            <a:endParaRPr lang="en-GB" sz="2400"/>
          </a:p>
          <a:p>
            <a:pPr>
              <a:buFontTx/>
              <a:buNone/>
            </a:pPr>
            <a:r>
              <a:rPr lang="en-GB" sz="2400" i="1"/>
              <a:t>	</a:t>
            </a:r>
            <a:r>
              <a:rPr lang="en-GB" sz="2400" i="1">
                <a:solidFill>
                  <a:schemeClr val="accent2"/>
                </a:solidFill>
              </a:rPr>
              <a:t>y</a:t>
            </a:r>
            <a:r>
              <a:rPr lang="en-GB" sz="2400" baseline="-25000">
                <a:solidFill>
                  <a:schemeClr val="accent2"/>
                </a:solidFill>
              </a:rPr>
              <a:t>2</a:t>
            </a:r>
            <a:r>
              <a:rPr lang="en-GB" sz="2400"/>
              <a:t> = </a:t>
            </a:r>
            <a:r>
              <a:rPr lang="en-GB" sz="2400" i="1"/>
              <a:t>a</a:t>
            </a:r>
            <a:r>
              <a:rPr lang="en-GB" sz="2400" baseline="-25000"/>
              <a:t>21</a:t>
            </a:r>
            <a:r>
              <a:rPr lang="en-GB" sz="2400" i="1">
                <a:solidFill>
                  <a:schemeClr val="hlink"/>
                </a:solidFill>
              </a:rPr>
              <a:t>x</a:t>
            </a:r>
            <a:r>
              <a:rPr lang="en-GB" sz="2400" baseline="-25000">
                <a:solidFill>
                  <a:schemeClr val="hlink"/>
                </a:solidFill>
              </a:rPr>
              <a:t>1</a:t>
            </a:r>
            <a:r>
              <a:rPr lang="en-GB" sz="2400"/>
              <a:t> + </a:t>
            </a:r>
            <a:r>
              <a:rPr lang="en-GB" sz="2400" i="1"/>
              <a:t>a</a:t>
            </a:r>
            <a:r>
              <a:rPr lang="en-GB" sz="2400" baseline="-25000"/>
              <a:t>22</a:t>
            </a:r>
            <a:r>
              <a:rPr lang="en-GB" sz="2400" i="1">
                <a:solidFill>
                  <a:schemeClr val="hlink"/>
                </a:solidFill>
              </a:rPr>
              <a:t>x</a:t>
            </a:r>
            <a:r>
              <a:rPr lang="en-GB" sz="2400" baseline="-25000">
                <a:solidFill>
                  <a:schemeClr val="hlink"/>
                </a:solidFill>
              </a:rPr>
              <a:t>2</a:t>
            </a:r>
            <a:r>
              <a:rPr lang="en-GB" sz="2400"/>
              <a:t> + ... + </a:t>
            </a:r>
            <a:r>
              <a:rPr lang="en-GB" sz="2400" i="1"/>
              <a:t>a</a:t>
            </a:r>
            <a:r>
              <a:rPr lang="en-GB" sz="2400" baseline="-25000"/>
              <a:t>2k</a:t>
            </a:r>
            <a:r>
              <a:rPr lang="en-GB" sz="2400" i="1">
                <a:solidFill>
                  <a:schemeClr val="hlink"/>
                </a:solidFill>
              </a:rPr>
              <a:t>x</a:t>
            </a:r>
            <a:r>
              <a:rPr lang="en-GB" sz="2400" baseline="-25000">
                <a:solidFill>
                  <a:schemeClr val="hlink"/>
                </a:solidFill>
              </a:rPr>
              <a:t>k</a:t>
            </a:r>
            <a:endParaRPr lang="en-GB" sz="2400"/>
          </a:p>
          <a:p>
            <a:pPr>
              <a:buFontTx/>
              <a:buNone/>
            </a:pPr>
            <a:r>
              <a:rPr lang="en-GB" sz="2400"/>
              <a:t>	...</a:t>
            </a:r>
          </a:p>
          <a:p>
            <a:pPr>
              <a:buFontTx/>
              <a:buNone/>
            </a:pPr>
            <a:r>
              <a:rPr lang="en-GB" sz="2400" i="1"/>
              <a:t>	</a:t>
            </a:r>
            <a:r>
              <a:rPr lang="en-GB" sz="2400" i="1">
                <a:solidFill>
                  <a:schemeClr val="accent2"/>
                </a:solidFill>
              </a:rPr>
              <a:t>y</a:t>
            </a:r>
            <a:r>
              <a:rPr lang="en-GB" sz="2400" baseline="-25000">
                <a:solidFill>
                  <a:schemeClr val="accent2"/>
                </a:solidFill>
              </a:rPr>
              <a:t>k</a:t>
            </a:r>
            <a:r>
              <a:rPr lang="en-GB" sz="2400"/>
              <a:t> = </a:t>
            </a:r>
            <a:r>
              <a:rPr lang="en-GB" sz="2400" i="1"/>
              <a:t>a</a:t>
            </a:r>
            <a:r>
              <a:rPr lang="en-GB" sz="2400" baseline="-25000"/>
              <a:t>k1</a:t>
            </a:r>
            <a:r>
              <a:rPr lang="en-GB" sz="2400" i="1">
                <a:solidFill>
                  <a:schemeClr val="hlink"/>
                </a:solidFill>
              </a:rPr>
              <a:t>x</a:t>
            </a:r>
            <a:r>
              <a:rPr lang="en-GB" sz="2400" baseline="-25000">
                <a:solidFill>
                  <a:schemeClr val="hlink"/>
                </a:solidFill>
              </a:rPr>
              <a:t>1</a:t>
            </a:r>
            <a:r>
              <a:rPr lang="en-GB" sz="2400"/>
              <a:t> + </a:t>
            </a:r>
            <a:r>
              <a:rPr lang="en-GB" sz="2400" i="1"/>
              <a:t>a</a:t>
            </a:r>
            <a:r>
              <a:rPr lang="en-GB" sz="2400" baseline="-25000"/>
              <a:t>k2</a:t>
            </a:r>
            <a:r>
              <a:rPr lang="en-GB" sz="2400" i="1">
                <a:solidFill>
                  <a:schemeClr val="hlink"/>
                </a:solidFill>
              </a:rPr>
              <a:t>x</a:t>
            </a:r>
            <a:r>
              <a:rPr lang="en-GB" sz="2400" baseline="-25000">
                <a:solidFill>
                  <a:schemeClr val="hlink"/>
                </a:solidFill>
              </a:rPr>
              <a:t>2</a:t>
            </a:r>
            <a:r>
              <a:rPr lang="en-GB" sz="2400"/>
              <a:t> + ... + </a:t>
            </a:r>
            <a:r>
              <a:rPr lang="en-GB" sz="2400" i="1"/>
              <a:t>a</a:t>
            </a:r>
            <a:r>
              <a:rPr lang="en-GB" sz="2400" baseline="-25000"/>
              <a:t>kk</a:t>
            </a:r>
            <a:r>
              <a:rPr lang="en-GB" sz="2400" i="1">
                <a:solidFill>
                  <a:schemeClr val="hlink"/>
                </a:solidFill>
              </a:rPr>
              <a:t>x</a:t>
            </a:r>
            <a:r>
              <a:rPr lang="en-GB" sz="2400" baseline="-25000">
                <a:solidFill>
                  <a:schemeClr val="hlink"/>
                </a:solidFill>
              </a:rPr>
              <a:t>k</a:t>
            </a:r>
            <a:endParaRPr lang="en-GB" sz="2400"/>
          </a:p>
          <a:p>
            <a:pPr>
              <a:buFontTx/>
              <a:buNone/>
            </a:pPr>
            <a:endParaRPr lang="en-GB"/>
          </a:p>
        </p:txBody>
      </p:sp>
      <p:sp>
        <p:nvSpPr>
          <p:cNvPr id="1874948" name="Text Box 4"/>
          <p:cNvSpPr txBox="1">
            <a:spLocks noChangeArrowheads="1"/>
          </p:cNvSpPr>
          <p:nvPr/>
        </p:nvSpPr>
        <p:spPr bwMode="auto">
          <a:xfrm>
            <a:off x="685800" y="3157537"/>
            <a:ext cx="8229600" cy="26776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r>
              <a:rPr lang="en-GB" sz="2400" i="1">
                <a:latin typeface="Times New Roman" charset="0"/>
              </a:rPr>
              <a:t>such that:</a:t>
            </a:r>
          </a:p>
          <a:p>
            <a:endParaRPr lang="en-GB" sz="2400" i="1">
              <a:latin typeface="Times New Roman" charset="0"/>
            </a:endParaRPr>
          </a:p>
          <a:p>
            <a:r>
              <a:rPr lang="en-GB" sz="2400" i="1">
                <a:solidFill>
                  <a:schemeClr val="accent2"/>
                </a:solidFill>
                <a:latin typeface="Times New Roman" charset="0"/>
              </a:rPr>
              <a:t>y</a:t>
            </a:r>
            <a:r>
              <a:rPr lang="en-GB" sz="2400" baseline="-25000">
                <a:solidFill>
                  <a:schemeClr val="accent2"/>
                </a:solidFill>
                <a:latin typeface="Times New Roman" charset="0"/>
              </a:rPr>
              <a:t>k</a:t>
            </a:r>
            <a:r>
              <a:rPr lang="en-GB" sz="2400">
                <a:latin typeface="Times New Roman" charset="0"/>
              </a:rPr>
              <a:t>'s are uncorrelated (orthogonal)</a:t>
            </a:r>
          </a:p>
          <a:p>
            <a:r>
              <a:rPr lang="en-GB" sz="2400" i="1">
                <a:solidFill>
                  <a:schemeClr val="accent2"/>
                </a:solidFill>
                <a:latin typeface="Times New Roman" charset="0"/>
              </a:rPr>
              <a:t>y</a:t>
            </a:r>
            <a:r>
              <a:rPr lang="en-GB" sz="2400" baseline="-25000">
                <a:solidFill>
                  <a:schemeClr val="accent2"/>
                </a:solidFill>
                <a:latin typeface="Times New Roman" charset="0"/>
              </a:rPr>
              <a:t>1</a:t>
            </a:r>
            <a:r>
              <a:rPr lang="en-GB" sz="2400">
                <a:latin typeface="Times New Roman" charset="0"/>
              </a:rPr>
              <a:t> explains as much as possible of original variance in data set</a:t>
            </a:r>
          </a:p>
          <a:p>
            <a:r>
              <a:rPr lang="en-GB" sz="2400" i="1">
                <a:solidFill>
                  <a:schemeClr val="accent2"/>
                </a:solidFill>
                <a:latin typeface="Times New Roman" charset="0"/>
              </a:rPr>
              <a:t>y</a:t>
            </a:r>
            <a:r>
              <a:rPr lang="en-GB" sz="2400" baseline="-25000">
                <a:solidFill>
                  <a:schemeClr val="accent2"/>
                </a:solidFill>
                <a:latin typeface="Times New Roman" charset="0"/>
              </a:rPr>
              <a:t>2</a:t>
            </a:r>
            <a:r>
              <a:rPr lang="en-GB" sz="2400">
                <a:latin typeface="Times New Roman" charset="0"/>
              </a:rPr>
              <a:t> explains as much as possible of remaining variance</a:t>
            </a:r>
          </a:p>
          <a:p>
            <a:r>
              <a:rPr lang="en-GB" sz="2400">
                <a:latin typeface="Times New Roman" charset="0"/>
              </a:rPr>
              <a:t>etc.</a:t>
            </a:r>
          </a:p>
          <a:p>
            <a:endParaRPr lang="en-US" sz="2400">
              <a:latin typeface="Times New Roman" charset="0"/>
            </a:endParaRPr>
          </a:p>
        </p:txBody>
      </p:sp>
      <p:sp>
        <p:nvSpPr>
          <p:cNvPr id="1874952" name="Rectangle 8"/>
          <p:cNvSpPr>
            <a:spLocks noGrp="1" noChangeArrowheads="1"/>
          </p:cNvSpPr>
          <p:nvPr>
            <p:ph type="title"/>
          </p:nvPr>
        </p:nvSpPr>
        <p:spPr>
          <a:xfrm>
            <a:off x="762000" y="89445"/>
            <a:ext cx="6977123" cy="857250"/>
          </a:xfrm>
          <a:noFill/>
          <a:ln/>
        </p:spPr>
        <p:txBody>
          <a:bodyPr/>
          <a:lstStyle/>
          <a:p>
            <a:r>
              <a:rPr lang="en-US" sz="3600" dirty="0"/>
              <a:t>Principal Component Analysis</a:t>
            </a:r>
            <a:endParaRPr lang="en-US" sz="3600" i="1" dirty="0"/>
          </a:p>
        </p:txBody>
      </p:sp>
    </p:spTree>
    <p:extLst>
      <p:ext uri="{BB962C8B-B14F-4D97-AF65-F5344CB8AC3E}">
        <p14:creationId xmlns:p14="http://schemas.microsoft.com/office/powerpoint/2010/main" val="17786538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749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4948"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6995"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905000" y="685800"/>
            <a:ext cx="4217988" cy="3429000"/>
          </a:xfrm>
          <a:noFill/>
          <a:ln/>
        </p:spPr>
      </p:pic>
      <p:grpSp>
        <p:nvGrpSpPr>
          <p:cNvPr id="1876996" name="Group 4"/>
          <p:cNvGrpSpPr>
            <a:grpSpLocks/>
          </p:cNvGrpSpPr>
          <p:nvPr/>
        </p:nvGrpSpPr>
        <p:grpSpPr bwMode="auto">
          <a:xfrm>
            <a:off x="2660651" y="1257300"/>
            <a:ext cx="5462588" cy="1943100"/>
            <a:chOff x="2160" y="1728"/>
            <a:chExt cx="3441" cy="1632"/>
          </a:xfrm>
        </p:grpSpPr>
        <p:sp>
          <p:nvSpPr>
            <p:cNvPr id="1876997" name="Line 5"/>
            <p:cNvSpPr>
              <a:spLocks noChangeShapeType="1"/>
            </p:cNvSpPr>
            <p:nvPr/>
          </p:nvSpPr>
          <p:spPr bwMode="auto">
            <a:xfrm flipV="1">
              <a:off x="2160" y="1920"/>
              <a:ext cx="1824" cy="144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76998" name="Text Box 6"/>
            <p:cNvSpPr txBox="1">
              <a:spLocks noChangeArrowheads="1"/>
            </p:cNvSpPr>
            <p:nvPr/>
          </p:nvSpPr>
          <p:spPr bwMode="auto">
            <a:xfrm>
              <a:off x="4320" y="1728"/>
              <a:ext cx="1281" cy="6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400" i="1">
                  <a:latin typeface="Times New Roman" charset="0"/>
                </a:rPr>
                <a:t>1st Principal </a:t>
              </a:r>
            </a:p>
            <a:p>
              <a:r>
                <a:rPr lang="en-US" sz="2400" i="1">
                  <a:latin typeface="Times New Roman" charset="0"/>
                </a:rPr>
                <a:t>Component, </a:t>
              </a:r>
              <a:r>
                <a:rPr lang="en-GB" sz="2400" i="1">
                  <a:solidFill>
                    <a:schemeClr val="accent2"/>
                  </a:solidFill>
                  <a:latin typeface="Times New Roman" charset="0"/>
                </a:rPr>
                <a:t>y</a:t>
              </a:r>
              <a:r>
                <a:rPr lang="en-GB" sz="2400" baseline="-25000">
                  <a:solidFill>
                    <a:schemeClr val="accent2"/>
                  </a:solidFill>
                  <a:latin typeface="Times New Roman" charset="0"/>
                </a:rPr>
                <a:t>1</a:t>
              </a:r>
              <a:endParaRPr lang="en-US" sz="2400" baseline="-25000">
                <a:solidFill>
                  <a:schemeClr val="accent2"/>
                </a:solidFill>
                <a:latin typeface="Times New Roman" charset="0"/>
              </a:endParaRPr>
            </a:p>
          </p:txBody>
        </p:sp>
      </p:grpSp>
      <p:grpSp>
        <p:nvGrpSpPr>
          <p:cNvPr id="1876999" name="Group 7"/>
          <p:cNvGrpSpPr>
            <a:grpSpLocks/>
          </p:cNvGrpSpPr>
          <p:nvPr/>
        </p:nvGrpSpPr>
        <p:grpSpPr bwMode="auto">
          <a:xfrm>
            <a:off x="2279650" y="914400"/>
            <a:ext cx="2895600" cy="2171700"/>
            <a:chOff x="1920" y="1440"/>
            <a:chExt cx="1824" cy="1824"/>
          </a:xfrm>
        </p:grpSpPr>
        <p:sp>
          <p:nvSpPr>
            <p:cNvPr id="1877000" name="Line 8"/>
            <p:cNvSpPr>
              <a:spLocks noChangeShapeType="1"/>
            </p:cNvSpPr>
            <p:nvPr/>
          </p:nvSpPr>
          <p:spPr bwMode="auto">
            <a:xfrm flipH="1" flipV="1">
              <a:off x="2592" y="1968"/>
              <a:ext cx="1152" cy="1296"/>
            </a:xfrm>
            <a:prstGeom prst="line">
              <a:avLst/>
            </a:prstGeom>
            <a:noFill/>
            <a:ln w="25400">
              <a:solidFill>
                <a:schemeClr val="accent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77001" name="Text Box 9"/>
            <p:cNvSpPr txBox="1">
              <a:spLocks noChangeArrowheads="1"/>
            </p:cNvSpPr>
            <p:nvPr/>
          </p:nvSpPr>
          <p:spPr bwMode="auto">
            <a:xfrm>
              <a:off x="1920" y="1440"/>
              <a:ext cx="1281" cy="6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400" i="1">
                  <a:latin typeface="Times New Roman" charset="0"/>
                </a:rPr>
                <a:t>2nd Principal </a:t>
              </a:r>
            </a:p>
            <a:p>
              <a:r>
                <a:rPr lang="en-US" sz="2400" i="1">
                  <a:latin typeface="Times New Roman" charset="0"/>
                </a:rPr>
                <a:t>Component, </a:t>
              </a:r>
              <a:r>
                <a:rPr lang="en-GB" sz="2400" i="1">
                  <a:solidFill>
                    <a:schemeClr val="accent2"/>
                  </a:solidFill>
                  <a:latin typeface="Times New Roman" charset="0"/>
                </a:rPr>
                <a:t>y</a:t>
              </a:r>
              <a:r>
                <a:rPr lang="en-GB" sz="2400" i="1" baseline="-25000">
                  <a:solidFill>
                    <a:schemeClr val="accent2"/>
                  </a:solidFill>
                  <a:latin typeface="Times New Roman" charset="0"/>
                </a:rPr>
                <a:t>2</a:t>
              </a:r>
              <a:endParaRPr lang="en-US" sz="2400" baseline="-25000">
                <a:solidFill>
                  <a:schemeClr val="accent2"/>
                </a:solidFill>
                <a:latin typeface="Times New Roman" charset="0"/>
              </a:endParaRPr>
            </a:p>
          </p:txBody>
        </p:sp>
      </p:grpSp>
    </p:spTree>
    <p:extLst>
      <p:ext uri="{BB962C8B-B14F-4D97-AF65-F5344CB8AC3E}">
        <p14:creationId xmlns:p14="http://schemas.microsoft.com/office/powerpoint/2010/main" val="15698525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8769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8769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1330" name="Rectangle 2"/>
          <p:cNvSpPr>
            <a:spLocks noGrp="1" noChangeArrowheads="1"/>
          </p:cNvSpPr>
          <p:nvPr>
            <p:ph type="title"/>
          </p:nvPr>
        </p:nvSpPr>
        <p:spPr>
          <a:xfrm>
            <a:off x="457200" y="0"/>
            <a:ext cx="8229600" cy="857250"/>
          </a:xfrm>
        </p:spPr>
        <p:txBody>
          <a:bodyPr/>
          <a:lstStyle/>
          <a:p>
            <a:r>
              <a:rPr lang="en-US" sz="3600"/>
              <a:t>PCA Scores</a:t>
            </a:r>
          </a:p>
        </p:txBody>
      </p:sp>
      <p:pic>
        <p:nvPicPr>
          <p:cNvPr id="1891331"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362200" y="1485900"/>
            <a:ext cx="4217988" cy="3429000"/>
          </a:xfrm>
          <a:noFill/>
          <a:ln/>
          <a:extLst>
            <a:ext uri="{91240B29-F687-4f45-9708-019B960494DF}">
              <a14:hiddenLine xmlns:a14="http://schemas.microsoft.com/office/drawing/2010/main" xmlns="" w="9525" cap="flat">
                <a:solidFill>
                  <a:srgbClr val="FF6600"/>
                </a:solidFill>
                <a:prstDash val="dash"/>
                <a:miter lim="800000"/>
                <a:headEnd/>
                <a:tailEnd/>
              </a14:hiddenLine>
            </a:ext>
          </a:extLst>
        </p:spPr>
      </p:pic>
      <p:sp>
        <p:nvSpPr>
          <p:cNvPr id="1891332" name="AutoShape 4"/>
          <p:cNvSpPr>
            <a:spLocks noChangeArrowheads="1"/>
          </p:cNvSpPr>
          <p:nvPr/>
        </p:nvSpPr>
        <p:spPr bwMode="auto">
          <a:xfrm>
            <a:off x="4876800" y="2514600"/>
            <a:ext cx="76200" cy="57150"/>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891333" name="Group 5"/>
          <p:cNvGrpSpPr>
            <a:grpSpLocks/>
          </p:cNvGrpSpPr>
          <p:nvPr/>
        </p:nvGrpSpPr>
        <p:grpSpPr bwMode="auto">
          <a:xfrm>
            <a:off x="1905000" y="2343153"/>
            <a:ext cx="2971800" cy="461963"/>
            <a:chOff x="1200" y="1968"/>
            <a:chExt cx="1872" cy="388"/>
          </a:xfrm>
        </p:grpSpPr>
        <p:sp>
          <p:nvSpPr>
            <p:cNvPr id="1891334" name="Line 6"/>
            <p:cNvSpPr>
              <a:spLocks noChangeShapeType="1"/>
            </p:cNvSpPr>
            <p:nvPr/>
          </p:nvSpPr>
          <p:spPr bwMode="auto">
            <a:xfrm flipV="1">
              <a:off x="1296" y="2160"/>
              <a:ext cx="1776" cy="0"/>
            </a:xfrm>
            <a:prstGeom prst="line">
              <a:avLst/>
            </a:prstGeom>
            <a:noFill/>
            <a:ln w="9525">
              <a:solidFill>
                <a:schemeClr val="accent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91335" name="Text Box 7"/>
            <p:cNvSpPr txBox="1">
              <a:spLocks noChangeArrowheads="1"/>
            </p:cNvSpPr>
            <p:nvPr/>
          </p:nvSpPr>
          <p:spPr bwMode="auto">
            <a:xfrm>
              <a:off x="1200" y="1968"/>
              <a:ext cx="326" cy="3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GB" sz="2400" i="1">
                  <a:solidFill>
                    <a:schemeClr val="hlink"/>
                  </a:solidFill>
                  <a:latin typeface="Times New Roman" charset="0"/>
                </a:rPr>
                <a:t>x</a:t>
              </a:r>
              <a:r>
                <a:rPr lang="en-GB" sz="2400" i="1" baseline="-25000">
                  <a:solidFill>
                    <a:schemeClr val="hlink"/>
                  </a:solidFill>
                  <a:latin typeface="Times New Roman" charset="0"/>
                </a:rPr>
                <a:t>i2</a:t>
              </a:r>
              <a:endParaRPr lang="en-US" sz="2400" baseline="-25000">
                <a:solidFill>
                  <a:schemeClr val="hlink"/>
                </a:solidFill>
                <a:latin typeface="Times New Roman" charset="0"/>
              </a:endParaRPr>
            </a:p>
          </p:txBody>
        </p:sp>
      </p:grpSp>
      <p:grpSp>
        <p:nvGrpSpPr>
          <p:cNvPr id="1891336" name="Group 8"/>
          <p:cNvGrpSpPr>
            <a:grpSpLocks/>
          </p:cNvGrpSpPr>
          <p:nvPr/>
        </p:nvGrpSpPr>
        <p:grpSpPr bwMode="auto">
          <a:xfrm>
            <a:off x="4724404" y="2571751"/>
            <a:ext cx="517526" cy="2405063"/>
            <a:chOff x="2976" y="2160"/>
            <a:chExt cx="326" cy="2020"/>
          </a:xfrm>
        </p:grpSpPr>
        <p:sp>
          <p:nvSpPr>
            <p:cNvPr id="1891337" name="Line 9"/>
            <p:cNvSpPr>
              <a:spLocks noChangeShapeType="1"/>
            </p:cNvSpPr>
            <p:nvPr/>
          </p:nvSpPr>
          <p:spPr bwMode="auto">
            <a:xfrm>
              <a:off x="3072" y="2160"/>
              <a:ext cx="0" cy="1728"/>
            </a:xfrm>
            <a:prstGeom prst="line">
              <a:avLst/>
            </a:prstGeom>
            <a:noFill/>
            <a:ln w="9525">
              <a:solidFill>
                <a:schemeClr val="tx2"/>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91338" name="Text Box 10"/>
            <p:cNvSpPr txBox="1">
              <a:spLocks noChangeArrowheads="1"/>
            </p:cNvSpPr>
            <p:nvPr/>
          </p:nvSpPr>
          <p:spPr bwMode="auto">
            <a:xfrm>
              <a:off x="2976" y="3792"/>
              <a:ext cx="326" cy="3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GB" sz="2400" i="1">
                  <a:solidFill>
                    <a:schemeClr val="hlink"/>
                  </a:solidFill>
                  <a:latin typeface="Times New Roman" charset="0"/>
                </a:rPr>
                <a:t>x</a:t>
              </a:r>
              <a:r>
                <a:rPr lang="en-GB" sz="2400" i="1" baseline="-25000">
                  <a:solidFill>
                    <a:schemeClr val="hlink"/>
                  </a:solidFill>
                  <a:latin typeface="Times New Roman" charset="0"/>
                </a:rPr>
                <a:t>i1</a:t>
              </a:r>
              <a:endParaRPr lang="en-US" sz="2400" baseline="-25000">
                <a:solidFill>
                  <a:schemeClr val="hlink"/>
                </a:solidFill>
                <a:latin typeface="Times New Roman" charset="0"/>
              </a:endParaRPr>
            </a:p>
          </p:txBody>
        </p:sp>
      </p:grpSp>
      <p:sp>
        <p:nvSpPr>
          <p:cNvPr id="1891339" name="Line 11"/>
          <p:cNvSpPr>
            <a:spLocks noChangeShapeType="1"/>
          </p:cNvSpPr>
          <p:nvPr/>
        </p:nvSpPr>
        <p:spPr bwMode="auto">
          <a:xfrm flipV="1">
            <a:off x="3200400" y="2343150"/>
            <a:ext cx="2895600" cy="171450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91340" name="Line 12"/>
          <p:cNvSpPr>
            <a:spLocks noChangeShapeType="1"/>
          </p:cNvSpPr>
          <p:nvPr/>
        </p:nvSpPr>
        <p:spPr bwMode="auto">
          <a:xfrm flipH="1" flipV="1">
            <a:off x="4038600" y="2628900"/>
            <a:ext cx="1676400" cy="1371600"/>
          </a:xfrm>
          <a:prstGeom prst="line">
            <a:avLst/>
          </a:prstGeom>
          <a:noFill/>
          <a:ln w="25400">
            <a:solidFill>
              <a:schemeClr val="accent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891341" name="Group 13"/>
          <p:cNvGrpSpPr>
            <a:grpSpLocks/>
          </p:cNvGrpSpPr>
          <p:nvPr/>
        </p:nvGrpSpPr>
        <p:grpSpPr bwMode="auto">
          <a:xfrm>
            <a:off x="4191000" y="2400300"/>
            <a:ext cx="685800" cy="514350"/>
            <a:chOff x="2640" y="2016"/>
            <a:chExt cx="432" cy="432"/>
          </a:xfrm>
        </p:grpSpPr>
        <p:sp>
          <p:nvSpPr>
            <p:cNvPr id="1891342" name="Line 14"/>
            <p:cNvSpPr>
              <a:spLocks noChangeShapeType="1"/>
            </p:cNvSpPr>
            <p:nvPr/>
          </p:nvSpPr>
          <p:spPr bwMode="auto">
            <a:xfrm flipH="1">
              <a:off x="2736" y="2160"/>
              <a:ext cx="336" cy="288"/>
            </a:xfrm>
            <a:prstGeom prst="line">
              <a:avLst/>
            </a:prstGeom>
            <a:noFill/>
            <a:ln w="19050">
              <a:solidFill>
                <a:srgbClr val="FF0000"/>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91343" name="Rectangle 15"/>
            <p:cNvSpPr>
              <a:spLocks noChangeArrowheads="1"/>
            </p:cNvSpPr>
            <p:nvPr/>
          </p:nvSpPr>
          <p:spPr bwMode="auto">
            <a:xfrm>
              <a:off x="2640" y="2016"/>
              <a:ext cx="384" cy="3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GB" sz="2400" i="1">
                  <a:solidFill>
                    <a:schemeClr val="accent2"/>
                  </a:solidFill>
                  <a:latin typeface="Times New Roman" charset="0"/>
                </a:rPr>
                <a:t>y</a:t>
              </a:r>
              <a:r>
                <a:rPr lang="en-GB" sz="2400" i="1" baseline="-25000">
                  <a:solidFill>
                    <a:schemeClr val="accent2"/>
                  </a:solidFill>
                  <a:latin typeface="Times New Roman" charset="0"/>
                </a:rPr>
                <a:t>i,1</a:t>
              </a:r>
              <a:endParaRPr lang="en-US" sz="2400" i="1" baseline="-25000">
                <a:solidFill>
                  <a:schemeClr val="accent2"/>
                </a:solidFill>
                <a:latin typeface="Times New Roman" charset="0"/>
              </a:endParaRPr>
            </a:p>
          </p:txBody>
        </p:sp>
      </p:grpSp>
      <p:grpSp>
        <p:nvGrpSpPr>
          <p:cNvPr id="1891344" name="Group 16"/>
          <p:cNvGrpSpPr>
            <a:grpSpLocks/>
          </p:cNvGrpSpPr>
          <p:nvPr/>
        </p:nvGrpSpPr>
        <p:grpSpPr bwMode="auto">
          <a:xfrm>
            <a:off x="4876803" y="2457453"/>
            <a:ext cx="762001" cy="461963"/>
            <a:chOff x="3072" y="2064"/>
            <a:chExt cx="480" cy="388"/>
          </a:xfrm>
        </p:grpSpPr>
        <p:sp>
          <p:nvSpPr>
            <p:cNvPr id="1891345" name="Line 17"/>
            <p:cNvSpPr>
              <a:spLocks noChangeShapeType="1"/>
            </p:cNvSpPr>
            <p:nvPr/>
          </p:nvSpPr>
          <p:spPr bwMode="auto">
            <a:xfrm>
              <a:off x="3072" y="2160"/>
              <a:ext cx="192" cy="240"/>
            </a:xfrm>
            <a:prstGeom prst="line">
              <a:avLst/>
            </a:prstGeom>
            <a:noFill/>
            <a:ln w="19050">
              <a:solidFill>
                <a:srgbClr val="FF0000"/>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91346" name="Rectangle 18"/>
            <p:cNvSpPr>
              <a:spLocks noChangeArrowheads="1"/>
            </p:cNvSpPr>
            <p:nvPr/>
          </p:nvSpPr>
          <p:spPr bwMode="auto">
            <a:xfrm>
              <a:off x="3168" y="2064"/>
              <a:ext cx="384" cy="3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GB" sz="2400" i="1">
                  <a:solidFill>
                    <a:schemeClr val="accent2"/>
                  </a:solidFill>
                  <a:latin typeface="Times New Roman" charset="0"/>
                </a:rPr>
                <a:t>y</a:t>
              </a:r>
              <a:r>
                <a:rPr lang="en-GB" sz="2400" i="1" baseline="-25000">
                  <a:solidFill>
                    <a:schemeClr val="accent2"/>
                  </a:solidFill>
                  <a:latin typeface="Times New Roman" charset="0"/>
                </a:rPr>
                <a:t>i,2</a:t>
              </a:r>
              <a:endParaRPr lang="en-US" sz="2400" i="1" baseline="-25000">
                <a:solidFill>
                  <a:schemeClr val="accent2"/>
                </a:solidFill>
                <a:latin typeface="Times New Roman" charset="0"/>
              </a:endParaRPr>
            </a:p>
          </p:txBody>
        </p:sp>
      </p:grpSp>
    </p:spTree>
    <p:extLst>
      <p:ext uri="{BB962C8B-B14F-4D97-AF65-F5344CB8AC3E}">
        <p14:creationId xmlns:p14="http://schemas.microsoft.com/office/powerpoint/2010/main" val="11006268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913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89133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89133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89133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89134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189134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18913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1332" grpId="0" animBg="1"/>
      <p:bldP spid="1891339" grpId="0" animBg="1"/>
      <p:bldP spid="189134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5426" name="Rectangle 2"/>
          <p:cNvSpPr>
            <a:spLocks noGrp="1" noChangeArrowheads="1"/>
          </p:cNvSpPr>
          <p:nvPr>
            <p:ph type="title"/>
          </p:nvPr>
        </p:nvSpPr>
        <p:spPr>
          <a:xfrm>
            <a:off x="457200" y="0"/>
            <a:ext cx="8229600" cy="857250"/>
          </a:xfrm>
        </p:spPr>
        <p:txBody>
          <a:bodyPr/>
          <a:lstStyle/>
          <a:p>
            <a:r>
              <a:rPr lang="en-US" sz="3600"/>
              <a:t>PCA Eigenvalues</a:t>
            </a:r>
          </a:p>
        </p:txBody>
      </p:sp>
      <p:pic>
        <p:nvPicPr>
          <p:cNvPr id="1895427"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590800" y="1428750"/>
            <a:ext cx="4217988" cy="3429000"/>
          </a:xfrm>
          <a:noFill/>
          <a:ln/>
        </p:spPr>
      </p:pic>
      <p:grpSp>
        <p:nvGrpSpPr>
          <p:cNvPr id="1895428" name="Group 4"/>
          <p:cNvGrpSpPr>
            <a:grpSpLocks/>
          </p:cNvGrpSpPr>
          <p:nvPr/>
        </p:nvGrpSpPr>
        <p:grpSpPr bwMode="auto">
          <a:xfrm>
            <a:off x="2209800" y="1657350"/>
            <a:ext cx="4114800" cy="2343150"/>
            <a:chOff x="1392" y="1392"/>
            <a:chExt cx="2592" cy="1968"/>
          </a:xfrm>
        </p:grpSpPr>
        <p:sp>
          <p:nvSpPr>
            <p:cNvPr id="1895429" name="Line 5"/>
            <p:cNvSpPr>
              <a:spLocks noChangeShapeType="1"/>
            </p:cNvSpPr>
            <p:nvPr/>
          </p:nvSpPr>
          <p:spPr bwMode="auto">
            <a:xfrm flipV="1">
              <a:off x="2160" y="1920"/>
              <a:ext cx="1824" cy="144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95430" name="AutoShape 6"/>
            <p:cNvSpPr>
              <a:spLocks/>
            </p:cNvSpPr>
            <p:nvPr/>
          </p:nvSpPr>
          <p:spPr bwMode="auto">
            <a:xfrm rot="13800000">
              <a:off x="2288" y="832"/>
              <a:ext cx="345" cy="2138"/>
            </a:xfrm>
            <a:prstGeom prst="rightBrace">
              <a:avLst>
                <a:gd name="adj1" fmla="val 81911"/>
                <a:gd name="adj2" fmla="val 53324"/>
              </a:avLst>
            </a:prstGeom>
            <a:noFill/>
            <a:ln w="9525">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95431" name="Rectangle 7"/>
            <p:cNvSpPr>
              <a:spLocks noChangeArrowheads="1"/>
            </p:cNvSpPr>
            <p:nvPr/>
          </p:nvSpPr>
          <p:spPr bwMode="auto">
            <a:xfrm>
              <a:off x="2016" y="1392"/>
              <a:ext cx="354" cy="5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GB" sz="3600">
                  <a:solidFill>
                    <a:schemeClr val="bg2"/>
                  </a:solidFill>
                  <a:latin typeface="Times New Roman" charset="0"/>
                </a:rPr>
                <a:t>λ</a:t>
              </a:r>
              <a:r>
                <a:rPr lang="en-GB" sz="3600" baseline="-25000">
                  <a:latin typeface="Times New Roman" charset="0"/>
                </a:rPr>
                <a:t>1</a:t>
              </a:r>
              <a:endParaRPr lang="en-US" sz="2400" baseline="-25000">
                <a:latin typeface="Times New Roman" charset="0"/>
              </a:endParaRPr>
            </a:p>
          </p:txBody>
        </p:sp>
      </p:grpSp>
      <p:grpSp>
        <p:nvGrpSpPr>
          <p:cNvPr id="1895432" name="Group 8"/>
          <p:cNvGrpSpPr>
            <a:grpSpLocks/>
          </p:cNvGrpSpPr>
          <p:nvPr/>
        </p:nvGrpSpPr>
        <p:grpSpPr bwMode="auto">
          <a:xfrm>
            <a:off x="4114800" y="1545432"/>
            <a:ext cx="3305175" cy="2340769"/>
            <a:chOff x="2592" y="1298"/>
            <a:chExt cx="2082" cy="1966"/>
          </a:xfrm>
        </p:grpSpPr>
        <p:sp>
          <p:nvSpPr>
            <p:cNvPr id="1895433" name="Line 9"/>
            <p:cNvSpPr>
              <a:spLocks noChangeShapeType="1"/>
            </p:cNvSpPr>
            <p:nvPr/>
          </p:nvSpPr>
          <p:spPr bwMode="auto">
            <a:xfrm flipH="1" flipV="1">
              <a:off x="2592" y="1968"/>
              <a:ext cx="1152" cy="1296"/>
            </a:xfrm>
            <a:prstGeom prst="line">
              <a:avLst/>
            </a:prstGeom>
            <a:noFill/>
            <a:ln w="25400">
              <a:solidFill>
                <a:schemeClr val="accent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95434" name="AutoShape 10"/>
            <p:cNvSpPr>
              <a:spLocks/>
            </p:cNvSpPr>
            <p:nvPr/>
          </p:nvSpPr>
          <p:spPr bwMode="auto">
            <a:xfrm rot="19200000">
              <a:off x="3915" y="1325"/>
              <a:ext cx="345" cy="799"/>
            </a:xfrm>
            <a:prstGeom prst="rightBrace">
              <a:avLst>
                <a:gd name="adj1" fmla="val 30611"/>
                <a:gd name="adj2" fmla="val 53324"/>
              </a:avLst>
            </a:prstGeom>
            <a:noFill/>
            <a:ln w="9525">
              <a:solidFill>
                <a:schemeClr val="accent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95435" name="Rectangle 11"/>
            <p:cNvSpPr>
              <a:spLocks noChangeArrowheads="1"/>
            </p:cNvSpPr>
            <p:nvPr/>
          </p:nvSpPr>
          <p:spPr bwMode="auto">
            <a:xfrm>
              <a:off x="4320" y="1298"/>
              <a:ext cx="354" cy="5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GB" sz="3600">
                  <a:solidFill>
                    <a:schemeClr val="bg2"/>
                  </a:solidFill>
                  <a:latin typeface="Times New Roman" charset="0"/>
                </a:rPr>
                <a:t>λ</a:t>
              </a:r>
              <a:r>
                <a:rPr lang="en-GB" sz="3600" baseline="-25000">
                  <a:latin typeface="Times New Roman" charset="0"/>
                </a:rPr>
                <a:t>2</a:t>
              </a:r>
              <a:endParaRPr lang="en-US" sz="2400" baseline="-25000">
                <a:latin typeface="Times New Roman" charset="0"/>
              </a:endParaRPr>
            </a:p>
          </p:txBody>
        </p:sp>
      </p:grpSp>
    </p:spTree>
    <p:extLst>
      <p:ext uri="{BB962C8B-B14F-4D97-AF65-F5344CB8AC3E}">
        <p14:creationId xmlns:p14="http://schemas.microsoft.com/office/powerpoint/2010/main" val="14270637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89542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8954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2"/>
          </p:nvPr>
        </p:nvSpPr>
        <p:spPr/>
        <p:txBody>
          <a:bodyPr/>
          <a:lstStyle/>
          <a:p>
            <a:fld id="{BE99DFB0-5655-3D4F-B37E-20C6F1053AF5}" type="slidenum">
              <a:rPr lang="en-US"/>
              <a:pPr/>
              <a:t>59</a:t>
            </a:fld>
            <a:endParaRPr lang="en-US"/>
          </a:p>
        </p:txBody>
      </p:sp>
      <p:sp>
        <p:nvSpPr>
          <p:cNvPr id="67586" name="Rectangle 2"/>
          <p:cNvSpPr>
            <a:spLocks noGrp="1" noChangeArrowheads="1"/>
          </p:cNvSpPr>
          <p:nvPr>
            <p:ph type="title"/>
          </p:nvPr>
        </p:nvSpPr>
        <p:spPr/>
        <p:txBody>
          <a:bodyPr/>
          <a:lstStyle/>
          <a:p>
            <a:r>
              <a:rPr lang="en-US"/>
              <a:t>Clustering: Output and Fingerprint</a:t>
            </a:r>
          </a:p>
        </p:txBody>
      </p:sp>
      <p:pic>
        <p:nvPicPr>
          <p:cNvPr id="675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485900"/>
            <a:ext cx="4159250" cy="29896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67589" name="Rectangle 5"/>
          <p:cNvSpPr>
            <a:spLocks noChangeArrowheads="1"/>
          </p:cNvSpPr>
          <p:nvPr/>
        </p:nvSpPr>
        <p:spPr bwMode="auto">
          <a:xfrm>
            <a:off x="533400" y="1485900"/>
            <a:ext cx="3124200" cy="2971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430" tIns="45715" rIns="91430" bIns="45715"/>
          <a:lstStyle/>
          <a:p>
            <a:pPr marL="342900" indent="-342900">
              <a:spcBef>
                <a:spcPct val="20000"/>
              </a:spcBef>
              <a:buFontTx/>
              <a:buChar char="•"/>
            </a:pPr>
            <a:r>
              <a:rPr lang="en-US" sz="2400" dirty="0"/>
              <a:t>For each cluster, compute </a:t>
            </a:r>
            <a:r>
              <a:rPr lang="en-US" sz="2400" i="1" dirty="0"/>
              <a:t>fingerprint vector:</a:t>
            </a:r>
            <a:endParaRPr lang="en-US" sz="2400" dirty="0"/>
          </a:p>
          <a:p>
            <a:pPr marL="342900" indent="-342900">
              <a:spcBef>
                <a:spcPct val="20000"/>
              </a:spcBef>
              <a:buFontTx/>
              <a:buChar char="•"/>
            </a:pPr>
            <a:endParaRPr lang="en-US" sz="2400" dirty="0"/>
          </a:p>
          <a:p>
            <a:pPr>
              <a:spcBef>
                <a:spcPct val="20000"/>
              </a:spcBef>
            </a:pPr>
            <a:endParaRPr lang="en-US" sz="2400" dirty="0"/>
          </a:p>
          <a:p>
            <a:pPr marL="342900" indent="-342900">
              <a:spcBef>
                <a:spcPct val="20000"/>
              </a:spcBef>
              <a:buFontTx/>
              <a:buChar char="•"/>
            </a:pPr>
            <a:r>
              <a:rPr lang="en-US" sz="2400" dirty="0"/>
              <a:t>New IPs will be compared to this </a:t>
            </a:r>
            <a:r>
              <a:rPr lang="ja-JP" altLang="en-US" sz="2400" dirty="0">
                <a:latin typeface="Arial"/>
              </a:rPr>
              <a:t>“</a:t>
            </a:r>
            <a:r>
              <a:rPr lang="en-US" sz="2400" dirty="0"/>
              <a:t>fingerprint</a:t>
            </a:r>
            <a:r>
              <a:rPr lang="ja-JP" altLang="en-US" sz="2400" dirty="0">
                <a:latin typeface="Arial"/>
              </a:rPr>
              <a:t>”</a:t>
            </a:r>
            <a:endParaRPr lang="en-US" sz="2400" dirty="0"/>
          </a:p>
        </p:txBody>
      </p:sp>
      <p:pic>
        <p:nvPicPr>
          <p:cNvPr id="6759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2582466"/>
            <a:ext cx="2667000" cy="8143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67591" name="Text Box 7"/>
          <p:cNvSpPr txBox="1">
            <a:spLocks noChangeArrowheads="1"/>
          </p:cNvSpPr>
          <p:nvPr/>
        </p:nvSpPr>
        <p:spPr bwMode="auto">
          <a:xfrm>
            <a:off x="5105400" y="4457700"/>
            <a:ext cx="3124200" cy="6463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430" tIns="45715" rIns="91430" bIns="45715">
            <a:spAutoFit/>
          </a:bodyPr>
          <a:lstStyle/>
          <a:p>
            <a:pPr>
              <a:spcBef>
                <a:spcPct val="50000"/>
              </a:spcBef>
            </a:pPr>
            <a:r>
              <a:rPr lang="en-US"/>
              <a:t>IP x IP Matrix: Intensity indicates pairwise similarity</a:t>
            </a:r>
          </a:p>
        </p:txBody>
      </p:sp>
    </p:spTree>
    <p:extLst>
      <p:ext uri="{BB962C8B-B14F-4D97-AF65-F5344CB8AC3E}">
        <p14:creationId xmlns:p14="http://schemas.microsoft.com/office/powerpoint/2010/main" val="1403764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8296"/>
            <a:ext cx="5820074" cy="2200272"/>
          </a:xfrm>
          <a:prstGeom prst="rect">
            <a:avLst/>
          </a:prstGeom>
        </p:spPr>
      </p:pic>
      <p:pic>
        <p:nvPicPr>
          <p:cNvPr id="3" name="Picture 2"/>
          <p:cNvPicPr>
            <a:picLocks noChangeAspect="1"/>
          </p:cNvPicPr>
          <p:nvPr/>
        </p:nvPicPr>
        <p:blipFill>
          <a:blip r:embed="rId3"/>
          <a:stretch>
            <a:fillRect/>
          </a:stretch>
        </p:blipFill>
        <p:spPr>
          <a:xfrm>
            <a:off x="3801880" y="1"/>
            <a:ext cx="4216829" cy="5145860"/>
          </a:xfrm>
          <a:prstGeom prst="rect">
            <a:avLst/>
          </a:prstGeom>
        </p:spPr>
      </p:pic>
    </p:spTree>
    <p:extLst>
      <p:ext uri="{BB962C8B-B14F-4D97-AF65-F5344CB8AC3E}">
        <p14:creationId xmlns:p14="http://schemas.microsoft.com/office/powerpoint/2010/main" val="160291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p:txBody>
          <a:bodyPr/>
          <a:lstStyle/>
          <a:p>
            <a:fld id="{1B8B087F-E7D5-A74E-9F3B-07FAE56148A1}" type="slidenum">
              <a:rPr lang="en-US"/>
              <a:pPr/>
              <a:t>60</a:t>
            </a:fld>
            <a:endParaRPr lang="en-US"/>
          </a:p>
        </p:txBody>
      </p:sp>
      <p:sp>
        <p:nvSpPr>
          <p:cNvPr id="72706" name="Rectangle 2"/>
          <p:cNvSpPr>
            <a:spLocks noGrp="1" noChangeArrowheads="1"/>
          </p:cNvSpPr>
          <p:nvPr>
            <p:ph type="title"/>
          </p:nvPr>
        </p:nvSpPr>
        <p:spPr>
          <a:xfrm>
            <a:off x="152400" y="74773"/>
            <a:ext cx="8763000" cy="857250"/>
          </a:xfrm>
        </p:spPr>
        <p:txBody>
          <a:bodyPr/>
          <a:lstStyle/>
          <a:p>
            <a:r>
              <a:rPr lang="en-US" dirty="0"/>
              <a:t>Clustering Results</a:t>
            </a:r>
          </a:p>
        </p:txBody>
      </p:sp>
      <p:pic>
        <p:nvPicPr>
          <p:cNvPr id="727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889397"/>
            <a:ext cx="7848600" cy="38754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72712" name="Text Box 8"/>
          <p:cNvSpPr txBox="1">
            <a:spLocks noChangeArrowheads="1"/>
          </p:cNvSpPr>
          <p:nvPr/>
        </p:nvSpPr>
        <p:spPr bwMode="auto">
          <a:xfrm>
            <a:off x="1828800" y="1028700"/>
            <a:ext cx="1066800" cy="26160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430" tIns="45715" rIns="91430" bIns="45715">
            <a:spAutoFit/>
          </a:bodyPr>
          <a:lstStyle/>
          <a:p>
            <a:pPr algn="r">
              <a:spcBef>
                <a:spcPct val="50000"/>
              </a:spcBef>
            </a:pPr>
            <a:r>
              <a:rPr lang="en-US" sz="1100" b="1"/>
              <a:t>Ham</a:t>
            </a:r>
          </a:p>
        </p:txBody>
      </p:sp>
      <p:sp>
        <p:nvSpPr>
          <p:cNvPr id="72713" name="Text Box 9"/>
          <p:cNvSpPr txBox="1">
            <a:spLocks noChangeArrowheads="1"/>
          </p:cNvSpPr>
          <p:nvPr/>
        </p:nvSpPr>
        <p:spPr bwMode="auto">
          <a:xfrm>
            <a:off x="1828800" y="1233487"/>
            <a:ext cx="1066800" cy="26160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430" tIns="45715" rIns="91430" bIns="45715">
            <a:spAutoFit/>
          </a:bodyPr>
          <a:lstStyle/>
          <a:p>
            <a:pPr algn="r">
              <a:spcBef>
                <a:spcPct val="50000"/>
              </a:spcBef>
            </a:pPr>
            <a:r>
              <a:rPr lang="en-US" sz="1100" b="1" dirty="0"/>
              <a:t>Spam</a:t>
            </a:r>
          </a:p>
        </p:txBody>
      </p:sp>
      <p:sp>
        <p:nvSpPr>
          <p:cNvPr id="72716" name="Text Box 12"/>
          <p:cNvSpPr txBox="1">
            <a:spLocks noChangeArrowheads="1"/>
          </p:cNvSpPr>
          <p:nvPr/>
        </p:nvSpPr>
        <p:spPr bwMode="auto">
          <a:xfrm>
            <a:off x="3581400" y="4629150"/>
            <a:ext cx="2362200" cy="369322"/>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430" tIns="45715" rIns="91430" bIns="45715">
            <a:spAutoFit/>
          </a:bodyPr>
          <a:lstStyle/>
          <a:p>
            <a:pPr>
              <a:spcBef>
                <a:spcPct val="50000"/>
              </a:spcBef>
            </a:pPr>
            <a:r>
              <a:rPr lang="en-US" b="1"/>
              <a:t>SpamTracker Score</a:t>
            </a:r>
          </a:p>
        </p:txBody>
      </p:sp>
      <p:sp>
        <p:nvSpPr>
          <p:cNvPr id="72717" name="Text Box 13"/>
          <p:cNvSpPr txBox="1">
            <a:spLocks noChangeArrowheads="1"/>
          </p:cNvSpPr>
          <p:nvPr/>
        </p:nvSpPr>
        <p:spPr bwMode="auto">
          <a:xfrm>
            <a:off x="4953000" y="2252662"/>
            <a:ext cx="3810000" cy="1200318"/>
          </a:xfrm>
          <a:prstGeom prst="rect">
            <a:avLst/>
          </a:prstGeom>
          <a:solidFill>
            <a:schemeClr val="accent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430" tIns="45715" rIns="91430" bIns="45715">
            <a:spAutoFit/>
          </a:bodyPr>
          <a:lstStyle/>
          <a:p>
            <a:pPr>
              <a:spcBef>
                <a:spcPct val="50000"/>
              </a:spcBef>
            </a:pPr>
            <a:r>
              <a:rPr lang="en-US" sz="2400" b="1">
                <a:solidFill>
                  <a:srgbClr val="FF0000"/>
                </a:solidFill>
              </a:rPr>
              <a:t>Separation may not be </a:t>
            </a:r>
            <a:br>
              <a:rPr lang="en-US" sz="2400" b="1">
                <a:solidFill>
                  <a:srgbClr val="FF0000"/>
                </a:solidFill>
              </a:rPr>
            </a:br>
            <a:r>
              <a:rPr lang="en-US" sz="2400" b="1">
                <a:solidFill>
                  <a:srgbClr val="FF0000"/>
                </a:solidFill>
              </a:rPr>
              <a:t>sufficient alone, but could be a useful feature</a:t>
            </a:r>
          </a:p>
        </p:txBody>
      </p:sp>
      <p:sp>
        <p:nvSpPr>
          <p:cNvPr id="72718" name="Line 14"/>
          <p:cNvSpPr>
            <a:spLocks noChangeShapeType="1"/>
          </p:cNvSpPr>
          <p:nvPr/>
        </p:nvSpPr>
        <p:spPr bwMode="auto">
          <a:xfrm>
            <a:off x="4648200" y="1028700"/>
            <a:ext cx="0" cy="3257550"/>
          </a:xfrm>
          <a:prstGeom prst="line">
            <a:avLst/>
          </a:prstGeom>
          <a:noFill/>
          <a:ln w="3810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Tree>
    <p:extLst>
      <p:ext uri="{BB962C8B-B14F-4D97-AF65-F5344CB8AC3E}">
        <p14:creationId xmlns:p14="http://schemas.microsoft.com/office/powerpoint/2010/main" val="14690589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59473"/>
            <a:ext cx="8763000" cy="857250"/>
          </a:xfrm>
        </p:spPr>
        <p:txBody>
          <a:bodyPr/>
          <a:lstStyle/>
          <a:p>
            <a:pPr algn="ctr"/>
            <a:r>
              <a:rPr lang="en-US" dirty="0"/>
              <a:t>Internet Censorship </a:t>
            </a:r>
            <a:br>
              <a:rPr lang="en-US" dirty="0"/>
            </a:br>
            <a:r>
              <a:rPr lang="en-US" dirty="0"/>
              <a:t>(Extra Content)</a:t>
            </a:r>
          </a:p>
        </p:txBody>
      </p:sp>
    </p:spTree>
    <p:extLst>
      <p:ext uri="{BB962C8B-B14F-4D97-AF65-F5344CB8AC3E}">
        <p14:creationId xmlns:p14="http://schemas.microsoft.com/office/powerpoint/2010/main" val="21325749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20358" y="733612"/>
            <a:ext cx="8486299" cy="3472610"/>
          </a:xfrm>
          <a:prstGeom prst="rect">
            <a:avLst/>
          </a:prstGeom>
        </p:spPr>
      </p:pic>
      <p:sp>
        <p:nvSpPr>
          <p:cNvPr id="5" name="Rectangle 4"/>
          <p:cNvSpPr/>
          <p:nvPr/>
        </p:nvSpPr>
        <p:spPr>
          <a:xfrm>
            <a:off x="1094871" y="843108"/>
            <a:ext cx="7415928" cy="975217"/>
          </a:xfrm>
          <a:prstGeom prst="rect">
            <a:avLst/>
          </a:prstGeom>
          <a:solidFill>
            <a:srgbClr val="CCFFC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50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Connector 26"/>
          <p:cNvCxnSpPr>
            <a:endCxn id="13" idx="2"/>
          </p:cNvCxnSpPr>
          <p:nvPr/>
        </p:nvCxnSpPr>
        <p:spPr>
          <a:xfrm flipH="1">
            <a:off x="4497616" y="3343278"/>
            <a:ext cx="2149679" cy="801474"/>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49" idx="2"/>
          </p:cNvCxnSpPr>
          <p:nvPr/>
        </p:nvCxnSpPr>
        <p:spPr>
          <a:xfrm>
            <a:off x="1859450" y="3414028"/>
            <a:ext cx="707525"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TextBox 10"/>
          <p:cNvSpPr txBox="1">
            <a:spLocks noChangeArrowheads="1"/>
          </p:cNvSpPr>
          <p:nvPr/>
        </p:nvSpPr>
        <p:spPr bwMode="auto">
          <a:xfrm>
            <a:off x="2305463" y="3981000"/>
            <a:ext cx="1300356" cy="338554"/>
          </a:xfrm>
          <a:prstGeom prst="rect">
            <a:avLst/>
          </a:prstGeom>
          <a:noFill/>
          <a:ln w="9525">
            <a:noFill/>
            <a:miter lim="800000"/>
            <a:headEnd/>
            <a:tailEnd/>
          </a:ln>
        </p:spPr>
        <p:txBody>
          <a:bodyPr wrap="none">
            <a:spAutoFit/>
          </a:bodyPr>
          <a:lstStyle/>
          <a:p>
            <a:r>
              <a:rPr lang="en-US" sz="1600" dirty="0">
                <a:latin typeface="Calibri" pitchFamily="34" charset="0"/>
              </a:rPr>
              <a:t>Censored net</a:t>
            </a:r>
          </a:p>
        </p:txBody>
      </p:sp>
      <p:sp>
        <p:nvSpPr>
          <p:cNvPr id="46" name="TextBox 11"/>
          <p:cNvSpPr txBox="1">
            <a:spLocks noChangeArrowheads="1"/>
          </p:cNvSpPr>
          <p:nvPr/>
        </p:nvSpPr>
        <p:spPr bwMode="auto">
          <a:xfrm>
            <a:off x="5087444" y="4006252"/>
            <a:ext cx="1515659" cy="338554"/>
          </a:xfrm>
          <a:prstGeom prst="rect">
            <a:avLst/>
          </a:prstGeom>
          <a:noFill/>
          <a:ln w="9525">
            <a:noFill/>
            <a:miter lim="800000"/>
            <a:headEnd/>
            <a:tailEnd/>
          </a:ln>
        </p:spPr>
        <p:txBody>
          <a:bodyPr wrap="none">
            <a:spAutoFit/>
          </a:bodyPr>
          <a:lstStyle/>
          <a:p>
            <a:r>
              <a:rPr lang="en-US" sz="1600" dirty="0">
                <a:latin typeface="Calibri" pitchFamily="34" charset="0"/>
              </a:rPr>
              <a:t>Uncensored net</a:t>
            </a:r>
          </a:p>
        </p:txBody>
      </p:sp>
      <p:sp>
        <p:nvSpPr>
          <p:cNvPr id="47" name="TextBox 46"/>
          <p:cNvSpPr txBox="1"/>
          <p:nvPr/>
        </p:nvSpPr>
        <p:spPr>
          <a:xfrm>
            <a:off x="7500752" y="3721620"/>
            <a:ext cx="732292" cy="461665"/>
          </a:xfrm>
          <a:prstGeom prst="rect">
            <a:avLst/>
          </a:prstGeom>
          <a:noFill/>
        </p:spPr>
        <p:txBody>
          <a:bodyPr wrap="none" rtlCol="0">
            <a:spAutoFit/>
          </a:bodyPr>
          <a:lstStyle/>
          <a:p>
            <a:r>
              <a:rPr lang="en-US" sz="2400" dirty="0">
                <a:latin typeface="+mj-lt"/>
              </a:rPr>
              <a:t>Bob</a:t>
            </a:r>
          </a:p>
        </p:txBody>
      </p:sp>
      <p:sp>
        <p:nvSpPr>
          <p:cNvPr id="49" name="Cloud 48"/>
          <p:cNvSpPr/>
          <p:nvPr/>
        </p:nvSpPr>
        <p:spPr>
          <a:xfrm>
            <a:off x="2561120" y="2848023"/>
            <a:ext cx="1886689" cy="1132013"/>
          </a:xfrm>
          <a:prstGeom prst="cloud">
            <a:avLst/>
          </a:prstGeom>
          <a:solidFill>
            <a:schemeClr val="bg2"/>
          </a:solidFill>
          <a:ln>
            <a:solidFill>
              <a:schemeClr val="accent2"/>
            </a:solidFill>
          </a:ln>
        </p:spPr>
        <p:style>
          <a:lnRef idx="2">
            <a:schemeClr val="accent2"/>
          </a:lnRef>
          <a:fillRef idx="1">
            <a:schemeClr val="lt1"/>
          </a:fillRef>
          <a:effectRef idx="0">
            <a:schemeClr val="accent2"/>
          </a:effectRef>
          <a:fontRef idx="minor">
            <a:schemeClr val="dk1"/>
          </a:fontRef>
        </p:style>
        <p:txBody>
          <a:bodyPr anchor="ctr"/>
          <a:lstStyle/>
          <a:p>
            <a:pPr algn="ctr" fontAlgn="auto">
              <a:spcBef>
                <a:spcPts val="0"/>
              </a:spcBef>
              <a:spcAft>
                <a:spcPts val="0"/>
              </a:spcAft>
              <a:defRPr/>
            </a:pPr>
            <a:endParaRPr lang="en-US"/>
          </a:p>
        </p:txBody>
      </p:sp>
      <p:sp>
        <p:nvSpPr>
          <p:cNvPr id="50" name="Cloud 49"/>
          <p:cNvSpPr/>
          <p:nvPr/>
        </p:nvSpPr>
        <p:spPr>
          <a:xfrm>
            <a:off x="4972484" y="2848023"/>
            <a:ext cx="1886689" cy="1132013"/>
          </a:xfrm>
          <a:prstGeom prst="cloud">
            <a:avLst/>
          </a:prstGeom>
          <a:solidFill>
            <a:schemeClr val="bg2"/>
          </a:solidFill>
          <a:ln>
            <a:solidFill>
              <a:schemeClr val="accent3"/>
            </a:solidFill>
          </a:ln>
        </p:spPr>
        <p:style>
          <a:lnRef idx="2">
            <a:schemeClr val="accent3"/>
          </a:lnRef>
          <a:fillRef idx="1">
            <a:schemeClr val="lt1"/>
          </a:fillRef>
          <a:effectRef idx="0">
            <a:schemeClr val="accent3"/>
          </a:effectRef>
          <a:fontRef idx="minor">
            <a:schemeClr val="dk1"/>
          </a:fontRef>
        </p:style>
        <p:txBody>
          <a:bodyPr anchor="ctr"/>
          <a:lstStyle/>
          <a:p>
            <a:pPr algn="ctr" fontAlgn="auto">
              <a:spcBef>
                <a:spcPts val="0"/>
              </a:spcBef>
              <a:spcAft>
                <a:spcPts val="0"/>
              </a:spcAft>
              <a:defRPr/>
            </a:pPr>
            <a:endParaRPr lang="en-US"/>
          </a:p>
        </p:txBody>
      </p:sp>
      <p:sp>
        <p:nvSpPr>
          <p:cNvPr id="51" name="TextBox 12"/>
          <p:cNvSpPr txBox="1">
            <a:spLocks noChangeArrowheads="1"/>
          </p:cNvSpPr>
          <p:nvPr/>
        </p:nvSpPr>
        <p:spPr bwMode="auto">
          <a:xfrm>
            <a:off x="4161410" y="2617190"/>
            <a:ext cx="1279610" cy="461665"/>
          </a:xfrm>
          <a:prstGeom prst="rect">
            <a:avLst/>
          </a:prstGeom>
          <a:noFill/>
          <a:ln w="9525">
            <a:noFill/>
            <a:miter lim="800000"/>
            <a:headEnd/>
            <a:tailEnd/>
          </a:ln>
        </p:spPr>
        <p:txBody>
          <a:bodyPr wrap="square">
            <a:spAutoFit/>
          </a:bodyPr>
          <a:lstStyle/>
          <a:p>
            <a:r>
              <a:rPr lang="en-US" sz="2400" dirty="0">
                <a:latin typeface="Calibri" pitchFamily="34" charset="0"/>
              </a:rPr>
              <a:t>Firewall</a:t>
            </a:r>
          </a:p>
        </p:txBody>
      </p:sp>
      <p:pic>
        <p:nvPicPr>
          <p:cNvPr id="52" name="Picture 2" descr="User.png"/>
          <p:cNvPicPr>
            <a:picLocks noChangeAspect="1"/>
          </p:cNvPicPr>
          <p:nvPr/>
        </p:nvPicPr>
        <p:blipFill>
          <a:blip r:embed="rId3" cstate="print"/>
          <a:srcRect/>
          <a:stretch>
            <a:fillRect/>
          </a:stretch>
        </p:blipFill>
        <p:spPr bwMode="auto">
          <a:xfrm>
            <a:off x="1051772" y="3024900"/>
            <a:ext cx="1037679" cy="778259"/>
          </a:xfrm>
          <a:prstGeom prst="rect">
            <a:avLst/>
          </a:prstGeom>
          <a:noFill/>
          <a:ln w="9525">
            <a:noFill/>
            <a:miter lim="800000"/>
            <a:headEnd/>
            <a:tailEnd/>
          </a:ln>
        </p:spPr>
      </p:pic>
      <p:sp>
        <p:nvSpPr>
          <p:cNvPr id="54" name="TextBox 53"/>
          <p:cNvSpPr txBox="1"/>
          <p:nvPr/>
        </p:nvSpPr>
        <p:spPr>
          <a:xfrm>
            <a:off x="817106" y="3750170"/>
            <a:ext cx="1194919" cy="461665"/>
          </a:xfrm>
          <a:prstGeom prst="rect">
            <a:avLst/>
          </a:prstGeom>
          <a:noFill/>
        </p:spPr>
        <p:txBody>
          <a:bodyPr wrap="square" rtlCol="0">
            <a:spAutoFit/>
          </a:bodyPr>
          <a:lstStyle/>
          <a:p>
            <a:pPr algn="ctr"/>
            <a:r>
              <a:rPr lang="en-US" sz="2400" dirty="0">
                <a:latin typeface="+mn-lt"/>
              </a:rPr>
              <a:t>Alice</a:t>
            </a:r>
          </a:p>
        </p:txBody>
      </p:sp>
      <p:pic>
        <p:nvPicPr>
          <p:cNvPr id="55" name="Picture 8" descr="firewall.png"/>
          <p:cNvPicPr>
            <a:picLocks noChangeAspect="1"/>
          </p:cNvPicPr>
          <p:nvPr/>
        </p:nvPicPr>
        <p:blipFill>
          <a:blip r:embed="rId4" cstate="print">
            <a:lum bright="10000" contrast="10000"/>
          </a:blip>
          <a:srcRect/>
          <a:stretch>
            <a:fillRect/>
          </a:stretch>
        </p:blipFill>
        <p:spPr bwMode="auto">
          <a:xfrm flipH="1">
            <a:off x="3881871" y="2941849"/>
            <a:ext cx="1385538" cy="1039153"/>
          </a:xfrm>
          <a:prstGeom prst="rect">
            <a:avLst/>
          </a:prstGeom>
          <a:noFill/>
          <a:ln w="9525">
            <a:noFill/>
            <a:miter lim="800000"/>
            <a:headEnd/>
            <a:tailEnd/>
          </a:ln>
        </p:spPr>
      </p:pic>
      <p:pic>
        <p:nvPicPr>
          <p:cNvPr id="57" name="Picture 56" descr="User.png"/>
          <p:cNvPicPr>
            <a:picLocks noChangeAspect="1"/>
          </p:cNvPicPr>
          <p:nvPr/>
        </p:nvPicPr>
        <p:blipFill>
          <a:blip r:embed="rId5" cstate="print"/>
          <a:srcRect/>
          <a:stretch>
            <a:fillRect/>
          </a:stretch>
        </p:blipFill>
        <p:spPr bwMode="auto">
          <a:xfrm>
            <a:off x="7268600" y="3044061"/>
            <a:ext cx="1037679" cy="739936"/>
          </a:xfrm>
          <a:prstGeom prst="rect">
            <a:avLst/>
          </a:prstGeom>
          <a:noFill/>
          <a:ln w="9525">
            <a:noFill/>
            <a:miter lim="800000"/>
            <a:headEnd/>
            <a:tailEnd/>
          </a:ln>
        </p:spPr>
      </p:pic>
      <p:sp>
        <p:nvSpPr>
          <p:cNvPr id="6146" name="Title 1"/>
          <p:cNvSpPr>
            <a:spLocks noGrp="1"/>
          </p:cNvSpPr>
          <p:nvPr>
            <p:ph type="title"/>
          </p:nvPr>
        </p:nvSpPr>
        <p:spPr/>
        <p:txBody>
          <a:bodyPr/>
          <a:lstStyle/>
          <a:p>
            <a:pPr algn="ctr"/>
            <a:r>
              <a:rPr lang="en-US" dirty="0"/>
              <a:t>Controlling Protocols:</a:t>
            </a:r>
            <a:br>
              <a:rPr lang="en-US" dirty="0"/>
            </a:br>
            <a:r>
              <a:rPr lang="en-US" dirty="0"/>
              <a:t>Internet “Kill Switch” / Filtering</a:t>
            </a:r>
          </a:p>
        </p:txBody>
      </p:sp>
      <p:sp>
        <p:nvSpPr>
          <p:cNvPr id="2" name="Slide Number Placeholder 1"/>
          <p:cNvSpPr>
            <a:spLocks noGrp="1"/>
          </p:cNvSpPr>
          <p:nvPr>
            <p:ph type="sldNum" sz="quarter" idx="12"/>
          </p:nvPr>
        </p:nvSpPr>
        <p:spPr/>
        <p:txBody>
          <a:bodyPr/>
          <a:lstStyle/>
          <a:p>
            <a:pPr>
              <a:defRPr/>
            </a:pPr>
            <a:fld id="{DADB1C28-92B6-8B47-9073-75D5621F4DE8}" type="slidenum">
              <a:rPr lang="en-US" smtClean="0"/>
              <a:pPr>
                <a:defRPr/>
              </a:pPr>
              <a:t>63</a:t>
            </a:fld>
            <a:endParaRPr lang="en-US"/>
          </a:p>
        </p:txBody>
      </p:sp>
      <p:pic>
        <p:nvPicPr>
          <p:cNvPr id="1029" name="Picture 5" descr="C:\Documents and Settings\Sam\Local Settings\Temporary Internet Files\Content.IE5\X06F7FL0\MC900435931[1].wmf"/>
          <p:cNvPicPr>
            <a:picLocks noChangeAspect="1" noChangeArrowheads="1"/>
          </p:cNvPicPr>
          <p:nvPr/>
        </p:nvPicPr>
        <p:blipFill>
          <a:blip r:embed="rId6" cstate="print"/>
          <a:srcRect/>
          <a:stretch>
            <a:fillRect/>
          </a:stretch>
        </p:blipFill>
        <p:spPr bwMode="auto">
          <a:xfrm>
            <a:off x="4191397" y="2092818"/>
            <a:ext cx="1058862" cy="628650"/>
          </a:xfrm>
          <a:prstGeom prst="rect">
            <a:avLst/>
          </a:prstGeom>
          <a:noFill/>
          <a:ln w="9525">
            <a:noFill/>
            <a:miter lim="800000"/>
            <a:headEnd/>
            <a:tailEnd/>
          </a:ln>
        </p:spPr>
      </p:pic>
      <p:sp>
        <p:nvSpPr>
          <p:cNvPr id="13" name="TextBox 12"/>
          <p:cNvSpPr txBox="1">
            <a:spLocks noChangeArrowheads="1"/>
          </p:cNvSpPr>
          <p:nvPr/>
        </p:nvSpPr>
        <p:spPr bwMode="auto">
          <a:xfrm>
            <a:off x="3830287" y="3775420"/>
            <a:ext cx="1334658" cy="369332"/>
          </a:xfrm>
          <a:prstGeom prst="rect">
            <a:avLst/>
          </a:prstGeom>
          <a:solidFill>
            <a:srgbClr val="D6D6D6"/>
          </a:solidFill>
          <a:ln w="9525">
            <a:noFill/>
            <a:miter lim="800000"/>
            <a:headEnd/>
            <a:tailEnd/>
          </a:ln>
        </p:spPr>
        <p:txBody>
          <a:bodyPr wrap="none">
            <a:spAutoFit/>
          </a:bodyPr>
          <a:lstStyle/>
          <a:p>
            <a:r>
              <a:rPr lang="en-US" sz="1800" dirty="0">
                <a:latin typeface="Calibri" pitchFamily="34" charset="0"/>
              </a:rPr>
              <a:t>Block Traffic</a:t>
            </a:r>
          </a:p>
        </p:txBody>
      </p:sp>
      <p:sp>
        <p:nvSpPr>
          <p:cNvPr id="14" name="TextBox 13"/>
          <p:cNvSpPr txBox="1">
            <a:spLocks noChangeArrowheads="1"/>
          </p:cNvSpPr>
          <p:nvPr/>
        </p:nvSpPr>
        <p:spPr bwMode="auto">
          <a:xfrm>
            <a:off x="259420" y="4177144"/>
            <a:ext cx="1815594" cy="369332"/>
          </a:xfrm>
          <a:prstGeom prst="rect">
            <a:avLst/>
          </a:prstGeom>
          <a:solidFill>
            <a:srgbClr val="D6D6D6"/>
          </a:solidFill>
          <a:ln w="9525">
            <a:noFill/>
            <a:miter lim="800000"/>
            <a:headEnd/>
            <a:tailEnd/>
          </a:ln>
        </p:spPr>
        <p:txBody>
          <a:bodyPr wrap="square">
            <a:spAutoFit/>
          </a:bodyPr>
          <a:lstStyle/>
          <a:p>
            <a:pPr algn="ctr"/>
            <a:r>
              <a:rPr lang="en-US" sz="1800" dirty="0">
                <a:latin typeface="Calibri" pitchFamily="34" charset="0"/>
              </a:rPr>
              <a:t>Punish User</a:t>
            </a:r>
          </a:p>
        </p:txBody>
      </p:sp>
      <p:sp>
        <p:nvSpPr>
          <p:cNvPr id="16" name="TextBox 15"/>
          <p:cNvSpPr txBox="1">
            <a:spLocks noChangeArrowheads="1"/>
          </p:cNvSpPr>
          <p:nvPr/>
        </p:nvSpPr>
        <p:spPr bwMode="auto">
          <a:xfrm>
            <a:off x="4259659" y="1807070"/>
            <a:ext cx="1053594" cy="461665"/>
          </a:xfrm>
          <a:prstGeom prst="rect">
            <a:avLst/>
          </a:prstGeom>
          <a:noFill/>
          <a:ln w="9525">
            <a:noFill/>
            <a:miter lim="800000"/>
            <a:headEnd/>
            <a:tailEnd/>
          </a:ln>
        </p:spPr>
        <p:txBody>
          <a:bodyPr wrap="none">
            <a:spAutoFit/>
          </a:bodyPr>
          <a:lstStyle/>
          <a:p>
            <a:r>
              <a:rPr lang="en-US" sz="2400" dirty="0">
                <a:latin typeface="Calibri" pitchFamily="34" charset="0"/>
              </a:rPr>
              <a:t>Censor</a:t>
            </a:r>
          </a:p>
        </p:txBody>
      </p:sp>
      <p:pic>
        <p:nvPicPr>
          <p:cNvPr id="42" name="Picture 5" descr="C:\Documents and Settings\Sam\Local Settings\Temporary Internet Files\Content.IE5\X06F7FL0\MC900435931[1].wmf"/>
          <p:cNvPicPr>
            <a:picLocks noChangeAspect="1" noChangeArrowheads="1"/>
          </p:cNvPicPr>
          <p:nvPr/>
        </p:nvPicPr>
        <p:blipFill>
          <a:blip r:embed="rId6" cstate="print"/>
          <a:srcRect/>
          <a:stretch>
            <a:fillRect/>
          </a:stretch>
        </p:blipFill>
        <p:spPr bwMode="auto">
          <a:xfrm>
            <a:off x="945225" y="2292869"/>
            <a:ext cx="1058863" cy="628650"/>
          </a:xfrm>
          <a:prstGeom prst="rect">
            <a:avLst/>
          </a:prstGeom>
          <a:noFill/>
          <a:ln w="9525">
            <a:noFill/>
            <a:miter lim="800000"/>
            <a:headEnd/>
            <a:tailEnd/>
          </a:ln>
        </p:spPr>
      </p:pic>
      <p:sp>
        <p:nvSpPr>
          <p:cNvPr id="43" name="TextBox 42"/>
          <p:cNvSpPr txBox="1">
            <a:spLocks noChangeArrowheads="1"/>
          </p:cNvSpPr>
          <p:nvPr/>
        </p:nvSpPr>
        <p:spPr bwMode="auto">
          <a:xfrm>
            <a:off x="1021420" y="2007121"/>
            <a:ext cx="1053594" cy="461665"/>
          </a:xfrm>
          <a:prstGeom prst="rect">
            <a:avLst/>
          </a:prstGeom>
          <a:noFill/>
          <a:ln w="9525">
            <a:noFill/>
            <a:miter lim="800000"/>
            <a:headEnd/>
            <a:tailEnd/>
          </a:ln>
        </p:spPr>
        <p:txBody>
          <a:bodyPr wrap="none">
            <a:spAutoFit/>
          </a:bodyPr>
          <a:lstStyle/>
          <a:p>
            <a:r>
              <a:rPr lang="en-US" sz="2400" dirty="0">
                <a:latin typeface="Calibri" pitchFamily="34" charset="0"/>
              </a:rPr>
              <a:t>Censor</a:t>
            </a:r>
          </a:p>
        </p:txBody>
      </p:sp>
      <p:grpSp>
        <p:nvGrpSpPr>
          <p:cNvPr id="53" name="Group 52"/>
          <p:cNvGrpSpPr/>
          <p:nvPr/>
        </p:nvGrpSpPr>
        <p:grpSpPr>
          <a:xfrm flipH="1">
            <a:off x="4907620" y="2978669"/>
            <a:ext cx="2596054" cy="400050"/>
            <a:chOff x="1676400" y="3276600"/>
            <a:chExt cx="2438400" cy="304800"/>
          </a:xfrm>
        </p:grpSpPr>
        <p:cxnSp>
          <p:nvCxnSpPr>
            <p:cNvPr id="33" name="Straight Arrow Connector 32"/>
            <p:cNvCxnSpPr/>
            <p:nvPr/>
          </p:nvCxnSpPr>
          <p:spPr bwMode="auto">
            <a:xfrm>
              <a:off x="1676400" y="3505200"/>
              <a:ext cx="2438400" cy="7620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bwMode="auto">
            <a:xfrm rot="10800000">
              <a:off x="3733800" y="3276600"/>
              <a:ext cx="374874" cy="3048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3" name="Group 20"/>
          <p:cNvGrpSpPr>
            <a:grpSpLocks/>
          </p:cNvGrpSpPr>
          <p:nvPr/>
        </p:nvGrpSpPr>
        <p:grpSpPr bwMode="auto">
          <a:xfrm>
            <a:off x="1021420" y="2978669"/>
            <a:ext cx="1066800" cy="857250"/>
            <a:chOff x="1447800" y="2895600"/>
            <a:chExt cx="838200" cy="838200"/>
          </a:xfrm>
        </p:grpSpPr>
        <p:cxnSp>
          <p:nvCxnSpPr>
            <p:cNvPr id="31" name="Straight Connector 30"/>
            <p:cNvCxnSpPr/>
            <p:nvPr/>
          </p:nvCxnSpPr>
          <p:spPr>
            <a:xfrm rot="16200000" flipH="1">
              <a:off x="1447800" y="2895600"/>
              <a:ext cx="838200" cy="83820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10800000" flipH="1">
              <a:off x="1447800" y="2895600"/>
              <a:ext cx="838200" cy="83820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31709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029"/>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6" grpId="0"/>
      <p:bldP spid="47" grpId="0"/>
      <p:bldP spid="51" grpId="0"/>
      <p:bldP spid="54" grpId="0"/>
      <p:bldP spid="13" grpId="0" animBg="1"/>
      <p:bldP spid="14" grpId="0" animBg="1"/>
      <p:bldP spid="16" grpId="0"/>
      <p:bldP spid="16" grpId="1"/>
      <p:bldP spid="4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65918"/>
            <a:ext cx="8763000" cy="857250"/>
          </a:xfrm>
        </p:spPr>
        <p:txBody>
          <a:bodyPr/>
          <a:lstStyle/>
          <a:p>
            <a:pPr algn="ctr"/>
            <a:r>
              <a:rPr lang="en-US" dirty="0"/>
              <a:t>Might We Ever Have </a:t>
            </a:r>
            <a:br>
              <a:rPr lang="en-US" dirty="0"/>
            </a:br>
            <a:r>
              <a:rPr lang="en-US" dirty="0"/>
              <a:t>an Internet “Kill Switch?</a:t>
            </a:r>
          </a:p>
        </p:txBody>
      </p:sp>
    </p:spTree>
    <p:extLst>
      <p:ext uri="{BB962C8B-B14F-4D97-AF65-F5344CB8AC3E}">
        <p14:creationId xmlns:p14="http://schemas.microsoft.com/office/powerpoint/2010/main" val="33415537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95402" y="0"/>
            <a:ext cx="6530843" cy="5143500"/>
          </a:xfrm>
          <a:prstGeom prst="rect">
            <a:avLst/>
          </a:prstGeom>
        </p:spPr>
      </p:pic>
    </p:spTree>
    <p:extLst>
      <p:ext uri="{BB962C8B-B14F-4D97-AF65-F5344CB8AC3E}">
        <p14:creationId xmlns:p14="http://schemas.microsoft.com/office/powerpoint/2010/main" val="4473110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Internet “Kill Switch”: Take 1</a:t>
            </a:r>
          </a:p>
        </p:txBody>
      </p:sp>
      <p:grpSp>
        <p:nvGrpSpPr>
          <p:cNvPr id="3" name="Group 2"/>
          <p:cNvGrpSpPr/>
          <p:nvPr/>
        </p:nvGrpSpPr>
        <p:grpSpPr>
          <a:xfrm>
            <a:off x="1398077" y="1075135"/>
            <a:ext cx="5885372" cy="3618608"/>
            <a:chOff x="3821388" y="1737174"/>
            <a:chExt cx="5244145" cy="4158745"/>
          </a:xfrm>
        </p:grpSpPr>
        <p:pic>
          <p:nvPicPr>
            <p:cNvPr id="4" name="Picture 3"/>
            <p:cNvPicPr>
              <a:picLocks noChangeAspect="1"/>
            </p:cNvPicPr>
            <p:nvPr/>
          </p:nvPicPr>
          <p:blipFill>
            <a:blip r:embed="rId2"/>
            <a:stretch>
              <a:fillRect/>
            </a:stretch>
          </p:blipFill>
          <p:spPr>
            <a:xfrm>
              <a:off x="3821388" y="1737174"/>
              <a:ext cx="5244145" cy="4111607"/>
            </a:xfrm>
            <a:prstGeom prst="rect">
              <a:avLst/>
            </a:prstGeom>
          </p:spPr>
        </p:pic>
        <p:sp>
          <p:nvSpPr>
            <p:cNvPr id="5" name="TextBox 4"/>
            <p:cNvSpPr txBox="1"/>
            <p:nvPr/>
          </p:nvSpPr>
          <p:spPr>
            <a:xfrm>
              <a:off x="6642219" y="5542201"/>
              <a:ext cx="2423314" cy="353718"/>
            </a:xfrm>
            <a:prstGeom prst="rect">
              <a:avLst/>
            </a:prstGeom>
            <a:noFill/>
          </p:spPr>
          <p:txBody>
            <a:bodyPr wrap="square" rtlCol="0">
              <a:spAutoFit/>
            </a:bodyPr>
            <a:lstStyle/>
            <a:p>
              <a:pPr algn="r"/>
              <a:r>
                <a:rPr lang="en-US" sz="1400" dirty="0"/>
                <a:t>Source: </a:t>
              </a:r>
              <a:r>
                <a:rPr lang="en-US" sz="1400" dirty="0" err="1"/>
                <a:t>Renesys</a:t>
              </a:r>
              <a:endParaRPr lang="en-US" sz="1400" dirty="0"/>
            </a:p>
          </p:txBody>
        </p:sp>
      </p:grpSp>
    </p:spTree>
    <p:extLst>
      <p:ext uri="{BB962C8B-B14F-4D97-AF65-F5344CB8AC3E}">
        <p14:creationId xmlns:p14="http://schemas.microsoft.com/office/powerpoint/2010/main" val="38106776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Internet “Kill Switch”: Take 2</a:t>
            </a:r>
          </a:p>
        </p:txBody>
      </p:sp>
      <p:pic>
        <p:nvPicPr>
          <p:cNvPr id="3" name="Picture 4" descr="http://t2.gstatic.com/images?q=tbn:ANd9GcQ_dd6eW1t3yITj5_qhf3DjcNaLYvNxKNZDJ88Y-gQQVdW-lsbT4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00" y="1314450"/>
            <a:ext cx="3473450" cy="3086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6" descr="http://t2.gstatic.com/images?q=tbn:ANd9GcTlBXuTyqxJhlhVY_4B03XGAHJHfvhAYkmavXM7qfFqXNfiuXQx9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085850"/>
            <a:ext cx="4095750" cy="3086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9191697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About Protocol Control</a:t>
            </a:r>
          </a:p>
        </p:txBody>
      </p:sp>
      <p:sp>
        <p:nvSpPr>
          <p:cNvPr id="3" name="Content Placeholder 2"/>
          <p:cNvSpPr>
            <a:spLocks noGrp="1"/>
          </p:cNvSpPr>
          <p:nvPr>
            <p:ph idx="1"/>
          </p:nvPr>
        </p:nvSpPr>
        <p:spPr/>
        <p:txBody>
          <a:bodyPr/>
          <a:lstStyle/>
          <a:p>
            <a:r>
              <a:rPr lang="en-US" dirty="0"/>
              <a:t>How widespread is Internet censorship?</a:t>
            </a:r>
          </a:p>
          <a:p>
            <a:r>
              <a:rPr lang="en-US" dirty="0"/>
              <a:t>How variable is it, in space and time?</a:t>
            </a:r>
          </a:p>
          <a:p>
            <a:r>
              <a:rPr lang="en-US" dirty="0"/>
              <a:t>How do countries implement censorship?</a:t>
            </a:r>
          </a:p>
          <a:p>
            <a:r>
              <a:rPr lang="en-US" dirty="0"/>
              <a:t>What are the trends in censorship and (more broadly) information </a:t>
            </a:r>
            <a:r>
              <a:rPr lang="en-US" dirty="0" err="1"/>
              <a:t>manupulation</a:t>
            </a:r>
            <a:r>
              <a:rPr lang="en-US" dirty="0"/>
              <a:t>?</a:t>
            </a:r>
          </a:p>
          <a:p>
            <a:r>
              <a:rPr lang="en-US" dirty="0"/>
              <a:t>What can citizens and users do about it?</a:t>
            </a:r>
          </a:p>
        </p:txBody>
      </p:sp>
    </p:spTree>
    <p:extLst>
      <p:ext uri="{BB962C8B-B14F-4D97-AF65-F5344CB8AC3E}">
        <p14:creationId xmlns:p14="http://schemas.microsoft.com/office/powerpoint/2010/main" val="99652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09600" y="0"/>
            <a:ext cx="7920134" cy="5143500"/>
          </a:xfrm>
          <a:prstGeom prst="rect">
            <a:avLst/>
          </a:prstGeom>
        </p:spPr>
      </p:pic>
    </p:spTree>
    <p:extLst>
      <p:ext uri="{BB962C8B-B14F-4D97-AF65-F5344CB8AC3E}">
        <p14:creationId xmlns:p14="http://schemas.microsoft.com/office/powerpoint/2010/main" val="404679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44F0ABA9-E4A1-6B40-A295-7ED632163C67}" type="slidenum">
              <a:rPr lang="en-US"/>
              <a:pPr/>
              <a:t>7</a:t>
            </a:fld>
            <a:endParaRPr lang="en-US"/>
          </a:p>
        </p:txBody>
      </p:sp>
      <p:sp>
        <p:nvSpPr>
          <p:cNvPr id="84994" name="Rectangle 2"/>
          <p:cNvSpPr>
            <a:spLocks noGrp="1" noChangeArrowheads="1"/>
          </p:cNvSpPr>
          <p:nvPr>
            <p:ph type="title"/>
          </p:nvPr>
        </p:nvSpPr>
        <p:spPr/>
        <p:txBody>
          <a:bodyPr/>
          <a:lstStyle/>
          <a:p>
            <a:r>
              <a:rPr lang="en-US" dirty="0"/>
              <a:t>Background: Email Spam</a:t>
            </a:r>
          </a:p>
        </p:txBody>
      </p:sp>
      <p:sp>
        <p:nvSpPr>
          <p:cNvPr id="84995" name="Rectangle 3"/>
          <p:cNvSpPr>
            <a:spLocks noGrp="1" noChangeArrowheads="1"/>
          </p:cNvSpPr>
          <p:nvPr>
            <p:ph type="body" idx="1"/>
          </p:nvPr>
        </p:nvSpPr>
        <p:spPr>
          <a:xfrm>
            <a:off x="457200" y="1348978"/>
            <a:ext cx="8229600" cy="3394472"/>
          </a:xfrm>
        </p:spPr>
        <p:txBody>
          <a:bodyPr/>
          <a:lstStyle/>
          <a:p>
            <a:r>
              <a:rPr lang="en-US"/>
              <a:t>Prevent unwanted traffic from reaching a user</a:t>
            </a:r>
            <a:r>
              <a:rPr lang="ja-JP" altLang="en-US">
                <a:latin typeface="Arial"/>
              </a:rPr>
              <a:t>’</a:t>
            </a:r>
            <a:r>
              <a:rPr lang="en-US"/>
              <a:t>s inbox by distinguishing spam from ham</a:t>
            </a:r>
          </a:p>
          <a:p>
            <a:endParaRPr lang="en-US"/>
          </a:p>
          <a:p>
            <a:r>
              <a:rPr lang="en-US" b="1">
                <a:solidFill>
                  <a:srgbClr val="FF0000"/>
                </a:solidFill>
              </a:rPr>
              <a:t>Question:</a:t>
            </a:r>
            <a:r>
              <a:rPr lang="en-US"/>
              <a:t> What features best differentiate spam from legitimate mail?</a:t>
            </a:r>
          </a:p>
          <a:p>
            <a:pPr lvl="1"/>
            <a:r>
              <a:rPr lang="en-US"/>
              <a:t>Content-based filtering: What is in the mail?</a:t>
            </a:r>
          </a:p>
          <a:p>
            <a:pPr lvl="1"/>
            <a:r>
              <a:rPr lang="en-US"/>
              <a:t>IP address of sender: Who is the sender?</a:t>
            </a:r>
          </a:p>
          <a:p>
            <a:pPr lvl="1"/>
            <a:r>
              <a:rPr lang="en-US" b="1">
                <a:solidFill>
                  <a:srgbClr val="FF0000"/>
                </a:solidFill>
              </a:rPr>
              <a:t>Behavioral features:</a:t>
            </a:r>
            <a:r>
              <a:rPr lang="en-US"/>
              <a:t> How the mail is sent?</a:t>
            </a:r>
          </a:p>
          <a:p>
            <a:pPr lvl="1"/>
            <a:endParaRPr lang="en-US"/>
          </a:p>
        </p:txBody>
      </p:sp>
      <p:pic>
        <p:nvPicPr>
          <p:cNvPr id="849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2537" y="682762"/>
            <a:ext cx="2209800" cy="78343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5066202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499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99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4995">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499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Shape 38"/>
          <p:cNvSpPr txBox="1">
            <a:spLocks noGrp="1"/>
          </p:cNvSpPr>
          <p:nvPr>
            <p:ph type="body" idx="1"/>
          </p:nvPr>
        </p:nvSpPr>
        <p:spPr>
          <a:xfrm>
            <a:off x="457200" y="3568111"/>
            <a:ext cx="8229600" cy="1327208"/>
          </a:xfrm>
          <a:prstGeom prst="rect">
            <a:avLst/>
          </a:prstGeom>
          <a:solidFill>
            <a:schemeClr val="bg1">
              <a:lumMod val="85000"/>
            </a:schemeClr>
          </a:solidFill>
        </p:spPr>
        <p:txBody>
          <a:bodyPr lIns="91425" tIns="91425" rIns="91425" bIns="91425" anchor="t" anchorCtr="0">
            <a:noAutofit/>
          </a:bodyPr>
          <a:lstStyle/>
          <a:p>
            <a:pPr algn="ctr" rtl="0">
              <a:spcBef>
                <a:spcPts val="0"/>
              </a:spcBef>
              <a:buNone/>
            </a:pPr>
            <a:r>
              <a:rPr lang="en" sz="3600" dirty="0">
                <a:solidFill>
                  <a:srgbClr val="000000"/>
                </a:solidFill>
              </a:rPr>
              <a:t>Knowledge of censorship often</a:t>
            </a:r>
          </a:p>
          <a:p>
            <a:pPr algn="ctr" rtl="0">
              <a:spcBef>
                <a:spcPts val="0"/>
              </a:spcBef>
              <a:buNone/>
            </a:pPr>
            <a:r>
              <a:rPr lang="en" sz="3600" dirty="0">
                <a:solidFill>
                  <a:srgbClr val="000000"/>
                </a:solidFill>
              </a:rPr>
              <a:t>begins </a:t>
            </a:r>
            <a:r>
              <a:rPr lang="en" sz="3600" b="1" dirty="0">
                <a:solidFill>
                  <a:srgbClr val="000000"/>
                </a:solidFill>
              </a:rPr>
              <a:t>and ends </a:t>
            </a:r>
            <a:r>
              <a:rPr lang="en" sz="3600" dirty="0">
                <a:solidFill>
                  <a:srgbClr val="000000"/>
                </a:solidFill>
              </a:rPr>
              <a:t>with anecdotes</a:t>
            </a:r>
          </a:p>
        </p:txBody>
      </p:sp>
      <p:sp>
        <p:nvSpPr>
          <p:cNvPr id="39" name="Shape 39"/>
          <p:cNvSpPr txBox="1">
            <a:spLocks noGrp="1"/>
          </p:cNvSpPr>
          <p:nvPr>
            <p:ph type="sldNum" idx="12"/>
          </p:nvPr>
        </p:nvSpPr>
        <p:spPr>
          <a:xfrm>
            <a:off x="8556795" y="474985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70</a:t>
            </a:fld>
            <a:endParaRPr lang="en"/>
          </a:p>
        </p:txBody>
      </p:sp>
      <p:pic>
        <p:nvPicPr>
          <p:cNvPr id="40" name="Shape 40"/>
          <p:cNvPicPr preferRelativeResize="0"/>
          <p:nvPr/>
        </p:nvPicPr>
        <p:blipFill>
          <a:blip r:embed="rId3">
            <a:alphaModFix/>
          </a:blip>
          <a:stretch>
            <a:fillRect/>
          </a:stretch>
        </p:blipFill>
        <p:spPr>
          <a:xfrm>
            <a:off x="133350" y="282563"/>
            <a:ext cx="8553450" cy="733425"/>
          </a:xfrm>
          <a:prstGeom prst="rect">
            <a:avLst/>
          </a:prstGeom>
          <a:noFill/>
          <a:ln w="19050" cap="flat" cmpd="sng">
            <a:solidFill>
              <a:schemeClr val="dk2"/>
            </a:solidFill>
            <a:prstDash val="solid"/>
            <a:round/>
            <a:headEnd type="none" w="med" len="med"/>
            <a:tailEnd type="none" w="med" len="med"/>
          </a:ln>
        </p:spPr>
      </p:pic>
      <p:pic>
        <p:nvPicPr>
          <p:cNvPr id="41" name="Shape 41"/>
          <p:cNvPicPr preferRelativeResize="0"/>
          <p:nvPr/>
        </p:nvPicPr>
        <p:blipFill>
          <a:blip r:embed="rId4">
            <a:alphaModFix/>
          </a:blip>
          <a:stretch>
            <a:fillRect/>
          </a:stretch>
        </p:blipFill>
        <p:spPr>
          <a:xfrm>
            <a:off x="80954" y="988143"/>
            <a:ext cx="8982075" cy="1066800"/>
          </a:xfrm>
          <a:prstGeom prst="rect">
            <a:avLst/>
          </a:prstGeom>
          <a:noFill/>
          <a:ln w="19050" cap="flat" cmpd="sng">
            <a:solidFill>
              <a:schemeClr val="dk2"/>
            </a:solidFill>
            <a:prstDash val="solid"/>
            <a:round/>
            <a:headEnd type="none" w="med" len="med"/>
            <a:tailEnd type="none" w="med" len="med"/>
          </a:ln>
        </p:spPr>
      </p:pic>
      <p:pic>
        <p:nvPicPr>
          <p:cNvPr id="42" name="Shape 42"/>
          <p:cNvPicPr preferRelativeResize="0"/>
          <p:nvPr/>
        </p:nvPicPr>
        <p:blipFill>
          <a:blip r:embed="rId5">
            <a:alphaModFix/>
          </a:blip>
          <a:stretch>
            <a:fillRect/>
          </a:stretch>
        </p:blipFill>
        <p:spPr>
          <a:xfrm>
            <a:off x="1554751" y="1716374"/>
            <a:ext cx="6943725" cy="1371600"/>
          </a:xfrm>
          <a:prstGeom prst="rect">
            <a:avLst/>
          </a:prstGeom>
          <a:noFill/>
          <a:ln w="19050" cap="flat" cmpd="sng">
            <a:solidFill>
              <a:schemeClr val="dk2"/>
            </a:solidFill>
            <a:prstDash val="solid"/>
            <a:round/>
            <a:headEnd type="none" w="med" len="med"/>
            <a:tailEnd type="none" w="med" len="med"/>
          </a:ln>
        </p:spPr>
      </p:pic>
    </p:spTree>
    <p:extLst>
      <p:ext uri="{BB962C8B-B14F-4D97-AF65-F5344CB8AC3E}">
        <p14:creationId xmlns:p14="http://schemas.microsoft.com/office/powerpoint/2010/main" val="3784325887"/>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9" name="Shape 49"/>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US" dirty="0"/>
              <a:t>Wanted: More than Anecdotes…</a:t>
            </a:r>
            <a:endParaRPr lang="en" dirty="0"/>
          </a:p>
        </p:txBody>
      </p:sp>
      <p:sp>
        <p:nvSpPr>
          <p:cNvPr id="47" name="Shape 47"/>
          <p:cNvSpPr txBox="1">
            <a:spLocks noGrp="1"/>
          </p:cNvSpPr>
          <p:nvPr>
            <p:ph type="body" idx="1"/>
          </p:nvPr>
        </p:nvSpPr>
        <p:spPr>
          <a:xfrm>
            <a:off x="63350" y="1279756"/>
            <a:ext cx="3802833" cy="3470094"/>
          </a:xfrm>
          <a:prstGeom prst="rect">
            <a:avLst/>
          </a:prstGeom>
        </p:spPr>
        <p:txBody>
          <a:bodyPr lIns="91425" tIns="91425" rIns="91425" bIns="91425" anchor="t" anchorCtr="0">
            <a:noAutofit/>
          </a:bodyPr>
          <a:lstStyle/>
          <a:p>
            <a:pPr marL="457200" lvl="0" indent="-228600" rtl="0">
              <a:spcBef>
                <a:spcPts val="0"/>
              </a:spcBef>
              <a:buFont typeface="Arial"/>
            </a:pPr>
            <a:r>
              <a:rPr lang="en" sz="2400" b="1" dirty="0"/>
              <a:t>What</a:t>
            </a:r>
            <a:r>
              <a:rPr lang="en" sz="2400" dirty="0"/>
              <a:t> is censored?</a:t>
            </a:r>
          </a:p>
          <a:p>
            <a:pPr marL="457200" lvl="0" indent="-228600" rtl="0">
              <a:spcBef>
                <a:spcPts val="0"/>
              </a:spcBef>
              <a:buFont typeface="Arial"/>
            </a:pPr>
            <a:r>
              <a:rPr lang="en" sz="2400" b="1" dirty="0"/>
              <a:t>Where</a:t>
            </a:r>
            <a:r>
              <a:rPr lang="en" sz="2400" dirty="0"/>
              <a:t> is it censored?</a:t>
            </a:r>
          </a:p>
          <a:p>
            <a:pPr marL="457200" lvl="0" indent="-228600" rtl="0">
              <a:spcBef>
                <a:spcPts val="0"/>
              </a:spcBef>
              <a:buFont typeface="Arial"/>
            </a:pPr>
            <a:r>
              <a:rPr lang="en" sz="2400" b="1" dirty="0"/>
              <a:t>When</a:t>
            </a:r>
            <a:r>
              <a:rPr lang="en" sz="2400" dirty="0"/>
              <a:t> is it censored?</a:t>
            </a:r>
          </a:p>
          <a:p>
            <a:pPr marL="457200" lvl="0" indent="-228600" rtl="0">
              <a:spcBef>
                <a:spcPts val="0"/>
              </a:spcBef>
              <a:buFont typeface="Arial"/>
            </a:pPr>
            <a:r>
              <a:rPr lang="en" sz="2400" b="1" dirty="0"/>
              <a:t>How</a:t>
            </a:r>
            <a:r>
              <a:rPr lang="en" sz="2400" dirty="0"/>
              <a:t> is it censored?</a:t>
            </a:r>
          </a:p>
        </p:txBody>
      </p:sp>
      <p:sp>
        <p:nvSpPr>
          <p:cNvPr id="48" name="Shape 48"/>
          <p:cNvSpPr txBox="1">
            <a:spLocks noGrp="1"/>
          </p:cNvSpPr>
          <p:nvPr>
            <p:ph type="sldNum" idx="12"/>
          </p:nvPr>
        </p:nvSpPr>
        <p:spPr>
          <a:xfrm>
            <a:off x="8556795" y="474985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71</a:t>
            </a:fld>
            <a:endParaRPr lang="en"/>
          </a:p>
        </p:txBody>
      </p:sp>
      <p:grpSp>
        <p:nvGrpSpPr>
          <p:cNvPr id="50" name="Shape 50"/>
          <p:cNvGrpSpPr/>
          <p:nvPr/>
        </p:nvGrpSpPr>
        <p:grpSpPr>
          <a:xfrm>
            <a:off x="3496002" y="2672571"/>
            <a:ext cx="2267101" cy="523200"/>
            <a:chOff x="4364825" y="2402577"/>
            <a:chExt cx="2586924" cy="523200"/>
          </a:xfrm>
        </p:grpSpPr>
        <p:sp>
          <p:nvSpPr>
            <p:cNvPr id="51" name="Shape 51"/>
            <p:cNvSpPr txBox="1"/>
            <p:nvPr/>
          </p:nvSpPr>
          <p:spPr>
            <a:xfrm>
              <a:off x="5497160" y="2402577"/>
              <a:ext cx="1454589" cy="5232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2800" dirty="0">
                  <a:latin typeface="Calibri"/>
                  <a:ea typeface="Calibri"/>
                  <a:cs typeface="Calibri"/>
                  <a:sym typeface="Calibri"/>
                </a:rPr>
                <a:t>2009</a:t>
              </a:r>
            </a:p>
          </p:txBody>
        </p:sp>
        <p:cxnSp>
          <p:nvCxnSpPr>
            <p:cNvPr id="52" name="Shape 52"/>
            <p:cNvCxnSpPr/>
            <p:nvPr/>
          </p:nvCxnSpPr>
          <p:spPr>
            <a:xfrm rot="10800000">
              <a:off x="4364825" y="2548574"/>
              <a:ext cx="1140899" cy="107700"/>
            </a:xfrm>
            <a:prstGeom prst="straightConnector1">
              <a:avLst/>
            </a:prstGeom>
            <a:noFill/>
            <a:ln w="76200" cap="flat" cmpd="sng">
              <a:solidFill>
                <a:srgbClr val="000000"/>
              </a:solidFill>
              <a:prstDash val="solid"/>
              <a:round/>
              <a:headEnd type="none" w="lg" len="lg"/>
              <a:tailEnd type="triangle" w="lg" len="lg"/>
            </a:ln>
          </p:spPr>
        </p:cxnSp>
      </p:grpSp>
      <p:grpSp>
        <p:nvGrpSpPr>
          <p:cNvPr id="53" name="Shape 53"/>
          <p:cNvGrpSpPr/>
          <p:nvPr/>
        </p:nvGrpSpPr>
        <p:grpSpPr>
          <a:xfrm>
            <a:off x="3295497" y="1014215"/>
            <a:ext cx="3838202" cy="625597"/>
            <a:chOff x="3961275" y="1014213"/>
            <a:chExt cx="3172424" cy="557511"/>
          </a:xfrm>
        </p:grpSpPr>
        <p:cxnSp>
          <p:nvCxnSpPr>
            <p:cNvPr id="54" name="Shape 54"/>
            <p:cNvCxnSpPr/>
            <p:nvPr/>
          </p:nvCxnSpPr>
          <p:spPr>
            <a:xfrm flipH="1">
              <a:off x="3961275" y="1290925"/>
              <a:ext cx="714300" cy="280800"/>
            </a:xfrm>
            <a:prstGeom prst="straightConnector1">
              <a:avLst/>
            </a:prstGeom>
            <a:noFill/>
            <a:ln w="76200" cap="flat" cmpd="sng">
              <a:solidFill>
                <a:srgbClr val="000000"/>
              </a:solidFill>
              <a:prstDash val="solid"/>
              <a:round/>
              <a:headEnd type="none" w="lg" len="lg"/>
              <a:tailEnd type="triangle" w="lg" len="lg"/>
            </a:ln>
          </p:spPr>
        </p:cxnSp>
        <p:pic>
          <p:nvPicPr>
            <p:cNvPr id="56" name="Shape 56"/>
            <p:cNvPicPr preferRelativeResize="0"/>
            <p:nvPr/>
          </p:nvPicPr>
          <p:blipFill>
            <a:blip r:embed="rId3">
              <a:alphaModFix/>
            </a:blip>
            <a:stretch>
              <a:fillRect/>
            </a:stretch>
          </p:blipFill>
          <p:spPr>
            <a:xfrm>
              <a:off x="4723875" y="1014213"/>
              <a:ext cx="2409824" cy="481961"/>
            </a:xfrm>
            <a:prstGeom prst="rect">
              <a:avLst/>
            </a:prstGeom>
            <a:noFill/>
            <a:ln>
              <a:noFill/>
            </a:ln>
          </p:spPr>
        </p:pic>
      </p:grpSp>
      <p:grpSp>
        <p:nvGrpSpPr>
          <p:cNvPr id="57" name="Shape 57"/>
          <p:cNvGrpSpPr/>
          <p:nvPr/>
        </p:nvGrpSpPr>
        <p:grpSpPr>
          <a:xfrm>
            <a:off x="3777765" y="1760385"/>
            <a:ext cx="4134688" cy="1055224"/>
            <a:chOff x="4624453" y="1571725"/>
            <a:chExt cx="3288000" cy="1243883"/>
          </a:xfrm>
        </p:grpSpPr>
        <p:cxnSp>
          <p:nvCxnSpPr>
            <p:cNvPr id="58" name="Shape 58"/>
            <p:cNvCxnSpPr/>
            <p:nvPr/>
          </p:nvCxnSpPr>
          <p:spPr>
            <a:xfrm flipH="1">
              <a:off x="4624453" y="1971883"/>
              <a:ext cx="1894800" cy="117000"/>
            </a:xfrm>
            <a:prstGeom prst="straightConnector1">
              <a:avLst/>
            </a:prstGeom>
            <a:noFill/>
            <a:ln w="76200" cap="flat" cmpd="sng">
              <a:solidFill>
                <a:srgbClr val="000000"/>
              </a:solidFill>
              <a:prstDash val="solid"/>
              <a:round/>
              <a:headEnd type="none" w="lg" len="lg"/>
              <a:tailEnd type="triangle" w="lg" len="lg"/>
            </a:ln>
          </p:spPr>
        </p:cxnSp>
        <p:grpSp>
          <p:nvGrpSpPr>
            <p:cNvPr id="59" name="Shape 59"/>
            <p:cNvGrpSpPr/>
            <p:nvPr/>
          </p:nvGrpSpPr>
          <p:grpSpPr>
            <a:xfrm>
              <a:off x="6519253" y="1571725"/>
              <a:ext cx="1393199" cy="1243883"/>
              <a:chOff x="7516178" y="1070025"/>
              <a:chExt cx="1393199" cy="1243883"/>
            </a:xfrm>
          </p:grpSpPr>
          <p:sp>
            <p:nvSpPr>
              <p:cNvPr id="60" name="Shape 60"/>
              <p:cNvSpPr txBox="1"/>
              <p:nvPr/>
            </p:nvSpPr>
            <p:spPr>
              <a:xfrm>
                <a:off x="7516178" y="1790708"/>
                <a:ext cx="1393199"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800">
                    <a:latin typeface="Calibri"/>
                    <a:ea typeface="Calibri"/>
                    <a:cs typeface="Calibri"/>
                    <a:sym typeface="Calibri"/>
                  </a:rPr>
                  <a:t>Iran</a:t>
                </a:r>
              </a:p>
            </p:txBody>
          </p:sp>
          <p:pic>
            <p:nvPicPr>
              <p:cNvPr id="61" name="Shape 61"/>
              <p:cNvPicPr preferRelativeResize="0"/>
              <p:nvPr/>
            </p:nvPicPr>
            <p:blipFill>
              <a:blip r:embed="rId4">
                <a:alphaModFix/>
              </a:blip>
              <a:stretch>
                <a:fillRect/>
              </a:stretch>
            </p:blipFill>
            <p:spPr>
              <a:xfrm>
                <a:off x="7551803" y="1070025"/>
                <a:ext cx="1321949" cy="757124"/>
              </a:xfrm>
              <a:prstGeom prst="rect">
                <a:avLst/>
              </a:prstGeom>
              <a:noFill/>
              <a:ln w="9525" cap="flat" cmpd="sng">
                <a:solidFill>
                  <a:srgbClr val="000000"/>
                </a:solidFill>
                <a:prstDash val="solid"/>
                <a:round/>
                <a:headEnd type="none" w="med" len="med"/>
                <a:tailEnd type="none" w="med" len="med"/>
              </a:ln>
            </p:spPr>
          </p:pic>
        </p:grpSp>
      </p:grpSp>
      <p:grpSp>
        <p:nvGrpSpPr>
          <p:cNvPr id="62" name="Shape 62"/>
          <p:cNvGrpSpPr/>
          <p:nvPr/>
        </p:nvGrpSpPr>
        <p:grpSpPr>
          <a:xfrm>
            <a:off x="3496000" y="3195771"/>
            <a:ext cx="4088180" cy="1611876"/>
            <a:chOff x="715441" y="3219125"/>
            <a:chExt cx="5067546" cy="2419350"/>
          </a:xfrm>
        </p:grpSpPr>
        <p:pic>
          <p:nvPicPr>
            <p:cNvPr id="63" name="Shape 63"/>
            <p:cNvPicPr preferRelativeResize="0"/>
            <p:nvPr/>
          </p:nvPicPr>
          <p:blipFill>
            <a:blip r:embed="rId5">
              <a:alphaModFix/>
            </a:blip>
            <a:stretch>
              <a:fillRect/>
            </a:stretch>
          </p:blipFill>
          <p:spPr>
            <a:xfrm>
              <a:off x="2515912" y="3219125"/>
              <a:ext cx="3267075" cy="2419350"/>
            </a:xfrm>
            <a:prstGeom prst="rect">
              <a:avLst/>
            </a:prstGeom>
            <a:noFill/>
            <a:ln w="19050" cap="flat" cmpd="sng">
              <a:solidFill>
                <a:schemeClr val="dk2"/>
              </a:solidFill>
              <a:prstDash val="solid"/>
              <a:round/>
              <a:headEnd type="none" w="med" len="med"/>
              <a:tailEnd type="none" w="med" len="med"/>
            </a:ln>
          </p:spPr>
        </p:pic>
        <p:cxnSp>
          <p:nvCxnSpPr>
            <p:cNvPr id="64" name="Shape 64"/>
            <p:cNvCxnSpPr/>
            <p:nvPr/>
          </p:nvCxnSpPr>
          <p:spPr>
            <a:xfrm flipH="1" flipV="1">
              <a:off x="715441" y="3989225"/>
              <a:ext cx="1800484" cy="475115"/>
            </a:xfrm>
            <a:prstGeom prst="straightConnector1">
              <a:avLst/>
            </a:prstGeom>
            <a:noFill/>
            <a:ln w="76200" cap="flat" cmpd="sng">
              <a:solidFill>
                <a:srgbClr val="000000"/>
              </a:solidFill>
              <a:prstDash val="solid"/>
              <a:round/>
              <a:headEnd type="none" w="lg" len="lg"/>
              <a:tailEnd type="triangle" w="lg" len="lg"/>
            </a:ln>
          </p:spPr>
        </p:cxnSp>
      </p:grpSp>
    </p:spTree>
    <p:extLst>
      <p:ext uri="{BB962C8B-B14F-4D97-AF65-F5344CB8AC3E}">
        <p14:creationId xmlns:p14="http://schemas.microsoft.com/office/powerpoint/2010/main" val="216170400"/>
      </p:ext>
    </p:extLst>
  </p:cSld>
  <p:clrMapOvr>
    <a:masterClrMapping/>
  </p:clrMapOvr>
  <p:transition spd="slow">
    <p:cut/>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sz="3600" dirty="0"/>
              <a:t>Moving </a:t>
            </a:r>
            <a:r>
              <a:rPr lang="en-US" sz="3600" dirty="0"/>
              <a:t>B</a:t>
            </a:r>
            <a:r>
              <a:rPr lang="en" sz="3600" dirty="0"/>
              <a:t>eyond </a:t>
            </a:r>
            <a:r>
              <a:rPr lang="en-US" sz="3600" dirty="0"/>
              <a:t>A</a:t>
            </a:r>
            <a:r>
              <a:rPr lang="en" sz="3600" dirty="0"/>
              <a:t>necdotes is </a:t>
            </a:r>
            <a:r>
              <a:rPr lang="en-US" sz="3600" dirty="0"/>
              <a:t>H</a:t>
            </a:r>
            <a:r>
              <a:rPr lang="en" sz="3600" dirty="0"/>
              <a:t>ard</a:t>
            </a:r>
          </a:p>
        </p:txBody>
      </p:sp>
      <p:sp>
        <p:nvSpPr>
          <p:cNvPr id="74" name="Shape 74"/>
          <p:cNvSpPr txBox="1">
            <a:spLocks noGrp="1"/>
          </p:cNvSpPr>
          <p:nvPr>
            <p:ph type="body" idx="1"/>
          </p:nvPr>
        </p:nvSpPr>
        <p:spPr>
          <a:xfrm>
            <a:off x="261761" y="1310263"/>
            <a:ext cx="8520599" cy="3416400"/>
          </a:xfrm>
          <a:prstGeom prst="rect">
            <a:avLst/>
          </a:prstGeom>
          <a:noFill/>
        </p:spPr>
        <p:txBody>
          <a:bodyPr lIns="91425" tIns="91425" rIns="91425" bIns="91425" anchor="ctr" anchorCtr="0">
            <a:noAutofit/>
          </a:bodyPr>
          <a:lstStyle/>
          <a:p>
            <a:pPr marL="571500" lvl="0" indent="-342900" rtl="0">
              <a:spcBef>
                <a:spcPts val="0"/>
              </a:spcBef>
              <a:buFont typeface="Arial"/>
              <a:buChar char="•"/>
            </a:pPr>
            <a:r>
              <a:rPr lang="en" sz="3200" dirty="0"/>
              <a:t>Many </a:t>
            </a:r>
            <a:r>
              <a:rPr lang="en" sz="3200" b="1" dirty="0"/>
              <a:t>locations</a:t>
            </a:r>
            <a:r>
              <a:rPr lang="en" sz="3200" dirty="0"/>
              <a:t>, </a:t>
            </a:r>
            <a:r>
              <a:rPr lang="en" sz="3200" b="1" dirty="0"/>
              <a:t>languages</a:t>
            </a:r>
            <a:r>
              <a:rPr lang="en" sz="3200" dirty="0"/>
              <a:t>, and </a:t>
            </a:r>
            <a:r>
              <a:rPr lang="en" sz="3200" b="1" dirty="0"/>
              <a:t>cultures</a:t>
            </a:r>
          </a:p>
          <a:p>
            <a:pPr marL="971550" lvl="1" indent="-285750" rtl="0">
              <a:spcBef>
                <a:spcPts val="0"/>
              </a:spcBef>
              <a:buFont typeface="Arial"/>
              <a:buChar char="•"/>
            </a:pPr>
            <a:r>
              <a:rPr lang="en" sz="2400" dirty="0"/>
              <a:t>Recruiting lots of vantage points is necessary but hard</a:t>
            </a:r>
          </a:p>
          <a:p>
            <a:pPr marL="571500" lvl="0" indent="-342900" rtl="0">
              <a:spcBef>
                <a:spcPts val="0"/>
              </a:spcBef>
              <a:buFont typeface="Arial"/>
              <a:buChar char="•"/>
            </a:pPr>
            <a:r>
              <a:rPr lang="en" sz="3200" dirty="0"/>
              <a:t>Many censorship </a:t>
            </a:r>
            <a:r>
              <a:rPr lang="en" sz="3200" b="1" dirty="0"/>
              <a:t>mechanisms</a:t>
            </a:r>
          </a:p>
          <a:p>
            <a:pPr marL="971550" lvl="1" indent="-285750" rtl="0">
              <a:spcBef>
                <a:spcPts val="0"/>
              </a:spcBef>
              <a:buFont typeface="Arial"/>
              <a:buChar char="•"/>
            </a:pPr>
            <a:r>
              <a:rPr lang="en" sz="2400" dirty="0"/>
              <a:t>Measurements must be flexible</a:t>
            </a:r>
            <a:endParaRPr lang="en-US" sz="2400" dirty="0"/>
          </a:p>
          <a:p>
            <a:pPr marL="971550" lvl="1" indent="-285750" rtl="0">
              <a:spcBef>
                <a:spcPts val="0"/>
              </a:spcBef>
              <a:buFont typeface="Arial"/>
              <a:buChar char="•"/>
            </a:pPr>
            <a:r>
              <a:rPr lang="en-US" sz="2400" dirty="0"/>
              <a:t>A big </a:t>
            </a:r>
            <a:r>
              <a:rPr lang="en" sz="2400" dirty="0"/>
              <a:t>challenge is </a:t>
            </a:r>
            <a:r>
              <a:rPr lang="en" sz="2400" b="1" dirty="0"/>
              <a:t>diversity</a:t>
            </a:r>
          </a:p>
          <a:p>
            <a:pPr marL="342900" lvl="0" indent="-342900" rtl="0">
              <a:spcBef>
                <a:spcPts val="0"/>
              </a:spcBef>
              <a:buFont typeface="Arial"/>
              <a:buChar char="•"/>
            </a:pPr>
            <a:endParaRPr sz="3200" dirty="0"/>
          </a:p>
        </p:txBody>
      </p:sp>
      <p:sp>
        <p:nvSpPr>
          <p:cNvPr id="70" name="Shape 70"/>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72</a:t>
            </a:fld>
            <a:endParaRPr lang="en"/>
          </a:p>
        </p:txBody>
      </p:sp>
    </p:spTree>
    <p:extLst>
      <p:ext uri="{BB962C8B-B14F-4D97-AF65-F5344CB8AC3E}">
        <p14:creationId xmlns:p14="http://schemas.microsoft.com/office/powerpoint/2010/main" val="346500524"/>
      </p:ext>
    </p:extLst>
  </p:cSld>
  <p:clrMapOvr>
    <a:masterClrMapping/>
  </p:clrMapOvr>
  <p:transition spd="slow">
    <p:cu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27191" y="212174"/>
            <a:ext cx="8229600" cy="857400"/>
          </a:xfrm>
          <a:prstGeom prst="rect">
            <a:avLst/>
          </a:prstGeom>
        </p:spPr>
        <p:txBody>
          <a:bodyPr lIns="91425" tIns="91425" rIns="91425" bIns="91425" anchor="b" anchorCtr="0">
            <a:noAutofit/>
          </a:bodyPr>
          <a:lstStyle/>
          <a:p>
            <a:pPr lvl="0" rtl="0">
              <a:spcBef>
                <a:spcPts val="0"/>
              </a:spcBef>
              <a:buNone/>
            </a:pPr>
            <a:r>
              <a:rPr lang="en" dirty="0"/>
              <a:t>Censorship </a:t>
            </a:r>
            <a:r>
              <a:rPr lang="en-US" dirty="0"/>
              <a:t>M</a:t>
            </a:r>
            <a:r>
              <a:rPr lang="en" dirty="0"/>
              <a:t>easurement </a:t>
            </a:r>
            <a:r>
              <a:rPr lang="en-US" dirty="0"/>
              <a:t>T</a:t>
            </a:r>
            <a:r>
              <a:rPr lang="en" dirty="0"/>
              <a:t>oday</a:t>
            </a:r>
          </a:p>
        </p:txBody>
      </p:sp>
      <p:sp>
        <p:nvSpPr>
          <p:cNvPr id="81" name="Shape 81"/>
          <p:cNvSpPr txBox="1">
            <a:spLocks noGrp="1"/>
          </p:cNvSpPr>
          <p:nvPr>
            <p:ph type="sldNum" idx="12"/>
          </p:nvPr>
        </p:nvSpPr>
        <p:spPr>
          <a:xfrm>
            <a:off x="8556795" y="4749850"/>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73</a:t>
            </a:fld>
            <a:endParaRPr lang="en"/>
          </a:p>
        </p:txBody>
      </p:sp>
      <p:pic>
        <p:nvPicPr>
          <p:cNvPr id="80" name="Shape 80"/>
          <p:cNvPicPr preferRelativeResize="0"/>
          <p:nvPr/>
        </p:nvPicPr>
        <p:blipFill>
          <a:blip r:embed="rId3">
            <a:alphaModFix amt="29000"/>
          </a:blip>
          <a:stretch>
            <a:fillRect/>
          </a:stretch>
        </p:blipFill>
        <p:spPr>
          <a:xfrm>
            <a:off x="2590003" y="1327262"/>
            <a:ext cx="3606849" cy="3606849"/>
          </a:xfrm>
          <a:prstGeom prst="rect">
            <a:avLst/>
          </a:prstGeom>
          <a:noFill/>
          <a:ln>
            <a:noFill/>
          </a:ln>
        </p:spPr>
      </p:pic>
      <p:grpSp>
        <p:nvGrpSpPr>
          <p:cNvPr id="82" name="Shape 82"/>
          <p:cNvGrpSpPr/>
          <p:nvPr/>
        </p:nvGrpSpPr>
        <p:grpSpPr>
          <a:xfrm>
            <a:off x="2570104" y="2141527"/>
            <a:ext cx="3578999" cy="1908000"/>
            <a:chOff x="2570100" y="2141527"/>
            <a:chExt cx="3578999" cy="1908000"/>
          </a:xfrm>
        </p:grpSpPr>
        <p:cxnSp>
          <p:nvCxnSpPr>
            <p:cNvPr id="83" name="Shape 83"/>
            <p:cNvCxnSpPr/>
            <p:nvPr/>
          </p:nvCxnSpPr>
          <p:spPr>
            <a:xfrm flipH="1">
              <a:off x="2570100" y="2444500"/>
              <a:ext cx="3578999" cy="1433699"/>
            </a:xfrm>
            <a:prstGeom prst="straightConnector1">
              <a:avLst/>
            </a:prstGeom>
            <a:noFill/>
            <a:ln w="38100" cap="flat" cmpd="sng">
              <a:solidFill>
                <a:srgbClr val="000000"/>
              </a:solidFill>
              <a:prstDash val="dash"/>
              <a:round/>
              <a:headEnd type="none" w="lg" len="lg"/>
              <a:tailEnd type="triangle" w="lg" len="lg"/>
            </a:ln>
          </p:spPr>
        </p:cxnSp>
        <p:sp>
          <p:nvSpPr>
            <p:cNvPr id="84" name="Shape 84"/>
            <p:cNvSpPr txBox="1"/>
            <p:nvPr/>
          </p:nvSpPr>
          <p:spPr>
            <a:xfrm rot="-1322908">
              <a:off x="2886668" y="2681079"/>
              <a:ext cx="3036035" cy="828895"/>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Custom measurement software</a:t>
              </a:r>
            </a:p>
          </p:txBody>
        </p:sp>
      </p:grpSp>
      <p:grpSp>
        <p:nvGrpSpPr>
          <p:cNvPr id="85" name="Shape 85"/>
          <p:cNvGrpSpPr/>
          <p:nvPr/>
        </p:nvGrpSpPr>
        <p:grpSpPr>
          <a:xfrm>
            <a:off x="5899304" y="1103923"/>
            <a:ext cx="2008499" cy="1265894"/>
            <a:chOff x="6660850" y="991700"/>
            <a:chExt cx="2008499" cy="1265894"/>
          </a:xfrm>
        </p:grpSpPr>
        <p:pic>
          <p:nvPicPr>
            <p:cNvPr id="86" name="Shape 86"/>
            <p:cNvPicPr preferRelativeResize="0"/>
            <p:nvPr/>
          </p:nvPicPr>
          <p:blipFill>
            <a:blip r:embed="rId4">
              <a:alphaModFix/>
            </a:blip>
            <a:stretch>
              <a:fillRect/>
            </a:stretch>
          </p:blipFill>
          <p:spPr>
            <a:xfrm>
              <a:off x="7319275" y="991700"/>
              <a:ext cx="691642" cy="857399"/>
            </a:xfrm>
            <a:prstGeom prst="rect">
              <a:avLst/>
            </a:prstGeom>
            <a:noFill/>
            <a:ln>
              <a:noFill/>
            </a:ln>
          </p:spPr>
        </p:pic>
        <p:sp>
          <p:nvSpPr>
            <p:cNvPr id="87" name="Shape 87"/>
            <p:cNvSpPr txBox="1"/>
            <p:nvPr/>
          </p:nvSpPr>
          <p:spPr>
            <a:xfrm>
              <a:off x="6660850" y="1730194"/>
              <a:ext cx="2008499" cy="527399"/>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Researcher</a:t>
              </a:r>
            </a:p>
          </p:txBody>
        </p:sp>
      </p:grpSp>
      <p:grpSp>
        <p:nvGrpSpPr>
          <p:cNvPr id="88" name="Shape 88"/>
          <p:cNvGrpSpPr/>
          <p:nvPr/>
        </p:nvGrpSpPr>
        <p:grpSpPr>
          <a:xfrm rot="-562879">
            <a:off x="2302360" y="630676"/>
            <a:ext cx="3967697" cy="1186793"/>
            <a:chOff x="2015400" y="2188351"/>
            <a:chExt cx="3967800" cy="1186823"/>
          </a:xfrm>
        </p:grpSpPr>
        <p:cxnSp>
          <p:nvCxnSpPr>
            <p:cNvPr id="89" name="Shape 89"/>
            <p:cNvCxnSpPr/>
            <p:nvPr/>
          </p:nvCxnSpPr>
          <p:spPr>
            <a:xfrm>
              <a:off x="2015400" y="2640175"/>
              <a:ext cx="3967800" cy="735000"/>
            </a:xfrm>
            <a:prstGeom prst="straightConnector1">
              <a:avLst/>
            </a:prstGeom>
            <a:noFill/>
            <a:ln w="38100" cap="flat" cmpd="sng">
              <a:solidFill>
                <a:srgbClr val="000000"/>
              </a:solidFill>
              <a:prstDash val="dash"/>
              <a:round/>
              <a:headEnd type="none" w="lg" len="lg"/>
              <a:tailEnd type="triangle" w="lg" len="lg"/>
            </a:ln>
          </p:spPr>
        </p:cxnSp>
        <p:sp>
          <p:nvSpPr>
            <p:cNvPr id="90" name="Shape 90"/>
            <p:cNvSpPr txBox="1"/>
            <p:nvPr/>
          </p:nvSpPr>
          <p:spPr>
            <a:xfrm rot="630925">
              <a:off x="2104885" y="2532954"/>
              <a:ext cx="3818630" cy="459192"/>
            </a:xfrm>
            <a:prstGeom prst="rect">
              <a:avLst/>
            </a:prstGeom>
            <a:noFill/>
            <a:ln>
              <a:noFill/>
            </a:ln>
          </p:spPr>
          <p:txBody>
            <a:bodyPr lIns="91425" tIns="91425" rIns="91425" bIns="91425" anchor="t" anchorCtr="0">
              <a:noAutofit/>
            </a:bodyPr>
            <a:lstStyle/>
            <a:p>
              <a:pPr algn="ctr" rtl="0">
                <a:spcBef>
                  <a:spcPts val="0"/>
                </a:spcBef>
                <a:buNone/>
              </a:pPr>
              <a:r>
                <a:rPr lang="en" sz="2400">
                  <a:latin typeface="Calibri"/>
                  <a:ea typeface="Calibri"/>
                  <a:cs typeface="Calibri"/>
                  <a:sym typeface="Calibri"/>
                </a:rPr>
                <a:t>Anecdote</a:t>
              </a:r>
            </a:p>
            <a:p>
              <a:pPr lvl="0" algn="ctr" rtl="0">
                <a:spcBef>
                  <a:spcPts val="0"/>
                </a:spcBef>
                <a:buNone/>
              </a:pPr>
              <a:r>
                <a:rPr lang="en" sz="2400">
                  <a:latin typeface="Calibri"/>
                  <a:ea typeface="Calibri"/>
                  <a:cs typeface="Calibri"/>
                  <a:sym typeface="Calibri"/>
                </a:rPr>
                <a:t>(Twitter censored in Iran)</a:t>
              </a:r>
            </a:p>
          </p:txBody>
        </p:sp>
      </p:grpSp>
      <p:grpSp>
        <p:nvGrpSpPr>
          <p:cNvPr id="91" name="Shape 91"/>
          <p:cNvGrpSpPr/>
          <p:nvPr/>
        </p:nvGrpSpPr>
        <p:grpSpPr>
          <a:xfrm>
            <a:off x="846529" y="3306184"/>
            <a:ext cx="2008499" cy="1540496"/>
            <a:chOff x="581500" y="2211223"/>
            <a:chExt cx="2008499" cy="1540496"/>
          </a:xfrm>
        </p:grpSpPr>
        <p:grpSp>
          <p:nvGrpSpPr>
            <p:cNvPr id="92" name="Shape 92"/>
            <p:cNvGrpSpPr/>
            <p:nvPr/>
          </p:nvGrpSpPr>
          <p:grpSpPr>
            <a:xfrm>
              <a:off x="581500" y="2211223"/>
              <a:ext cx="2008499" cy="1540496"/>
              <a:chOff x="524875" y="2232385"/>
              <a:chExt cx="2008499" cy="1540496"/>
            </a:xfrm>
          </p:grpSpPr>
          <p:pic>
            <p:nvPicPr>
              <p:cNvPr id="93" name="Shape 93"/>
              <p:cNvPicPr preferRelativeResize="0"/>
              <p:nvPr/>
            </p:nvPicPr>
            <p:blipFill rotWithShape="1">
              <a:blip r:embed="rId5">
                <a:alphaModFix/>
              </a:blip>
              <a:srcRect/>
              <a:stretch/>
            </p:blipFill>
            <p:spPr>
              <a:xfrm>
                <a:off x="1059553" y="2232385"/>
                <a:ext cx="691799" cy="860700"/>
              </a:xfrm>
              <a:prstGeom prst="rect">
                <a:avLst/>
              </a:prstGeom>
              <a:noFill/>
              <a:ln>
                <a:noFill/>
              </a:ln>
            </p:spPr>
          </p:pic>
          <p:sp>
            <p:nvSpPr>
              <p:cNvPr id="94" name="Shape 94"/>
              <p:cNvSpPr txBox="1"/>
              <p:nvPr/>
            </p:nvSpPr>
            <p:spPr>
              <a:xfrm>
                <a:off x="524875" y="3245481"/>
                <a:ext cx="2008499" cy="527399"/>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Vantage points</a:t>
                </a:r>
              </a:p>
            </p:txBody>
          </p:sp>
        </p:grpSp>
        <p:pic>
          <p:nvPicPr>
            <p:cNvPr id="95" name="Shape 95"/>
            <p:cNvPicPr preferRelativeResize="0"/>
            <p:nvPr/>
          </p:nvPicPr>
          <p:blipFill rotWithShape="1">
            <a:blip r:embed="rId5">
              <a:alphaModFix/>
            </a:blip>
            <a:srcRect/>
            <a:stretch/>
          </p:blipFill>
          <p:spPr>
            <a:xfrm>
              <a:off x="1268578" y="2363623"/>
              <a:ext cx="691799" cy="860700"/>
            </a:xfrm>
            <a:prstGeom prst="rect">
              <a:avLst/>
            </a:prstGeom>
            <a:noFill/>
            <a:ln>
              <a:noFill/>
            </a:ln>
          </p:spPr>
        </p:pic>
        <p:pic>
          <p:nvPicPr>
            <p:cNvPr id="96" name="Shape 96"/>
            <p:cNvPicPr preferRelativeResize="0"/>
            <p:nvPr/>
          </p:nvPicPr>
          <p:blipFill rotWithShape="1">
            <a:blip r:embed="rId5">
              <a:alphaModFix/>
            </a:blip>
            <a:srcRect/>
            <a:stretch/>
          </p:blipFill>
          <p:spPr>
            <a:xfrm>
              <a:off x="1420978" y="2516023"/>
              <a:ext cx="691799" cy="860700"/>
            </a:xfrm>
            <a:prstGeom prst="rect">
              <a:avLst/>
            </a:prstGeom>
            <a:noFill/>
            <a:ln>
              <a:noFill/>
            </a:ln>
          </p:spPr>
        </p:pic>
      </p:grpSp>
      <p:grpSp>
        <p:nvGrpSpPr>
          <p:cNvPr id="97" name="Shape 97"/>
          <p:cNvGrpSpPr/>
          <p:nvPr/>
        </p:nvGrpSpPr>
        <p:grpSpPr>
          <a:xfrm>
            <a:off x="2676300" y="4161787"/>
            <a:ext cx="3087300" cy="433499"/>
            <a:chOff x="2676300" y="4161785"/>
            <a:chExt cx="3087300" cy="433499"/>
          </a:xfrm>
        </p:grpSpPr>
        <p:cxnSp>
          <p:nvCxnSpPr>
            <p:cNvPr id="98" name="Shape 98"/>
            <p:cNvCxnSpPr/>
            <p:nvPr/>
          </p:nvCxnSpPr>
          <p:spPr>
            <a:xfrm>
              <a:off x="2676300" y="4161785"/>
              <a:ext cx="2782500" cy="128699"/>
            </a:xfrm>
            <a:prstGeom prst="straightConnector1">
              <a:avLst/>
            </a:prstGeom>
            <a:noFill/>
            <a:ln w="38100" cap="flat" cmpd="sng">
              <a:solidFill>
                <a:srgbClr val="000000"/>
              </a:solidFill>
              <a:prstDash val="solid"/>
              <a:round/>
              <a:headEnd type="none" w="lg" len="lg"/>
              <a:tailEnd type="triangle" w="lg" len="lg"/>
            </a:ln>
          </p:spPr>
        </p:cxnSp>
        <p:cxnSp>
          <p:nvCxnSpPr>
            <p:cNvPr id="99" name="Shape 99"/>
            <p:cNvCxnSpPr/>
            <p:nvPr/>
          </p:nvCxnSpPr>
          <p:spPr>
            <a:xfrm>
              <a:off x="2828700" y="4314185"/>
              <a:ext cx="2782500" cy="128699"/>
            </a:xfrm>
            <a:prstGeom prst="straightConnector1">
              <a:avLst/>
            </a:prstGeom>
            <a:noFill/>
            <a:ln w="38100" cap="flat" cmpd="sng">
              <a:solidFill>
                <a:srgbClr val="000000"/>
              </a:solidFill>
              <a:prstDash val="solid"/>
              <a:round/>
              <a:headEnd type="none" w="lg" len="lg"/>
              <a:tailEnd type="triangle" w="lg" len="lg"/>
            </a:ln>
          </p:spPr>
        </p:cxnSp>
        <p:cxnSp>
          <p:nvCxnSpPr>
            <p:cNvPr id="100" name="Shape 100"/>
            <p:cNvCxnSpPr/>
            <p:nvPr/>
          </p:nvCxnSpPr>
          <p:spPr>
            <a:xfrm>
              <a:off x="2981100" y="4466585"/>
              <a:ext cx="2782500" cy="128699"/>
            </a:xfrm>
            <a:prstGeom prst="straightConnector1">
              <a:avLst/>
            </a:prstGeom>
            <a:noFill/>
            <a:ln w="38100" cap="flat" cmpd="sng">
              <a:solidFill>
                <a:srgbClr val="000000"/>
              </a:solidFill>
              <a:prstDash val="solid"/>
              <a:round/>
              <a:headEnd type="none" w="lg" len="lg"/>
              <a:tailEnd type="triangle" w="lg" len="lg"/>
            </a:ln>
          </p:spPr>
        </p:cxnSp>
      </p:grpSp>
      <p:grpSp>
        <p:nvGrpSpPr>
          <p:cNvPr id="101" name="Shape 101"/>
          <p:cNvGrpSpPr/>
          <p:nvPr/>
        </p:nvGrpSpPr>
        <p:grpSpPr>
          <a:xfrm>
            <a:off x="3107075" y="3828685"/>
            <a:ext cx="1596300" cy="1174088"/>
            <a:chOff x="147512" y="3566450"/>
            <a:chExt cx="1596300" cy="1174088"/>
          </a:xfrm>
        </p:grpSpPr>
        <p:pic>
          <p:nvPicPr>
            <p:cNvPr id="102" name="Shape 102"/>
            <p:cNvPicPr preferRelativeResize="0"/>
            <p:nvPr/>
          </p:nvPicPr>
          <p:blipFill rotWithShape="1">
            <a:blip r:embed="rId6">
              <a:alphaModFix/>
            </a:blip>
            <a:srcRect l="19178"/>
            <a:stretch/>
          </p:blipFill>
          <p:spPr>
            <a:xfrm>
              <a:off x="507962" y="3566450"/>
              <a:ext cx="875399" cy="857400"/>
            </a:xfrm>
            <a:prstGeom prst="rect">
              <a:avLst/>
            </a:prstGeom>
            <a:noFill/>
            <a:ln>
              <a:noFill/>
            </a:ln>
          </p:spPr>
        </p:pic>
        <p:sp>
          <p:nvSpPr>
            <p:cNvPr id="103" name="Shape 103"/>
            <p:cNvSpPr txBox="1"/>
            <p:nvPr/>
          </p:nvSpPr>
          <p:spPr>
            <a:xfrm>
              <a:off x="147512" y="4285438"/>
              <a:ext cx="1596300" cy="455100"/>
            </a:xfrm>
            <a:prstGeom prst="rect">
              <a:avLst/>
            </a:prstGeom>
            <a:noFill/>
            <a:ln>
              <a:noFill/>
            </a:ln>
          </p:spPr>
          <p:txBody>
            <a:bodyPr lIns="68575" tIns="34275" rIns="68575" bIns="34275" anchor="t" anchorCtr="0">
              <a:noAutofit/>
            </a:bodyPr>
            <a:lstStyle/>
            <a:p>
              <a:pPr marL="0" marR="0" lvl="0" indent="0" algn="ctr" rtl="0">
                <a:spcBef>
                  <a:spcPts val="0"/>
                </a:spcBef>
                <a:buSzPct val="25000"/>
                <a:buNone/>
              </a:pPr>
              <a:r>
                <a:rPr lang="en" sz="3000">
                  <a:solidFill>
                    <a:schemeClr val="dk1"/>
                  </a:solidFill>
                  <a:latin typeface="Calibri"/>
                  <a:ea typeface="Calibri"/>
                  <a:cs typeface="Calibri"/>
                  <a:sym typeface="Calibri"/>
                </a:rPr>
                <a:t>Censor</a:t>
              </a:r>
            </a:p>
          </p:txBody>
        </p:sp>
      </p:grpSp>
      <p:grpSp>
        <p:nvGrpSpPr>
          <p:cNvPr id="104" name="Shape 104"/>
          <p:cNvGrpSpPr/>
          <p:nvPr/>
        </p:nvGrpSpPr>
        <p:grpSpPr>
          <a:xfrm>
            <a:off x="4955425" y="3828666"/>
            <a:ext cx="2501400" cy="1684385"/>
            <a:chOff x="5336425" y="3676264"/>
            <a:chExt cx="2501400" cy="1684385"/>
          </a:xfrm>
        </p:grpSpPr>
        <p:pic>
          <p:nvPicPr>
            <p:cNvPr id="105" name="Shape 105"/>
            <p:cNvPicPr preferRelativeResize="0"/>
            <p:nvPr/>
          </p:nvPicPr>
          <p:blipFill rotWithShape="1">
            <a:blip r:embed="rId7">
              <a:alphaModFix/>
            </a:blip>
            <a:srcRect/>
            <a:stretch/>
          </p:blipFill>
          <p:spPr>
            <a:xfrm>
              <a:off x="6208825" y="3676264"/>
              <a:ext cx="756600" cy="907799"/>
            </a:xfrm>
            <a:prstGeom prst="rect">
              <a:avLst/>
            </a:prstGeom>
            <a:noFill/>
            <a:ln>
              <a:noFill/>
            </a:ln>
          </p:spPr>
        </p:pic>
        <p:sp>
          <p:nvSpPr>
            <p:cNvPr id="106" name="Shape 106"/>
            <p:cNvSpPr txBox="1"/>
            <p:nvPr/>
          </p:nvSpPr>
          <p:spPr>
            <a:xfrm>
              <a:off x="5336425" y="4503250"/>
              <a:ext cx="2501400" cy="857400"/>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Web service</a:t>
              </a:r>
            </a:p>
          </p:txBody>
        </p:sp>
      </p:grpSp>
    </p:spTree>
    <p:extLst>
      <p:ext uri="{BB962C8B-B14F-4D97-AF65-F5344CB8AC3E}">
        <p14:creationId xmlns:p14="http://schemas.microsoft.com/office/powerpoint/2010/main" val="2120623619"/>
      </p:ext>
    </p:extLst>
  </p:cSld>
  <p:clrMapOvr>
    <a:masterClrMapping/>
  </p:clrMapOvr>
  <p:transition spd="slow">
    <p:cut/>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of the Art: OONI</a:t>
            </a:r>
          </a:p>
        </p:txBody>
      </p:sp>
      <p:pic>
        <p:nvPicPr>
          <p:cNvPr id="4" name="Picture 3"/>
          <p:cNvPicPr>
            <a:picLocks noChangeAspect="1"/>
          </p:cNvPicPr>
          <p:nvPr/>
        </p:nvPicPr>
        <p:blipFill>
          <a:blip r:embed="rId2"/>
          <a:stretch>
            <a:fillRect/>
          </a:stretch>
        </p:blipFill>
        <p:spPr>
          <a:xfrm>
            <a:off x="0" y="850900"/>
            <a:ext cx="9144000" cy="3418010"/>
          </a:xfrm>
          <a:prstGeom prst="rect">
            <a:avLst/>
          </a:prstGeom>
        </p:spPr>
      </p:pic>
      <p:pic>
        <p:nvPicPr>
          <p:cNvPr id="5" name="Picture 4"/>
          <p:cNvPicPr>
            <a:picLocks noChangeAspect="1"/>
          </p:cNvPicPr>
          <p:nvPr/>
        </p:nvPicPr>
        <p:blipFill>
          <a:blip r:embed="rId3"/>
          <a:stretch>
            <a:fillRect/>
          </a:stretch>
        </p:blipFill>
        <p:spPr>
          <a:xfrm>
            <a:off x="2488576" y="2248245"/>
            <a:ext cx="6426824" cy="2803392"/>
          </a:xfrm>
          <a:prstGeom prst="rect">
            <a:avLst/>
          </a:prstGeom>
        </p:spPr>
      </p:pic>
    </p:spTree>
    <p:extLst>
      <p:ext uri="{BB962C8B-B14F-4D97-AF65-F5344CB8AC3E}">
        <p14:creationId xmlns:p14="http://schemas.microsoft.com/office/powerpoint/2010/main" val="90163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23551" y="99050"/>
            <a:ext cx="8229600" cy="857400"/>
          </a:xfrm>
          <a:prstGeom prst="rect">
            <a:avLst/>
          </a:prstGeom>
        </p:spPr>
        <p:txBody>
          <a:bodyPr lIns="91425" tIns="91425" rIns="91425" bIns="91425" anchor="b" anchorCtr="0">
            <a:noAutofit/>
          </a:bodyPr>
          <a:lstStyle/>
          <a:p>
            <a:pPr lvl="0" rtl="0">
              <a:spcBef>
                <a:spcPts val="0"/>
              </a:spcBef>
              <a:buNone/>
            </a:pPr>
            <a:r>
              <a:rPr lang="en" sz="3200" dirty="0"/>
              <a:t>Encore: Measure </a:t>
            </a:r>
            <a:r>
              <a:rPr lang="en-US" sz="3200" dirty="0"/>
              <a:t>U</a:t>
            </a:r>
            <a:r>
              <a:rPr lang="en" sz="3200" dirty="0"/>
              <a:t>sing Web </a:t>
            </a:r>
            <a:r>
              <a:rPr lang="en-US" sz="3200" dirty="0"/>
              <a:t>B</a:t>
            </a:r>
            <a:r>
              <a:rPr lang="en" sz="3200" dirty="0"/>
              <a:t>rowsers</a:t>
            </a:r>
          </a:p>
        </p:txBody>
      </p:sp>
      <p:sp>
        <p:nvSpPr>
          <p:cNvPr id="115" name="Shape 115"/>
          <p:cNvSpPr txBox="1">
            <a:spLocks noGrp="1"/>
          </p:cNvSpPr>
          <p:nvPr>
            <p:ph type="sldNum" idx="12"/>
          </p:nvPr>
        </p:nvSpPr>
        <p:spPr>
          <a:xfrm>
            <a:off x="8556795" y="4749850"/>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75</a:t>
            </a:fld>
            <a:endParaRPr lang="en"/>
          </a:p>
        </p:txBody>
      </p:sp>
      <p:pic>
        <p:nvPicPr>
          <p:cNvPr id="114" name="Shape 114"/>
          <p:cNvPicPr preferRelativeResize="0"/>
          <p:nvPr/>
        </p:nvPicPr>
        <p:blipFill>
          <a:blip r:embed="rId3">
            <a:alphaModFix amt="29000"/>
          </a:blip>
          <a:stretch>
            <a:fillRect/>
          </a:stretch>
        </p:blipFill>
        <p:spPr>
          <a:xfrm>
            <a:off x="2590003" y="1327262"/>
            <a:ext cx="3606849" cy="3606849"/>
          </a:xfrm>
          <a:prstGeom prst="rect">
            <a:avLst/>
          </a:prstGeom>
          <a:noFill/>
          <a:ln>
            <a:noFill/>
          </a:ln>
        </p:spPr>
      </p:pic>
      <p:grpSp>
        <p:nvGrpSpPr>
          <p:cNvPr id="116" name="Shape 116"/>
          <p:cNvGrpSpPr/>
          <p:nvPr/>
        </p:nvGrpSpPr>
        <p:grpSpPr>
          <a:xfrm>
            <a:off x="4955425" y="3828666"/>
            <a:ext cx="2501400" cy="1684385"/>
            <a:chOff x="5336425" y="3676264"/>
            <a:chExt cx="2501400" cy="1684385"/>
          </a:xfrm>
        </p:grpSpPr>
        <p:pic>
          <p:nvPicPr>
            <p:cNvPr id="117" name="Shape 117"/>
            <p:cNvPicPr preferRelativeResize="0"/>
            <p:nvPr/>
          </p:nvPicPr>
          <p:blipFill rotWithShape="1">
            <a:blip r:embed="rId4">
              <a:alphaModFix/>
            </a:blip>
            <a:srcRect/>
            <a:stretch/>
          </p:blipFill>
          <p:spPr>
            <a:xfrm>
              <a:off x="6208825" y="3676264"/>
              <a:ext cx="756600" cy="907799"/>
            </a:xfrm>
            <a:prstGeom prst="rect">
              <a:avLst/>
            </a:prstGeom>
            <a:noFill/>
            <a:ln>
              <a:noFill/>
            </a:ln>
          </p:spPr>
        </p:pic>
        <p:sp>
          <p:nvSpPr>
            <p:cNvPr id="118" name="Shape 118"/>
            <p:cNvSpPr txBox="1"/>
            <p:nvPr/>
          </p:nvSpPr>
          <p:spPr>
            <a:xfrm>
              <a:off x="5336425" y="4503250"/>
              <a:ext cx="2501400" cy="857400"/>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Web service</a:t>
              </a:r>
            </a:p>
          </p:txBody>
        </p:sp>
      </p:grpSp>
      <p:grpSp>
        <p:nvGrpSpPr>
          <p:cNvPr id="119" name="Shape 119"/>
          <p:cNvGrpSpPr/>
          <p:nvPr/>
        </p:nvGrpSpPr>
        <p:grpSpPr>
          <a:xfrm>
            <a:off x="5899304" y="1103923"/>
            <a:ext cx="2008499" cy="1265894"/>
            <a:chOff x="6660850" y="991700"/>
            <a:chExt cx="2008499" cy="1265894"/>
          </a:xfrm>
        </p:grpSpPr>
        <p:pic>
          <p:nvPicPr>
            <p:cNvPr id="120" name="Shape 120"/>
            <p:cNvPicPr preferRelativeResize="0"/>
            <p:nvPr/>
          </p:nvPicPr>
          <p:blipFill>
            <a:blip r:embed="rId5">
              <a:alphaModFix/>
            </a:blip>
            <a:stretch>
              <a:fillRect/>
            </a:stretch>
          </p:blipFill>
          <p:spPr>
            <a:xfrm>
              <a:off x="7319275" y="991700"/>
              <a:ext cx="691642" cy="857399"/>
            </a:xfrm>
            <a:prstGeom prst="rect">
              <a:avLst/>
            </a:prstGeom>
            <a:noFill/>
            <a:ln>
              <a:noFill/>
            </a:ln>
          </p:spPr>
        </p:pic>
        <p:sp>
          <p:nvSpPr>
            <p:cNvPr id="121" name="Shape 121"/>
            <p:cNvSpPr txBox="1"/>
            <p:nvPr/>
          </p:nvSpPr>
          <p:spPr>
            <a:xfrm>
              <a:off x="6660850" y="1730194"/>
              <a:ext cx="2008499" cy="527399"/>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Researcher</a:t>
              </a:r>
            </a:p>
          </p:txBody>
        </p:sp>
      </p:grpSp>
      <p:grpSp>
        <p:nvGrpSpPr>
          <p:cNvPr id="122" name="Shape 122"/>
          <p:cNvGrpSpPr/>
          <p:nvPr/>
        </p:nvGrpSpPr>
        <p:grpSpPr>
          <a:xfrm>
            <a:off x="846529" y="3306184"/>
            <a:ext cx="2008499" cy="1540496"/>
            <a:chOff x="581500" y="2211223"/>
            <a:chExt cx="2008499" cy="1540496"/>
          </a:xfrm>
        </p:grpSpPr>
        <p:grpSp>
          <p:nvGrpSpPr>
            <p:cNvPr id="123" name="Shape 123"/>
            <p:cNvGrpSpPr/>
            <p:nvPr/>
          </p:nvGrpSpPr>
          <p:grpSpPr>
            <a:xfrm>
              <a:off x="581500" y="2211223"/>
              <a:ext cx="2008499" cy="1540496"/>
              <a:chOff x="524875" y="2232385"/>
              <a:chExt cx="2008499" cy="1540496"/>
            </a:xfrm>
          </p:grpSpPr>
          <p:pic>
            <p:nvPicPr>
              <p:cNvPr id="124" name="Shape 124"/>
              <p:cNvPicPr preferRelativeResize="0"/>
              <p:nvPr/>
            </p:nvPicPr>
            <p:blipFill rotWithShape="1">
              <a:blip r:embed="rId6">
                <a:alphaModFix/>
              </a:blip>
              <a:srcRect/>
              <a:stretch/>
            </p:blipFill>
            <p:spPr>
              <a:xfrm>
                <a:off x="1059553" y="2232385"/>
                <a:ext cx="691799" cy="860700"/>
              </a:xfrm>
              <a:prstGeom prst="rect">
                <a:avLst/>
              </a:prstGeom>
              <a:noFill/>
              <a:ln>
                <a:noFill/>
              </a:ln>
            </p:spPr>
          </p:pic>
          <p:sp>
            <p:nvSpPr>
              <p:cNvPr id="125" name="Shape 125"/>
              <p:cNvSpPr txBox="1"/>
              <p:nvPr/>
            </p:nvSpPr>
            <p:spPr>
              <a:xfrm>
                <a:off x="524875" y="3245481"/>
                <a:ext cx="2008499" cy="527399"/>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Vantage points</a:t>
                </a:r>
              </a:p>
            </p:txBody>
          </p:sp>
        </p:grpSp>
        <p:pic>
          <p:nvPicPr>
            <p:cNvPr id="126" name="Shape 126"/>
            <p:cNvPicPr preferRelativeResize="0"/>
            <p:nvPr/>
          </p:nvPicPr>
          <p:blipFill rotWithShape="1">
            <a:blip r:embed="rId6">
              <a:alphaModFix/>
            </a:blip>
            <a:srcRect/>
            <a:stretch/>
          </p:blipFill>
          <p:spPr>
            <a:xfrm>
              <a:off x="1268578" y="2363623"/>
              <a:ext cx="691799" cy="860700"/>
            </a:xfrm>
            <a:prstGeom prst="rect">
              <a:avLst/>
            </a:prstGeom>
            <a:noFill/>
            <a:ln>
              <a:noFill/>
            </a:ln>
          </p:spPr>
        </p:pic>
        <p:pic>
          <p:nvPicPr>
            <p:cNvPr id="127" name="Shape 127"/>
            <p:cNvPicPr preferRelativeResize="0"/>
            <p:nvPr/>
          </p:nvPicPr>
          <p:blipFill rotWithShape="1">
            <a:blip r:embed="rId6">
              <a:alphaModFix/>
            </a:blip>
            <a:srcRect/>
            <a:stretch/>
          </p:blipFill>
          <p:spPr>
            <a:xfrm>
              <a:off x="1420978" y="2516023"/>
              <a:ext cx="691799" cy="860700"/>
            </a:xfrm>
            <a:prstGeom prst="rect">
              <a:avLst/>
            </a:prstGeom>
            <a:noFill/>
            <a:ln>
              <a:noFill/>
            </a:ln>
          </p:spPr>
        </p:pic>
      </p:grpSp>
      <p:grpSp>
        <p:nvGrpSpPr>
          <p:cNvPr id="128" name="Shape 128"/>
          <p:cNvGrpSpPr/>
          <p:nvPr/>
        </p:nvGrpSpPr>
        <p:grpSpPr>
          <a:xfrm>
            <a:off x="2676300" y="4161787"/>
            <a:ext cx="3087300" cy="433499"/>
            <a:chOff x="2676300" y="4161785"/>
            <a:chExt cx="3087300" cy="433499"/>
          </a:xfrm>
        </p:grpSpPr>
        <p:cxnSp>
          <p:nvCxnSpPr>
            <p:cNvPr id="129" name="Shape 129"/>
            <p:cNvCxnSpPr/>
            <p:nvPr/>
          </p:nvCxnSpPr>
          <p:spPr>
            <a:xfrm>
              <a:off x="2676300" y="4161785"/>
              <a:ext cx="2782500" cy="128699"/>
            </a:xfrm>
            <a:prstGeom prst="straightConnector1">
              <a:avLst/>
            </a:prstGeom>
            <a:noFill/>
            <a:ln w="38100" cap="flat" cmpd="sng">
              <a:solidFill>
                <a:srgbClr val="000000"/>
              </a:solidFill>
              <a:prstDash val="solid"/>
              <a:round/>
              <a:headEnd type="none" w="lg" len="lg"/>
              <a:tailEnd type="triangle" w="lg" len="lg"/>
            </a:ln>
          </p:spPr>
        </p:cxnSp>
        <p:cxnSp>
          <p:nvCxnSpPr>
            <p:cNvPr id="130" name="Shape 130"/>
            <p:cNvCxnSpPr/>
            <p:nvPr/>
          </p:nvCxnSpPr>
          <p:spPr>
            <a:xfrm>
              <a:off x="2828700" y="4314185"/>
              <a:ext cx="2782500" cy="128699"/>
            </a:xfrm>
            <a:prstGeom prst="straightConnector1">
              <a:avLst/>
            </a:prstGeom>
            <a:noFill/>
            <a:ln w="38100" cap="flat" cmpd="sng">
              <a:solidFill>
                <a:srgbClr val="000000"/>
              </a:solidFill>
              <a:prstDash val="solid"/>
              <a:round/>
              <a:headEnd type="none" w="lg" len="lg"/>
              <a:tailEnd type="triangle" w="lg" len="lg"/>
            </a:ln>
          </p:spPr>
        </p:cxnSp>
        <p:cxnSp>
          <p:nvCxnSpPr>
            <p:cNvPr id="131" name="Shape 131"/>
            <p:cNvCxnSpPr/>
            <p:nvPr/>
          </p:nvCxnSpPr>
          <p:spPr>
            <a:xfrm>
              <a:off x="2981100" y="4466585"/>
              <a:ext cx="2782500" cy="128699"/>
            </a:xfrm>
            <a:prstGeom prst="straightConnector1">
              <a:avLst/>
            </a:prstGeom>
            <a:noFill/>
            <a:ln w="38100" cap="flat" cmpd="sng">
              <a:solidFill>
                <a:srgbClr val="000000"/>
              </a:solidFill>
              <a:prstDash val="solid"/>
              <a:round/>
              <a:headEnd type="none" w="lg" len="lg"/>
              <a:tailEnd type="triangle" w="lg" len="lg"/>
            </a:ln>
          </p:spPr>
        </p:cxnSp>
      </p:grpSp>
      <p:grpSp>
        <p:nvGrpSpPr>
          <p:cNvPr id="132" name="Shape 132"/>
          <p:cNvGrpSpPr/>
          <p:nvPr/>
        </p:nvGrpSpPr>
        <p:grpSpPr>
          <a:xfrm>
            <a:off x="6244654" y="2410379"/>
            <a:ext cx="2008499" cy="1684375"/>
            <a:chOff x="5551925" y="3527299"/>
            <a:chExt cx="2008499" cy="1684375"/>
          </a:xfrm>
        </p:grpSpPr>
        <p:pic>
          <p:nvPicPr>
            <p:cNvPr id="133" name="Shape 133"/>
            <p:cNvPicPr preferRelativeResize="0"/>
            <p:nvPr/>
          </p:nvPicPr>
          <p:blipFill rotWithShape="1">
            <a:blip r:embed="rId4">
              <a:alphaModFix/>
            </a:blip>
            <a:srcRect/>
            <a:stretch/>
          </p:blipFill>
          <p:spPr>
            <a:xfrm>
              <a:off x="6177875" y="3527299"/>
              <a:ext cx="756600" cy="907799"/>
            </a:xfrm>
            <a:prstGeom prst="rect">
              <a:avLst/>
            </a:prstGeom>
            <a:noFill/>
            <a:ln>
              <a:noFill/>
            </a:ln>
          </p:spPr>
        </p:pic>
        <p:sp>
          <p:nvSpPr>
            <p:cNvPr id="134" name="Shape 134"/>
            <p:cNvSpPr txBox="1"/>
            <p:nvPr/>
          </p:nvSpPr>
          <p:spPr>
            <a:xfrm>
              <a:off x="5551925" y="4354275"/>
              <a:ext cx="2008499" cy="857400"/>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Volunteer Web site</a:t>
              </a:r>
            </a:p>
          </p:txBody>
        </p:sp>
      </p:grpSp>
      <p:grpSp>
        <p:nvGrpSpPr>
          <p:cNvPr id="135" name="Shape 135"/>
          <p:cNvGrpSpPr/>
          <p:nvPr/>
        </p:nvGrpSpPr>
        <p:grpSpPr>
          <a:xfrm>
            <a:off x="3107075" y="3828685"/>
            <a:ext cx="1596300" cy="1174088"/>
            <a:chOff x="147512" y="3566450"/>
            <a:chExt cx="1596300" cy="1174088"/>
          </a:xfrm>
        </p:grpSpPr>
        <p:pic>
          <p:nvPicPr>
            <p:cNvPr id="136" name="Shape 136"/>
            <p:cNvPicPr preferRelativeResize="0"/>
            <p:nvPr/>
          </p:nvPicPr>
          <p:blipFill rotWithShape="1">
            <a:blip r:embed="rId7">
              <a:alphaModFix/>
            </a:blip>
            <a:srcRect l="19178"/>
            <a:stretch/>
          </p:blipFill>
          <p:spPr>
            <a:xfrm>
              <a:off x="507962" y="3566450"/>
              <a:ext cx="875399" cy="857400"/>
            </a:xfrm>
            <a:prstGeom prst="rect">
              <a:avLst/>
            </a:prstGeom>
            <a:noFill/>
            <a:ln>
              <a:noFill/>
            </a:ln>
          </p:spPr>
        </p:pic>
        <p:sp>
          <p:nvSpPr>
            <p:cNvPr id="137" name="Shape 137"/>
            <p:cNvSpPr txBox="1"/>
            <p:nvPr/>
          </p:nvSpPr>
          <p:spPr>
            <a:xfrm>
              <a:off x="147512" y="4285438"/>
              <a:ext cx="1596300" cy="455100"/>
            </a:xfrm>
            <a:prstGeom prst="rect">
              <a:avLst/>
            </a:prstGeom>
            <a:noFill/>
            <a:ln>
              <a:noFill/>
            </a:ln>
          </p:spPr>
          <p:txBody>
            <a:bodyPr lIns="68575" tIns="34275" rIns="68575" bIns="34275" anchor="t" anchorCtr="0">
              <a:noAutofit/>
            </a:bodyPr>
            <a:lstStyle/>
            <a:p>
              <a:pPr marL="0" marR="0" lvl="0" indent="0" algn="ctr" rtl="0">
                <a:spcBef>
                  <a:spcPts val="0"/>
                </a:spcBef>
                <a:buSzPct val="25000"/>
                <a:buNone/>
              </a:pPr>
              <a:r>
                <a:rPr lang="en" sz="3000">
                  <a:solidFill>
                    <a:schemeClr val="dk1"/>
                  </a:solidFill>
                  <a:latin typeface="Calibri"/>
                  <a:ea typeface="Calibri"/>
                  <a:cs typeface="Calibri"/>
                  <a:sym typeface="Calibri"/>
                </a:rPr>
                <a:t>Censor</a:t>
              </a:r>
            </a:p>
          </p:txBody>
        </p:sp>
      </p:grpSp>
      <p:grpSp>
        <p:nvGrpSpPr>
          <p:cNvPr id="138" name="Shape 138"/>
          <p:cNvGrpSpPr/>
          <p:nvPr/>
        </p:nvGrpSpPr>
        <p:grpSpPr>
          <a:xfrm>
            <a:off x="6961800" y="500730"/>
            <a:ext cx="2126700" cy="3078299"/>
            <a:chOff x="6961800" y="500728"/>
            <a:chExt cx="2126700" cy="3078299"/>
          </a:xfrm>
        </p:grpSpPr>
        <p:sp>
          <p:nvSpPr>
            <p:cNvPr id="139" name="Shape 139"/>
            <p:cNvSpPr txBox="1"/>
            <p:nvPr/>
          </p:nvSpPr>
          <p:spPr>
            <a:xfrm rot="3765531">
              <a:off x="6507246" y="1625418"/>
              <a:ext cx="3035807" cy="828920"/>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Custom software</a:t>
              </a:r>
            </a:p>
          </p:txBody>
        </p:sp>
        <p:cxnSp>
          <p:nvCxnSpPr>
            <p:cNvPr id="140" name="Shape 140"/>
            <p:cNvCxnSpPr>
              <a:stCxn id="120" idx="3"/>
              <a:endCxn id="133" idx="3"/>
            </p:cNvCxnSpPr>
            <p:nvPr/>
          </p:nvCxnSpPr>
          <p:spPr>
            <a:xfrm>
              <a:off x="7249367" y="1532623"/>
              <a:ext cx="377700" cy="1331700"/>
            </a:xfrm>
            <a:prstGeom prst="curvedConnector3">
              <a:avLst>
                <a:gd name="adj1" fmla="val 163081"/>
              </a:avLst>
            </a:prstGeom>
            <a:noFill/>
            <a:ln w="38100" cap="flat" cmpd="sng">
              <a:solidFill>
                <a:srgbClr val="000000"/>
              </a:solidFill>
              <a:prstDash val="dash"/>
              <a:round/>
              <a:headEnd type="none" w="lg" len="lg"/>
              <a:tailEnd type="triangle" w="lg" len="lg"/>
            </a:ln>
          </p:spPr>
        </p:cxnSp>
      </p:grpSp>
      <p:grpSp>
        <p:nvGrpSpPr>
          <p:cNvPr id="141" name="Shape 141"/>
          <p:cNvGrpSpPr/>
          <p:nvPr/>
        </p:nvGrpSpPr>
        <p:grpSpPr>
          <a:xfrm>
            <a:off x="2486949" y="2600619"/>
            <a:ext cx="4214100" cy="1167900"/>
            <a:chOff x="2486949" y="2600619"/>
            <a:chExt cx="4214100" cy="1167900"/>
          </a:xfrm>
        </p:grpSpPr>
        <p:cxnSp>
          <p:nvCxnSpPr>
            <p:cNvPr id="142" name="Shape 142"/>
            <p:cNvCxnSpPr/>
            <p:nvPr/>
          </p:nvCxnSpPr>
          <p:spPr>
            <a:xfrm flipH="1">
              <a:off x="2486949" y="3042625"/>
              <a:ext cx="4214100" cy="442799"/>
            </a:xfrm>
            <a:prstGeom prst="straightConnector1">
              <a:avLst/>
            </a:prstGeom>
            <a:noFill/>
            <a:ln w="38100" cap="flat" cmpd="sng">
              <a:solidFill>
                <a:srgbClr val="000000"/>
              </a:solidFill>
              <a:prstDash val="solid"/>
              <a:round/>
              <a:headEnd type="none" w="lg" len="lg"/>
              <a:tailEnd type="triangle" w="lg" len="lg"/>
            </a:ln>
          </p:spPr>
        </p:cxnSp>
        <p:sp>
          <p:nvSpPr>
            <p:cNvPr id="143" name="Shape 143"/>
            <p:cNvSpPr txBox="1"/>
            <p:nvPr/>
          </p:nvSpPr>
          <p:spPr>
            <a:xfrm rot="-390802">
              <a:off x="3240610" y="2770151"/>
              <a:ext cx="3036096" cy="828836"/>
            </a:xfrm>
            <a:prstGeom prst="rect">
              <a:avLst/>
            </a:prstGeom>
            <a:noFill/>
            <a:ln>
              <a:noFill/>
            </a:ln>
          </p:spPr>
          <p:txBody>
            <a:bodyPr lIns="91425" tIns="91425" rIns="91425" bIns="91425" anchor="t" anchorCtr="0">
              <a:noAutofit/>
            </a:bodyPr>
            <a:lstStyle/>
            <a:p>
              <a:pPr algn="ctr" rtl="0">
                <a:spcBef>
                  <a:spcPts val="0"/>
                </a:spcBef>
                <a:buNone/>
              </a:pPr>
              <a:r>
                <a:rPr lang="en" sz="2400">
                  <a:latin typeface="Calibri"/>
                  <a:ea typeface="Calibri"/>
                  <a:cs typeface="Calibri"/>
                  <a:sym typeface="Calibri"/>
                </a:rPr>
                <a:t>Instrumented</a:t>
              </a:r>
            </a:p>
            <a:p>
              <a:pPr lvl="0" algn="ctr" rtl="0">
                <a:spcBef>
                  <a:spcPts val="0"/>
                </a:spcBef>
                <a:buNone/>
              </a:pPr>
              <a:r>
                <a:rPr lang="en" sz="2400">
                  <a:latin typeface="Calibri"/>
                  <a:ea typeface="Calibri"/>
                  <a:cs typeface="Calibri"/>
                  <a:sym typeface="Calibri"/>
                </a:rPr>
                <a:t>Web page</a:t>
              </a:r>
            </a:p>
          </p:txBody>
        </p:sp>
      </p:grpSp>
      <p:sp>
        <p:nvSpPr>
          <p:cNvPr id="144" name="Shape 144"/>
          <p:cNvSpPr/>
          <p:nvPr/>
        </p:nvSpPr>
        <p:spPr>
          <a:xfrm rot="-522183">
            <a:off x="2348581" y="2415595"/>
            <a:ext cx="4819795" cy="2166313"/>
          </a:xfrm>
          <a:prstGeom prst="leftArrow">
            <a:avLst>
              <a:gd name="adj1" fmla="val 50000"/>
              <a:gd name="adj2" fmla="val 50000"/>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lgn="ctr">
              <a:spcBef>
                <a:spcPts val="0"/>
              </a:spcBef>
              <a:buNone/>
            </a:pPr>
            <a:r>
              <a:rPr lang="en" sz="3000">
                <a:latin typeface="Calibri"/>
                <a:ea typeface="Calibri"/>
                <a:cs typeface="Calibri"/>
                <a:sym typeface="Calibri"/>
              </a:rPr>
              <a:t>Every Web browser is a potential vantage point</a:t>
            </a:r>
          </a:p>
        </p:txBody>
      </p:sp>
      <p:grpSp>
        <p:nvGrpSpPr>
          <p:cNvPr id="145" name="Shape 145"/>
          <p:cNvGrpSpPr/>
          <p:nvPr/>
        </p:nvGrpSpPr>
        <p:grpSpPr>
          <a:xfrm rot="-562879">
            <a:off x="2302360" y="630676"/>
            <a:ext cx="3967697" cy="1186793"/>
            <a:chOff x="2015400" y="2188351"/>
            <a:chExt cx="3967800" cy="1186823"/>
          </a:xfrm>
        </p:grpSpPr>
        <p:cxnSp>
          <p:nvCxnSpPr>
            <p:cNvPr id="146" name="Shape 146"/>
            <p:cNvCxnSpPr/>
            <p:nvPr/>
          </p:nvCxnSpPr>
          <p:spPr>
            <a:xfrm>
              <a:off x="2015400" y="2640175"/>
              <a:ext cx="3967800" cy="735000"/>
            </a:xfrm>
            <a:prstGeom prst="straightConnector1">
              <a:avLst/>
            </a:prstGeom>
            <a:noFill/>
            <a:ln w="38100" cap="flat" cmpd="sng">
              <a:solidFill>
                <a:srgbClr val="000000"/>
              </a:solidFill>
              <a:prstDash val="dash"/>
              <a:round/>
              <a:headEnd type="none" w="lg" len="lg"/>
              <a:tailEnd type="triangle" w="lg" len="lg"/>
            </a:ln>
          </p:spPr>
        </p:cxnSp>
        <p:sp>
          <p:nvSpPr>
            <p:cNvPr id="147" name="Shape 147"/>
            <p:cNvSpPr txBox="1"/>
            <p:nvPr/>
          </p:nvSpPr>
          <p:spPr>
            <a:xfrm rot="630925">
              <a:off x="2104885" y="2532954"/>
              <a:ext cx="3818630" cy="459192"/>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Anecdote</a:t>
              </a:r>
            </a:p>
            <a:p>
              <a:pPr lvl="0" algn="ctr" rtl="0">
                <a:spcBef>
                  <a:spcPts val="0"/>
                </a:spcBef>
                <a:buNone/>
              </a:pPr>
              <a:r>
                <a:rPr lang="en" sz="2400">
                  <a:latin typeface="Calibri"/>
                  <a:ea typeface="Calibri"/>
                  <a:cs typeface="Calibri"/>
                  <a:sym typeface="Calibri"/>
                </a:rPr>
                <a:t>(Twitter censored in Iran)</a:t>
              </a:r>
            </a:p>
          </p:txBody>
        </p:sp>
      </p:grpSp>
      <p:sp>
        <p:nvSpPr>
          <p:cNvPr id="148" name="Shape 148"/>
          <p:cNvSpPr/>
          <p:nvPr/>
        </p:nvSpPr>
        <p:spPr>
          <a:xfrm>
            <a:off x="440226" y="2902173"/>
            <a:ext cx="7805399" cy="2100600"/>
          </a:xfrm>
          <a:prstGeom prst="wedgeRoundRectCallout">
            <a:avLst>
              <a:gd name="adj1" fmla="val 46089"/>
              <a:gd name="adj2" fmla="val -101045"/>
              <a:gd name="adj3" fmla="val 0"/>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400" dirty="0">
                <a:latin typeface="Consolas"/>
                <a:ea typeface="Consolas"/>
                <a:cs typeface="Consolas"/>
                <a:sym typeface="Consolas"/>
              </a:rPr>
              <a:t>&lt;iframe</a:t>
            </a:r>
          </a:p>
          <a:p>
            <a:pPr lvl="0" rtl="0">
              <a:spcBef>
                <a:spcPts val="0"/>
              </a:spcBef>
              <a:buNone/>
            </a:pPr>
            <a:r>
              <a:rPr lang="en" sz="2400" dirty="0">
                <a:latin typeface="Consolas"/>
                <a:ea typeface="Consolas"/>
                <a:cs typeface="Consolas"/>
                <a:sym typeface="Consolas"/>
              </a:rPr>
              <a:t>  src="//encore</a:t>
            </a:r>
            <a:r>
              <a:rPr lang="en-US" sz="2400" dirty="0" err="1">
                <a:latin typeface="Consolas"/>
                <a:ea typeface="Consolas"/>
                <a:cs typeface="Consolas"/>
                <a:sym typeface="Consolas"/>
              </a:rPr>
              <a:t>enco.re</a:t>
            </a:r>
            <a:r>
              <a:rPr lang="en" sz="2400" dirty="0">
                <a:latin typeface="Consolas"/>
                <a:ea typeface="Consolas"/>
                <a:cs typeface="Consolas"/>
                <a:sym typeface="Consolas"/>
              </a:rPr>
              <a:t>/task.html"</a:t>
            </a:r>
          </a:p>
          <a:p>
            <a:pPr lvl="0" rtl="0">
              <a:spcBef>
                <a:spcPts val="0"/>
              </a:spcBef>
              <a:buNone/>
            </a:pPr>
            <a:r>
              <a:rPr lang="en" sz="2400" dirty="0">
                <a:latin typeface="Consolas"/>
                <a:ea typeface="Consolas"/>
                <a:cs typeface="Consolas"/>
                <a:sym typeface="Consolas"/>
              </a:rPr>
              <a:t>  width="0" height="0"</a:t>
            </a:r>
          </a:p>
          <a:p>
            <a:pPr lvl="0" rtl="0">
              <a:spcBef>
                <a:spcPts val="0"/>
              </a:spcBef>
              <a:buNone/>
            </a:pPr>
            <a:r>
              <a:rPr lang="en" sz="2400" dirty="0">
                <a:latin typeface="Consolas"/>
                <a:ea typeface="Consolas"/>
                <a:cs typeface="Consolas"/>
                <a:sym typeface="Consolas"/>
              </a:rPr>
              <a:t>  style="display: none"&gt;</a:t>
            </a:r>
          </a:p>
          <a:p>
            <a:pPr lvl="0" rtl="0">
              <a:spcBef>
                <a:spcPts val="0"/>
              </a:spcBef>
              <a:buNone/>
            </a:pPr>
            <a:r>
              <a:rPr lang="en" sz="2400" dirty="0">
                <a:latin typeface="Consolas"/>
                <a:ea typeface="Consolas"/>
                <a:cs typeface="Consolas"/>
                <a:sym typeface="Consolas"/>
              </a:rPr>
              <a:t>&lt;/iframe&gt;</a:t>
            </a:r>
          </a:p>
        </p:txBody>
      </p:sp>
      <p:pic>
        <p:nvPicPr>
          <p:cNvPr id="38" name="Picture 37"/>
          <p:cNvPicPr>
            <a:picLocks noChangeAspect="1"/>
          </p:cNvPicPr>
          <p:nvPr/>
        </p:nvPicPr>
        <p:blipFill>
          <a:blip r:embed="rId8"/>
          <a:stretch>
            <a:fillRect/>
          </a:stretch>
        </p:blipFill>
        <p:spPr>
          <a:xfrm>
            <a:off x="8078234" y="1"/>
            <a:ext cx="1065766" cy="1470023"/>
          </a:xfrm>
          <a:prstGeom prst="rect">
            <a:avLst/>
          </a:prstGeom>
        </p:spPr>
      </p:pic>
    </p:spTree>
    <p:extLst>
      <p:ext uri="{BB962C8B-B14F-4D97-AF65-F5344CB8AC3E}">
        <p14:creationId xmlns:p14="http://schemas.microsoft.com/office/powerpoint/2010/main" val="3255531515"/>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P spid="14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dirty="0"/>
              <a:t>How Encore </a:t>
            </a:r>
            <a:r>
              <a:rPr lang="en-US" dirty="0"/>
              <a:t>W</a:t>
            </a:r>
            <a:r>
              <a:rPr lang="en" dirty="0"/>
              <a:t>orks</a:t>
            </a:r>
          </a:p>
        </p:txBody>
      </p:sp>
      <p:sp>
        <p:nvSpPr>
          <p:cNvPr id="228" name="Shape 228"/>
          <p:cNvSpPr txBox="1">
            <a:spLocks noGrp="1"/>
          </p:cNvSpPr>
          <p:nvPr>
            <p:ph type="sldNum" idx="12"/>
          </p:nvPr>
        </p:nvSpPr>
        <p:spPr>
          <a:xfrm>
            <a:off x="8556795" y="474985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76</a:t>
            </a:fld>
            <a:endParaRPr lang="en"/>
          </a:p>
        </p:txBody>
      </p:sp>
      <p:grpSp>
        <p:nvGrpSpPr>
          <p:cNvPr id="229" name="Shape 229"/>
          <p:cNvGrpSpPr/>
          <p:nvPr/>
        </p:nvGrpSpPr>
        <p:grpSpPr>
          <a:xfrm>
            <a:off x="5690595" y="331582"/>
            <a:ext cx="3414899" cy="1784096"/>
            <a:chOff x="5690825" y="889853"/>
            <a:chExt cx="3414899" cy="1784096"/>
          </a:xfrm>
        </p:grpSpPr>
        <p:pic>
          <p:nvPicPr>
            <p:cNvPr id="230" name="Shape 230"/>
            <p:cNvPicPr preferRelativeResize="0"/>
            <p:nvPr/>
          </p:nvPicPr>
          <p:blipFill rotWithShape="1">
            <a:blip r:embed="rId3">
              <a:alphaModFix/>
            </a:blip>
            <a:srcRect/>
            <a:stretch/>
          </p:blipFill>
          <p:spPr>
            <a:xfrm>
              <a:off x="6992425" y="1299828"/>
              <a:ext cx="756600" cy="907799"/>
            </a:xfrm>
            <a:prstGeom prst="rect">
              <a:avLst/>
            </a:prstGeom>
            <a:noFill/>
            <a:ln>
              <a:noFill/>
            </a:ln>
          </p:spPr>
        </p:pic>
        <p:sp>
          <p:nvSpPr>
            <p:cNvPr id="231" name="Shape 231"/>
            <p:cNvSpPr txBox="1"/>
            <p:nvPr/>
          </p:nvSpPr>
          <p:spPr>
            <a:xfrm>
              <a:off x="6169825" y="889853"/>
              <a:ext cx="2401799" cy="346200"/>
            </a:xfrm>
            <a:prstGeom prst="rect">
              <a:avLst/>
            </a:prstGeom>
            <a:noFill/>
            <a:ln>
              <a:noFill/>
            </a:ln>
          </p:spPr>
          <p:txBody>
            <a:bodyPr lIns="68575" tIns="34275" rIns="68575" bIns="34275" anchor="t" anchorCtr="0">
              <a:noAutofit/>
            </a:bodyPr>
            <a:lstStyle/>
            <a:p>
              <a:pPr marL="0" marR="0" lvl="0" indent="0" algn="ctr" rtl="0">
                <a:spcBef>
                  <a:spcPts val="0"/>
                </a:spcBef>
                <a:buSzPct val="25000"/>
                <a:buNone/>
              </a:pPr>
              <a:r>
                <a:rPr lang="en" sz="2400" b="0" i="0" u="none" strike="noStrike" cap="none" baseline="0">
                  <a:solidFill>
                    <a:schemeClr val="dk1"/>
                  </a:solidFill>
                  <a:latin typeface="Calibri"/>
                  <a:ea typeface="Calibri"/>
                  <a:cs typeface="Calibri"/>
                  <a:sym typeface="Calibri"/>
                </a:rPr>
                <a:t>Origin Web site</a:t>
              </a:r>
            </a:p>
          </p:txBody>
        </p:sp>
        <p:sp>
          <p:nvSpPr>
            <p:cNvPr id="232" name="Shape 232"/>
            <p:cNvSpPr txBox="1"/>
            <p:nvPr/>
          </p:nvSpPr>
          <p:spPr>
            <a:xfrm>
              <a:off x="5690825" y="2207750"/>
              <a:ext cx="3414899" cy="466199"/>
            </a:xfrm>
            <a:prstGeom prst="rect">
              <a:avLst/>
            </a:prstGeom>
            <a:noFill/>
            <a:ln>
              <a:noFill/>
            </a:ln>
          </p:spPr>
          <p:txBody>
            <a:bodyPr lIns="68575" tIns="34275" rIns="68575" bIns="34275" anchor="t" anchorCtr="0">
              <a:noAutofit/>
            </a:bodyPr>
            <a:lstStyle/>
            <a:p>
              <a:pPr marL="0" marR="0" lvl="0" indent="0" algn="ctr" rtl="0">
                <a:spcBef>
                  <a:spcPts val="0"/>
                </a:spcBef>
                <a:buSzPct val="25000"/>
                <a:buNone/>
              </a:pPr>
              <a:r>
                <a:rPr lang="en" sz="2400" b="0" i="0" u="none" strike="noStrike" cap="none" baseline="0" dirty="0">
                  <a:solidFill>
                    <a:schemeClr val="dk1"/>
                  </a:solidFill>
                  <a:latin typeface="Calibri"/>
                  <a:ea typeface="Calibri"/>
                  <a:cs typeface="Calibri"/>
                  <a:sym typeface="Calibri"/>
                </a:rPr>
                <a:t>http://</a:t>
              </a:r>
              <a:r>
                <a:rPr lang="en-US" sz="2400" b="0" i="0" u="none" strike="noStrike" cap="none" baseline="0" dirty="0" err="1">
                  <a:solidFill>
                    <a:schemeClr val="dk1"/>
                  </a:solidFill>
                  <a:latin typeface="Calibri"/>
                  <a:ea typeface="Calibri"/>
                  <a:cs typeface="Calibri"/>
                  <a:sym typeface="Calibri"/>
                </a:rPr>
                <a:t>encoreenco.re</a:t>
              </a:r>
              <a:endParaRPr lang="en" sz="2400" dirty="0">
                <a:solidFill>
                  <a:schemeClr val="dk1"/>
                </a:solidFill>
                <a:latin typeface="Calibri"/>
                <a:ea typeface="Calibri"/>
                <a:cs typeface="Calibri"/>
                <a:sym typeface="Calibri"/>
              </a:endParaRPr>
            </a:p>
          </p:txBody>
        </p:sp>
      </p:grpSp>
      <p:grpSp>
        <p:nvGrpSpPr>
          <p:cNvPr id="233" name="Shape 233"/>
          <p:cNvGrpSpPr/>
          <p:nvPr/>
        </p:nvGrpSpPr>
        <p:grpSpPr>
          <a:xfrm>
            <a:off x="265272" y="1327852"/>
            <a:ext cx="2763599" cy="1906800"/>
            <a:chOff x="265503" y="1886125"/>
            <a:chExt cx="2763599" cy="1906800"/>
          </a:xfrm>
        </p:grpSpPr>
        <p:pic>
          <p:nvPicPr>
            <p:cNvPr id="234" name="Shape 234"/>
            <p:cNvPicPr preferRelativeResize="0"/>
            <p:nvPr/>
          </p:nvPicPr>
          <p:blipFill rotWithShape="1">
            <a:blip r:embed="rId4">
              <a:alphaModFix/>
            </a:blip>
            <a:srcRect/>
            <a:stretch/>
          </p:blipFill>
          <p:spPr>
            <a:xfrm>
              <a:off x="1301403" y="2308572"/>
              <a:ext cx="691799" cy="860700"/>
            </a:xfrm>
            <a:prstGeom prst="rect">
              <a:avLst/>
            </a:prstGeom>
            <a:noFill/>
            <a:ln>
              <a:noFill/>
            </a:ln>
          </p:spPr>
        </p:pic>
        <p:sp>
          <p:nvSpPr>
            <p:cNvPr id="235" name="Shape 235"/>
            <p:cNvSpPr txBox="1"/>
            <p:nvPr/>
          </p:nvSpPr>
          <p:spPr>
            <a:xfrm>
              <a:off x="541653" y="1886125"/>
              <a:ext cx="2211300" cy="346200"/>
            </a:xfrm>
            <a:prstGeom prst="rect">
              <a:avLst/>
            </a:prstGeom>
            <a:noFill/>
            <a:ln>
              <a:noFill/>
            </a:ln>
          </p:spPr>
          <p:txBody>
            <a:bodyPr lIns="68575" tIns="34275" rIns="68575" bIns="34275" anchor="t" anchorCtr="0">
              <a:noAutofit/>
            </a:bodyPr>
            <a:lstStyle/>
            <a:p>
              <a:pPr marL="0" marR="0" lvl="0" indent="0" algn="ctr" rtl="0">
                <a:spcBef>
                  <a:spcPts val="0"/>
                </a:spcBef>
                <a:buSzPct val="25000"/>
                <a:buNone/>
              </a:pPr>
              <a:r>
                <a:rPr lang="en" sz="2400" b="0" i="0" u="none" strike="noStrike" cap="none" baseline="0">
                  <a:solidFill>
                    <a:schemeClr val="dk1"/>
                  </a:solidFill>
                  <a:latin typeface="Calibri"/>
                  <a:ea typeface="Calibri"/>
                  <a:cs typeface="Calibri"/>
                  <a:sym typeface="Calibri"/>
                </a:rPr>
                <a:t>Vantage point</a:t>
              </a:r>
            </a:p>
          </p:txBody>
        </p:sp>
        <p:sp>
          <p:nvSpPr>
            <p:cNvPr id="236" name="Shape 236"/>
            <p:cNvSpPr txBox="1"/>
            <p:nvPr/>
          </p:nvSpPr>
          <p:spPr>
            <a:xfrm>
              <a:off x="265503" y="3169525"/>
              <a:ext cx="2763599" cy="623400"/>
            </a:xfrm>
            <a:prstGeom prst="rect">
              <a:avLst/>
            </a:prstGeom>
            <a:noFill/>
            <a:ln>
              <a:noFill/>
            </a:ln>
          </p:spPr>
          <p:txBody>
            <a:bodyPr lIns="68575" tIns="34275" rIns="68575" bIns="34275" anchor="t" anchorCtr="0">
              <a:noAutofit/>
            </a:bodyPr>
            <a:lstStyle/>
            <a:p>
              <a:pPr marL="0" marR="0" lvl="0" indent="0" algn="ctr" rtl="0">
                <a:spcBef>
                  <a:spcPts val="0"/>
                </a:spcBef>
                <a:buSzPct val="25000"/>
                <a:buNone/>
              </a:pPr>
              <a:r>
                <a:rPr lang="en" sz="2400" b="0" i="0" u="none" strike="noStrike" cap="none" baseline="0">
                  <a:solidFill>
                    <a:schemeClr val="dk1"/>
                  </a:solidFill>
                  <a:latin typeface="Calibri"/>
                  <a:ea typeface="Calibri"/>
                  <a:cs typeface="Calibri"/>
                  <a:sym typeface="Calibri"/>
                </a:rPr>
                <a:t>Web browser</a:t>
              </a:r>
            </a:p>
            <a:p>
              <a:pPr marL="0" marR="0" lvl="0" indent="0" algn="ctr" rtl="0">
                <a:spcBef>
                  <a:spcPts val="0"/>
                </a:spcBef>
                <a:buSzPct val="25000"/>
                <a:buNone/>
              </a:pPr>
              <a:r>
                <a:rPr lang="en" sz="2400" b="0" i="0" u="none" strike="noStrike" cap="none" baseline="0">
                  <a:solidFill>
                    <a:schemeClr val="dk1"/>
                  </a:solidFill>
                  <a:latin typeface="Calibri"/>
                  <a:ea typeface="Calibri"/>
                  <a:cs typeface="Calibri"/>
                  <a:sym typeface="Calibri"/>
                </a:rPr>
                <a:t>in </a:t>
              </a:r>
              <a:r>
                <a:rPr lang="en" sz="2400">
                  <a:solidFill>
                    <a:schemeClr val="dk1"/>
                  </a:solidFill>
                  <a:latin typeface="Calibri"/>
                  <a:ea typeface="Calibri"/>
                  <a:cs typeface="Calibri"/>
                  <a:sym typeface="Calibri"/>
                </a:rPr>
                <a:t>Iran</a:t>
              </a:r>
            </a:p>
          </p:txBody>
        </p:sp>
      </p:grpSp>
      <p:grpSp>
        <p:nvGrpSpPr>
          <p:cNvPr id="237" name="Shape 237"/>
          <p:cNvGrpSpPr/>
          <p:nvPr/>
        </p:nvGrpSpPr>
        <p:grpSpPr>
          <a:xfrm>
            <a:off x="5690595" y="2594004"/>
            <a:ext cx="3098099" cy="1617125"/>
            <a:chOff x="5690825" y="3152275"/>
            <a:chExt cx="3098099" cy="1617125"/>
          </a:xfrm>
        </p:grpSpPr>
        <p:pic>
          <p:nvPicPr>
            <p:cNvPr id="238" name="Shape 238"/>
            <p:cNvPicPr preferRelativeResize="0"/>
            <p:nvPr/>
          </p:nvPicPr>
          <p:blipFill rotWithShape="1">
            <a:blip r:embed="rId3">
              <a:alphaModFix/>
            </a:blip>
            <a:srcRect/>
            <a:stretch/>
          </p:blipFill>
          <p:spPr>
            <a:xfrm>
              <a:off x="6861575" y="3574724"/>
              <a:ext cx="756600" cy="907799"/>
            </a:xfrm>
            <a:prstGeom prst="rect">
              <a:avLst/>
            </a:prstGeom>
            <a:noFill/>
            <a:ln>
              <a:noFill/>
            </a:ln>
          </p:spPr>
        </p:pic>
        <p:sp>
          <p:nvSpPr>
            <p:cNvPr id="239" name="Shape 239"/>
            <p:cNvSpPr txBox="1"/>
            <p:nvPr/>
          </p:nvSpPr>
          <p:spPr>
            <a:xfrm>
              <a:off x="5763875" y="3152275"/>
              <a:ext cx="2952000" cy="346200"/>
            </a:xfrm>
            <a:prstGeom prst="rect">
              <a:avLst/>
            </a:prstGeom>
            <a:noFill/>
            <a:ln>
              <a:noFill/>
            </a:ln>
          </p:spPr>
          <p:txBody>
            <a:bodyPr lIns="68575" tIns="34275" rIns="68575" bIns="34275" anchor="t" anchorCtr="0">
              <a:noAutofit/>
            </a:bodyPr>
            <a:lstStyle/>
            <a:p>
              <a:pPr marL="0" marR="0" lvl="0" indent="0" algn="ctr" rtl="0">
                <a:spcBef>
                  <a:spcPts val="0"/>
                </a:spcBef>
                <a:buSzPct val="25000"/>
                <a:buNone/>
              </a:pPr>
              <a:r>
                <a:rPr lang="en" sz="2400" b="0" i="0" u="none" strike="noStrike" cap="none" baseline="0">
                  <a:solidFill>
                    <a:schemeClr val="dk1"/>
                  </a:solidFill>
                  <a:latin typeface="Calibri"/>
                  <a:ea typeface="Calibri"/>
                  <a:cs typeface="Calibri"/>
                  <a:sym typeface="Calibri"/>
                </a:rPr>
                <a:t>Measurement target</a:t>
              </a:r>
            </a:p>
          </p:txBody>
        </p:sp>
        <p:sp>
          <p:nvSpPr>
            <p:cNvPr id="240" name="Shape 240"/>
            <p:cNvSpPr txBox="1"/>
            <p:nvPr/>
          </p:nvSpPr>
          <p:spPr>
            <a:xfrm>
              <a:off x="5690825" y="4423200"/>
              <a:ext cx="3098099" cy="346200"/>
            </a:xfrm>
            <a:prstGeom prst="rect">
              <a:avLst/>
            </a:prstGeom>
            <a:noFill/>
            <a:ln>
              <a:noFill/>
            </a:ln>
          </p:spPr>
          <p:txBody>
            <a:bodyPr lIns="68575" tIns="34275" rIns="68575" bIns="34275" anchor="t" anchorCtr="0">
              <a:noAutofit/>
            </a:bodyPr>
            <a:lstStyle/>
            <a:p>
              <a:pPr marL="0" marR="0" lvl="0" indent="0" algn="ctr" rtl="0">
                <a:spcBef>
                  <a:spcPts val="0"/>
                </a:spcBef>
                <a:buSzPct val="25000"/>
                <a:buNone/>
              </a:pPr>
              <a:r>
                <a:rPr lang="en" sz="2400" b="0" i="0" u="none" strike="noStrike" cap="none" baseline="0">
                  <a:solidFill>
                    <a:schemeClr val="dk1"/>
                  </a:solidFill>
                  <a:latin typeface="Calibri"/>
                  <a:ea typeface="Calibri"/>
                  <a:cs typeface="Calibri"/>
                  <a:sym typeface="Calibri"/>
                </a:rPr>
                <a:t>http://</a:t>
              </a:r>
              <a:r>
                <a:rPr lang="en" sz="2400">
                  <a:solidFill>
                    <a:schemeClr val="dk1"/>
                  </a:solidFill>
                  <a:latin typeface="Calibri"/>
                  <a:ea typeface="Calibri"/>
                  <a:cs typeface="Calibri"/>
                  <a:sym typeface="Calibri"/>
                </a:rPr>
                <a:t>twitter</a:t>
              </a:r>
              <a:r>
                <a:rPr lang="en" sz="2400" b="0" i="0" u="none" strike="noStrike" cap="none" baseline="0">
                  <a:solidFill>
                    <a:schemeClr val="dk1"/>
                  </a:solidFill>
                  <a:latin typeface="Calibri"/>
                  <a:ea typeface="Calibri"/>
                  <a:cs typeface="Calibri"/>
                  <a:sym typeface="Calibri"/>
                </a:rPr>
                <a:t>.com</a:t>
              </a:r>
            </a:p>
          </p:txBody>
        </p:sp>
      </p:grpSp>
      <p:sp>
        <p:nvSpPr>
          <p:cNvPr id="241" name="Shape 241"/>
          <p:cNvSpPr/>
          <p:nvPr/>
        </p:nvSpPr>
        <p:spPr>
          <a:xfrm>
            <a:off x="2984094" y="1264971"/>
            <a:ext cx="2865024" cy="2194776"/>
          </a:xfrm>
          <a:prstGeom prst="cloud">
            <a:avLst/>
          </a:prstGeom>
          <a:solidFill>
            <a:srgbClr val="EFEFEF"/>
          </a:solidFill>
          <a:ln w="12700" cap="flat" cmpd="sng">
            <a:solidFill>
              <a:schemeClr val="accent3"/>
            </a:solidFill>
            <a:prstDash val="solid"/>
            <a:miter/>
            <a:headEnd type="none" w="med" len="med"/>
            <a:tailEnd type="none" w="med" len="med"/>
          </a:ln>
        </p:spPr>
        <p:txBody>
          <a:bodyPr lIns="68575" tIns="34275" rIns="68575" bIns="34275" anchor="ctr" anchorCtr="0">
            <a:noAutofit/>
          </a:bodyPr>
          <a:lstStyle/>
          <a:p>
            <a:pPr marL="0" marR="0" lvl="0" indent="0" algn="ctr" rtl="0">
              <a:spcBef>
                <a:spcPts val="0"/>
              </a:spcBef>
              <a:buNone/>
            </a:pPr>
            <a:endParaRPr sz="1400" b="0" i="0" u="none" strike="noStrike" cap="none" baseline="0">
              <a:solidFill>
                <a:schemeClr val="dk1"/>
              </a:solidFill>
              <a:latin typeface="Calibri"/>
              <a:ea typeface="Calibri"/>
              <a:cs typeface="Calibri"/>
              <a:sym typeface="Calibri"/>
            </a:endParaRPr>
          </a:p>
        </p:txBody>
      </p:sp>
      <p:grpSp>
        <p:nvGrpSpPr>
          <p:cNvPr id="242" name="Shape 242"/>
          <p:cNvGrpSpPr/>
          <p:nvPr/>
        </p:nvGrpSpPr>
        <p:grpSpPr>
          <a:xfrm>
            <a:off x="2616081" y="2210374"/>
            <a:ext cx="3645300" cy="1424966"/>
            <a:chOff x="2616315" y="2768645"/>
            <a:chExt cx="3645300" cy="1424966"/>
          </a:xfrm>
        </p:grpSpPr>
        <p:cxnSp>
          <p:nvCxnSpPr>
            <p:cNvPr id="243" name="Shape 243"/>
            <p:cNvCxnSpPr/>
            <p:nvPr/>
          </p:nvCxnSpPr>
          <p:spPr>
            <a:xfrm>
              <a:off x="2616315" y="3125912"/>
              <a:ext cx="3645300" cy="1067699"/>
            </a:xfrm>
            <a:prstGeom prst="straightConnector1">
              <a:avLst/>
            </a:prstGeom>
            <a:noFill/>
            <a:ln w="38100" cap="flat" cmpd="sng">
              <a:solidFill>
                <a:schemeClr val="dk1"/>
              </a:solidFill>
              <a:prstDash val="solid"/>
              <a:miter/>
              <a:headEnd type="none" w="med" len="med"/>
              <a:tailEnd type="triangle" w="lg" len="lg"/>
            </a:ln>
          </p:spPr>
        </p:cxnSp>
        <p:sp>
          <p:nvSpPr>
            <p:cNvPr id="244" name="Shape 244"/>
            <p:cNvSpPr txBox="1"/>
            <p:nvPr/>
          </p:nvSpPr>
          <p:spPr>
            <a:xfrm rot="963277">
              <a:off x="2805485" y="3097835"/>
              <a:ext cx="2421231" cy="285120"/>
            </a:xfrm>
            <a:prstGeom prst="rect">
              <a:avLst/>
            </a:prstGeom>
            <a:noFill/>
            <a:ln>
              <a:noFill/>
            </a:ln>
          </p:spPr>
          <p:txBody>
            <a:bodyPr lIns="68575" tIns="34275" rIns="68575" bIns="34275" anchor="t" anchorCtr="0">
              <a:noAutofit/>
            </a:bodyPr>
            <a:lstStyle/>
            <a:p>
              <a:pPr marL="0" marR="0" lvl="0" indent="0" algn="ctr" rtl="0">
                <a:spcBef>
                  <a:spcPts val="0"/>
                </a:spcBef>
                <a:buSzPct val="25000"/>
                <a:buNone/>
              </a:pPr>
              <a:r>
                <a:rPr lang="en" sz="2400">
                  <a:solidFill>
                    <a:schemeClr val="dk1"/>
                  </a:solidFill>
                  <a:latin typeface="Calibri"/>
                  <a:ea typeface="Calibri"/>
                  <a:cs typeface="Calibri"/>
                  <a:sym typeface="Calibri"/>
                </a:rPr>
                <a:t>Cross-origin</a:t>
              </a:r>
            </a:p>
            <a:p>
              <a:pPr marL="0" marR="0" lvl="0" indent="0" algn="ctr" rtl="0">
                <a:spcBef>
                  <a:spcPts val="0"/>
                </a:spcBef>
                <a:buSzPct val="25000"/>
                <a:buNone/>
              </a:pPr>
              <a:r>
                <a:rPr lang="en" sz="2400">
                  <a:solidFill>
                    <a:schemeClr val="dk1"/>
                  </a:solidFill>
                  <a:latin typeface="Calibri"/>
                  <a:ea typeface="Calibri"/>
                  <a:cs typeface="Calibri"/>
                  <a:sym typeface="Calibri"/>
                </a:rPr>
                <a:t>GET /favicon.ico</a:t>
              </a:r>
            </a:p>
          </p:txBody>
        </p:sp>
      </p:grpSp>
      <p:grpSp>
        <p:nvGrpSpPr>
          <p:cNvPr id="245" name="Shape 245"/>
          <p:cNvGrpSpPr/>
          <p:nvPr/>
        </p:nvGrpSpPr>
        <p:grpSpPr>
          <a:xfrm>
            <a:off x="2470540" y="834950"/>
            <a:ext cx="4071000" cy="1902600"/>
            <a:chOff x="2470774" y="1393223"/>
            <a:chExt cx="4071000" cy="1902600"/>
          </a:xfrm>
        </p:grpSpPr>
        <p:cxnSp>
          <p:nvCxnSpPr>
            <p:cNvPr id="246" name="Shape 246"/>
            <p:cNvCxnSpPr/>
            <p:nvPr/>
          </p:nvCxnSpPr>
          <p:spPr>
            <a:xfrm flipH="1">
              <a:off x="2568964" y="1790991"/>
              <a:ext cx="3822899" cy="1119899"/>
            </a:xfrm>
            <a:prstGeom prst="straightConnector1">
              <a:avLst/>
            </a:prstGeom>
            <a:noFill/>
            <a:ln w="38100" cap="flat" cmpd="sng">
              <a:solidFill>
                <a:schemeClr val="dk1"/>
              </a:solidFill>
              <a:prstDash val="solid"/>
              <a:miter/>
              <a:headEnd type="none" w="med" len="med"/>
              <a:tailEnd type="triangle" w="lg" len="lg"/>
            </a:ln>
          </p:spPr>
        </p:cxnSp>
        <p:sp>
          <p:nvSpPr>
            <p:cNvPr id="247" name="Shape 247"/>
            <p:cNvSpPr txBox="1"/>
            <p:nvPr/>
          </p:nvSpPr>
          <p:spPr>
            <a:xfrm rot="-977631">
              <a:off x="2504056" y="1938719"/>
              <a:ext cx="4004436" cy="811608"/>
            </a:xfrm>
            <a:prstGeom prst="rect">
              <a:avLst/>
            </a:prstGeom>
            <a:noFill/>
            <a:ln>
              <a:noFill/>
            </a:ln>
          </p:spPr>
          <p:txBody>
            <a:bodyPr lIns="68575" tIns="34275" rIns="68575" bIns="34275" anchor="t" anchorCtr="0">
              <a:noAutofit/>
            </a:bodyPr>
            <a:lstStyle/>
            <a:p>
              <a:pPr marL="0" marR="0" lvl="0" indent="0" algn="ctr" rtl="0">
                <a:spcBef>
                  <a:spcPts val="0"/>
                </a:spcBef>
                <a:buSzPct val="25000"/>
                <a:buNone/>
              </a:pPr>
              <a:r>
                <a:rPr lang="en" sz="2400" b="0" i="0" u="none" strike="noStrike" cap="none" baseline="0">
                  <a:solidFill>
                    <a:schemeClr val="dk1"/>
                  </a:solidFill>
                  <a:latin typeface="Calibri"/>
                  <a:ea typeface="Calibri"/>
                  <a:cs typeface="Calibri"/>
                  <a:sym typeface="Calibri"/>
                </a:rPr>
                <a:t>“Can you access</a:t>
              </a:r>
              <a:br>
                <a:rPr lang="en" sz="2400">
                  <a:solidFill>
                    <a:schemeClr val="dk1"/>
                  </a:solidFill>
                  <a:latin typeface="Calibri"/>
                  <a:ea typeface="Calibri"/>
                  <a:cs typeface="Calibri"/>
                  <a:sym typeface="Calibri"/>
                </a:rPr>
              </a:br>
              <a:r>
                <a:rPr lang="en" sz="2400" b="0" i="0" u="none" strike="noStrike" cap="none" baseline="0">
                  <a:solidFill>
                    <a:schemeClr val="dk1"/>
                  </a:solidFill>
                  <a:latin typeface="Calibri"/>
                  <a:ea typeface="Calibri"/>
                  <a:cs typeface="Calibri"/>
                  <a:sym typeface="Calibri"/>
                </a:rPr>
                <a:t>http://</a:t>
              </a:r>
              <a:r>
                <a:rPr lang="en" sz="2400">
                  <a:solidFill>
                    <a:schemeClr val="dk1"/>
                  </a:solidFill>
                  <a:latin typeface="Calibri"/>
                  <a:ea typeface="Calibri"/>
                  <a:cs typeface="Calibri"/>
                  <a:sym typeface="Calibri"/>
                </a:rPr>
                <a:t>twitter</a:t>
              </a:r>
              <a:r>
                <a:rPr lang="en" sz="2400" b="0" i="0" u="none" strike="noStrike" cap="none" baseline="0">
                  <a:solidFill>
                    <a:schemeClr val="dk1"/>
                  </a:solidFill>
                  <a:latin typeface="Calibri"/>
                  <a:ea typeface="Calibri"/>
                  <a:cs typeface="Calibri"/>
                  <a:sym typeface="Calibri"/>
                </a:rPr>
                <a:t>.</a:t>
              </a:r>
              <a:r>
                <a:rPr lang="en" sz="2400">
                  <a:solidFill>
                    <a:schemeClr val="dk1"/>
                  </a:solidFill>
                  <a:latin typeface="Calibri"/>
                  <a:ea typeface="Calibri"/>
                  <a:cs typeface="Calibri"/>
                  <a:sym typeface="Calibri"/>
                </a:rPr>
                <a:t>com</a:t>
              </a:r>
              <a:r>
                <a:rPr lang="en" sz="2400" b="0" i="0" u="none" strike="noStrike" cap="none" baseline="0">
                  <a:solidFill>
                    <a:schemeClr val="dk1"/>
                  </a:solidFill>
                  <a:latin typeface="Calibri"/>
                  <a:ea typeface="Calibri"/>
                  <a:cs typeface="Calibri"/>
                  <a:sym typeface="Calibri"/>
                </a:rPr>
                <a:t>?”</a:t>
              </a:r>
            </a:p>
          </p:txBody>
        </p:sp>
      </p:grpSp>
      <p:grpSp>
        <p:nvGrpSpPr>
          <p:cNvPr id="248" name="Shape 248"/>
          <p:cNvGrpSpPr/>
          <p:nvPr/>
        </p:nvGrpSpPr>
        <p:grpSpPr>
          <a:xfrm>
            <a:off x="4897233" y="2945782"/>
            <a:ext cx="1208475" cy="919171"/>
            <a:chOff x="2160059" y="4507480"/>
            <a:chExt cx="1611300" cy="1225562"/>
          </a:xfrm>
        </p:grpSpPr>
        <p:pic>
          <p:nvPicPr>
            <p:cNvPr id="249" name="Shape 249"/>
            <p:cNvPicPr preferRelativeResize="0"/>
            <p:nvPr/>
          </p:nvPicPr>
          <p:blipFill rotWithShape="1">
            <a:blip r:embed="rId5">
              <a:alphaModFix/>
            </a:blip>
            <a:srcRect/>
            <a:stretch/>
          </p:blipFill>
          <p:spPr>
            <a:xfrm>
              <a:off x="2334609" y="4507480"/>
              <a:ext cx="1058999" cy="838199"/>
            </a:xfrm>
            <a:prstGeom prst="rect">
              <a:avLst/>
            </a:prstGeom>
            <a:noFill/>
            <a:ln>
              <a:noFill/>
            </a:ln>
          </p:spPr>
        </p:pic>
        <p:sp>
          <p:nvSpPr>
            <p:cNvPr id="250" name="Shape 250"/>
            <p:cNvSpPr txBox="1"/>
            <p:nvPr/>
          </p:nvSpPr>
          <p:spPr>
            <a:xfrm>
              <a:off x="2160059" y="5271343"/>
              <a:ext cx="1611300" cy="461699"/>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n" sz="2400" b="0" i="0" u="none" strike="noStrike" cap="none" baseline="0">
                  <a:solidFill>
                    <a:schemeClr val="dk1"/>
                  </a:solidFill>
                  <a:latin typeface="Calibri"/>
                  <a:ea typeface="Calibri"/>
                  <a:cs typeface="Calibri"/>
                  <a:sym typeface="Calibri"/>
                </a:rPr>
                <a:t>Censor</a:t>
              </a:r>
            </a:p>
          </p:txBody>
        </p:sp>
      </p:grpSp>
      <p:grpSp>
        <p:nvGrpSpPr>
          <p:cNvPr id="251" name="Shape 251"/>
          <p:cNvGrpSpPr/>
          <p:nvPr/>
        </p:nvGrpSpPr>
        <p:grpSpPr>
          <a:xfrm>
            <a:off x="2504461" y="876261"/>
            <a:ext cx="3822899" cy="1119899"/>
            <a:chOff x="2504691" y="1487017"/>
            <a:chExt cx="3822899" cy="1119899"/>
          </a:xfrm>
        </p:grpSpPr>
        <p:cxnSp>
          <p:nvCxnSpPr>
            <p:cNvPr id="252" name="Shape 252"/>
            <p:cNvCxnSpPr/>
            <p:nvPr/>
          </p:nvCxnSpPr>
          <p:spPr>
            <a:xfrm rot="10800000" flipH="1">
              <a:off x="2504691" y="1487017"/>
              <a:ext cx="3822899" cy="1119899"/>
            </a:xfrm>
            <a:prstGeom prst="straightConnector1">
              <a:avLst/>
            </a:prstGeom>
            <a:noFill/>
            <a:ln w="38100" cap="flat" cmpd="sng">
              <a:solidFill>
                <a:schemeClr val="dk1"/>
              </a:solidFill>
              <a:prstDash val="solid"/>
              <a:miter/>
              <a:headEnd type="none" w="med" len="med"/>
              <a:tailEnd type="triangle" w="lg" len="lg"/>
            </a:ln>
          </p:spPr>
        </p:cxnSp>
        <p:sp>
          <p:nvSpPr>
            <p:cNvPr id="253" name="Shape 253"/>
            <p:cNvSpPr txBox="1"/>
            <p:nvPr/>
          </p:nvSpPr>
          <p:spPr>
            <a:xfrm rot="-977889">
              <a:off x="3478480" y="1721634"/>
              <a:ext cx="1178040" cy="277212"/>
            </a:xfrm>
            <a:prstGeom prst="rect">
              <a:avLst/>
            </a:prstGeom>
            <a:noFill/>
            <a:ln>
              <a:noFill/>
            </a:ln>
          </p:spPr>
          <p:txBody>
            <a:bodyPr lIns="68575" tIns="34275" rIns="68575" bIns="34275" anchor="t" anchorCtr="0">
              <a:noAutofit/>
            </a:bodyPr>
            <a:lstStyle/>
            <a:p>
              <a:pPr marL="0" marR="0" lvl="0" indent="0" algn="ctr" rtl="0">
                <a:spcBef>
                  <a:spcPts val="0"/>
                </a:spcBef>
                <a:buSzPct val="25000"/>
                <a:buNone/>
              </a:pPr>
              <a:r>
                <a:rPr lang="en" sz="2400" b="0" i="0" u="none" strike="noStrike" cap="none" baseline="0">
                  <a:solidFill>
                    <a:schemeClr val="dk1"/>
                  </a:solidFill>
                  <a:latin typeface="Consolas"/>
                  <a:ea typeface="Consolas"/>
                  <a:cs typeface="Consolas"/>
                  <a:sym typeface="Consolas"/>
                </a:rPr>
                <a:t>GET /</a:t>
              </a:r>
            </a:p>
          </p:txBody>
        </p:sp>
      </p:grpSp>
      <p:grpSp>
        <p:nvGrpSpPr>
          <p:cNvPr id="254" name="Shape 254"/>
          <p:cNvGrpSpPr/>
          <p:nvPr/>
        </p:nvGrpSpPr>
        <p:grpSpPr>
          <a:xfrm>
            <a:off x="1217995" y="2127759"/>
            <a:ext cx="3923134" cy="1842299"/>
            <a:chOff x="1229505" y="2646629"/>
            <a:chExt cx="3923134" cy="1842299"/>
          </a:xfrm>
        </p:grpSpPr>
        <p:sp>
          <p:nvSpPr>
            <p:cNvPr id="255" name="Shape 255"/>
            <p:cNvSpPr txBox="1"/>
            <p:nvPr/>
          </p:nvSpPr>
          <p:spPr>
            <a:xfrm>
              <a:off x="1229505" y="3875735"/>
              <a:ext cx="1263899" cy="466199"/>
            </a:xfrm>
            <a:prstGeom prst="rect">
              <a:avLst/>
            </a:prstGeom>
            <a:noFill/>
            <a:ln>
              <a:noFill/>
            </a:ln>
          </p:spPr>
          <p:txBody>
            <a:bodyPr lIns="91425" tIns="91425" rIns="91425" bIns="91425" anchor="t" anchorCtr="0">
              <a:noAutofit/>
            </a:bodyPr>
            <a:lstStyle/>
            <a:p>
              <a:pPr lvl="0" rtl="0">
                <a:spcBef>
                  <a:spcPts val="0"/>
                </a:spcBef>
                <a:buNone/>
              </a:pPr>
              <a:r>
                <a:rPr lang="en" sz="3600">
                  <a:latin typeface="Calibri"/>
                  <a:ea typeface="Calibri"/>
                  <a:cs typeface="Calibri"/>
                  <a:sym typeface="Calibri"/>
                </a:rPr>
                <a:t>How?</a:t>
              </a:r>
            </a:p>
          </p:txBody>
        </p:sp>
        <p:grpSp>
          <p:nvGrpSpPr>
            <p:cNvPr id="256" name="Shape 256"/>
            <p:cNvGrpSpPr/>
            <p:nvPr/>
          </p:nvGrpSpPr>
          <p:grpSpPr>
            <a:xfrm>
              <a:off x="2463330" y="2646629"/>
              <a:ext cx="2689310" cy="1842299"/>
              <a:chOff x="2558930" y="2641190"/>
              <a:chExt cx="2689310" cy="1842299"/>
            </a:xfrm>
          </p:grpSpPr>
          <p:cxnSp>
            <p:nvCxnSpPr>
              <p:cNvPr id="257" name="Shape 257"/>
              <p:cNvCxnSpPr>
                <a:endCxn id="258" idx="3"/>
              </p:cNvCxnSpPr>
              <p:nvPr/>
            </p:nvCxnSpPr>
            <p:spPr>
              <a:xfrm rot="10800000" flipH="1">
                <a:off x="2558930" y="3835248"/>
                <a:ext cx="616200" cy="333300"/>
              </a:xfrm>
              <a:prstGeom prst="straightConnector1">
                <a:avLst/>
              </a:prstGeom>
              <a:noFill/>
              <a:ln w="76200" cap="flat" cmpd="sng">
                <a:solidFill>
                  <a:srgbClr val="FF0000"/>
                </a:solidFill>
                <a:prstDash val="solid"/>
                <a:round/>
                <a:headEnd type="none" w="lg" len="lg"/>
                <a:tailEnd type="none" w="lg" len="lg"/>
              </a:ln>
            </p:spPr>
          </p:cxnSp>
          <p:sp>
            <p:nvSpPr>
              <p:cNvPr id="258" name="Shape 258"/>
              <p:cNvSpPr/>
              <p:nvPr/>
            </p:nvSpPr>
            <p:spPr>
              <a:xfrm rot="859993">
                <a:off x="2952893" y="2887766"/>
                <a:ext cx="2161894" cy="1349147"/>
              </a:xfrm>
              <a:prstGeom prst="ellipse">
                <a:avLst/>
              </a:prstGeom>
              <a:noFill/>
              <a:ln w="76200" cap="flat" cmpd="sng">
                <a:solidFill>
                  <a:srgbClr val="FF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grpSp>
      </p:grpSp>
      <p:sp>
        <p:nvSpPr>
          <p:cNvPr id="34" name="TextBox 33"/>
          <p:cNvSpPr txBox="1"/>
          <p:nvPr/>
        </p:nvSpPr>
        <p:spPr>
          <a:xfrm>
            <a:off x="1056617" y="4554214"/>
            <a:ext cx="7297588" cy="52322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400" dirty="0"/>
              <a:t>Burnett, Sam, and Nick Feamster. "Encore: Lightweight measurement of web censorship with cross-origin requests." </a:t>
            </a:r>
            <a:r>
              <a:rPr lang="en-US" sz="1400" i="1" dirty="0"/>
              <a:t>ACM SIGCOMM. </a:t>
            </a:r>
            <a:r>
              <a:rPr lang="en-US" sz="1400" dirty="0"/>
              <a:t>2015</a:t>
            </a:r>
            <a:endParaRPr lang="en-US" sz="1400" b="1" dirty="0">
              <a:solidFill>
                <a:srgbClr val="FF0000"/>
              </a:solidFill>
            </a:endParaRPr>
          </a:p>
        </p:txBody>
      </p:sp>
    </p:spTree>
    <p:extLst>
      <p:ext uri="{BB962C8B-B14F-4D97-AF65-F5344CB8AC3E}">
        <p14:creationId xmlns:p14="http://schemas.microsoft.com/office/powerpoint/2010/main" val="281588160"/>
      </p:ext>
    </p:extLst>
  </p:cSld>
  <p:clrMapOvr>
    <a:masterClrMapping/>
  </p:clrMapOvr>
  <p:transition spd="slow">
    <p:cut/>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US" dirty="0"/>
              <a:t>S</a:t>
            </a:r>
            <a:r>
              <a:rPr lang="en" dirty="0"/>
              <a:t>ame-</a:t>
            </a:r>
            <a:r>
              <a:rPr lang="en-US" dirty="0"/>
              <a:t>O</a:t>
            </a:r>
            <a:r>
              <a:rPr lang="en" dirty="0"/>
              <a:t>rigin </a:t>
            </a:r>
            <a:r>
              <a:rPr lang="en-US" dirty="0"/>
              <a:t>P</a:t>
            </a:r>
            <a:r>
              <a:rPr lang="en" dirty="0"/>
              <a:t>olicy</a:t>
            </a:r>
          </a:p>
        </p:txBody>
      </p:sp>
      <p:sp>
        <p:nvSpPr>
          <p:cNvPr id="264" name="Shape 264"/>
          <p:cNvSpPr txBox="1">
            <a:spLocks noGrp="1"/>
          </p:cNvSpPr>
          <p:nvPr>
            <p:ph type="body" idx="1"/>
          </p:nvPr>
        </p:nvSpPr>
        <p:spPr>
          <a:xfrm>
            <a:off x="457200" y="1200152"/>
            <a:ext cx="8229600" cy="3725699"/>
          </a:xfrm>
          <a:prstGeom prst="rect">
            <a:avLst/>
          </a:prstGeom>
        </p:spPr>
        <p:txBody>
          <a:bodyPr lIns="91425" tIns="91425" rIns="91425" bIns="91425" anchor="t" anchorCtr="0">
            <a:noAutofit/>
          </a:bodyPr>
          <a:lstStyle/>
          <a:p>
            <a:pPr marL="342900" indent="-342900" rtl="0">
              <a:spcBef>
                <a:spcPts val="0"/>
              </a:spcBef>
              <a:buFont typeface="Arial"/>
              <a:buChar char="•"/>
            </a:pPr>
            <a:r>
              <a:rPr lang="en" dirty="0"/>
              <a:t>An </a:t>
            </a:r>
            <a:r>
              <a:rPr lang="en" i="1" dirty="0"/>
              <a:t>origin</a:t>
            </a:r>
            <a:r>
              <a:rPr lang="en" dirty="0"/>
              <a:t> is a tuple: (protocol, hostname, port)</a:t>
            </a:r>
          </a:p>
          <a:p>
            <a:pPr marL="342900" indent="-342900" rtl="0">
              <a:spcBef>
                <a:spcPts val="0"/>
              </a:spcBef>
              <a:buFont typeface="Arial"/>
              <a:buChar char="•"/>
            </a:pPr>
            <a:r>
              <a:rPr lang="en" u="sng" dirty="0">
                <a:solidFill>
                  <a:schemeClr val="hlink"/>
                </a:solidFill>
                <a:hlinkClick r:id="rId3"/>
              </a:rPr>
              <a:t>https://twitter.com</a:t>
            </a:r>
            <a:r>
              <a:rPr lang="en" dirty="0"/>
              <a:t> → (https, twitter.com, 443)</a:t>
            </a:r>
            <a:endParaRPr dirty="0"/>
          </a:p>
          <a:p>
            <a:pPr marL="342900" indent="-342900" rtl="0">
              <a:spcBef>
                <a:spcPts val="0"/>
              </a:spcBef>
              <a:buFont typeface="Arial"/>
              <a:buChar char="•"/>
            </a:pPr>
            <a:r>
              <a:rPr lang="en" dirty="0"/>
              <a:t>Browsers prevent cross-origin data reads:</a:t>
            </a:r>
          </a:p>
          <a:p>
            <a:pPr marL="571500" lvl="0" indent="-342900" rtl="0">
              <a:spcBef>
                <a:spcPts val="0"/>
              </a:spcBef>
              <a:buFont typeface="Arial"/>
              <a:buChar char="•"/>
            </a:pPr>
            <a:r>
              <a:rPr lang="en" dirty="0"/>
              <a:t>AJAX requests</a:t>
            </a:r>
          </a:p>
          <a:p>
            <a:pPr marL="571500" lvl="0" indent="-342900" rtl="0">
              <a:spcBef>
                <a:spcPts val="0"/>
              </a:spcBef>
              <a:buFont typeface="Arial"/>
              <a:buChar char="•"/>
            </a:pPr>
            <a:r>
              <a:rPr lang="en" dirty="0"/>
              <a:t>Inspection of iframe contents</a:t>
            </a:r>
          </a:p>
          <a:p>
            <a:pPr marL="571500" lvl="0" indent="-342900" rtl="0">
              <a:spcBef>
                <a:spcPts val="0"/>
              </a:spcBef>
              <a:buFont typeface="Arial"/>
              <a:buChar char="•"/>
            </a:pPr>
            <a:r>
              <a:rPr lang="en" dirty="0"/>
              <a:t>Cookies and local storage</a:t>
            </a:r>
          </a:p>
        </p:txBody>
      </p:sp>
      <p:sp>
        <p:nvSpPr>
          <p:cNvPr id="265" name="Shape 265"/>
          <p:cNvSpPr txBox="1">
            <a:spLocks noGrp="1"/>
          </p:cNvSpPr>
          <p:nvPr>
            <p:ph type="sldNum" idx="12"/>
          </p:nvPr>
        </p:nvSpPr>
        <p:spPr>
          <a:xfrm>
            <a:off x="8556795" y="474985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77</a:t>
            </a:fld>
            <a:endParaRPr lang="en"/>
          </a:p>
        </p:txBody>
      </p:sp>
    </p:spTree>
    <p:extLst>
      <p:ext uri="{BB962C8B-B14F-4D97-AF65-F5344CB8AC3E}">
        <p14:creationId xmlns:p14="http://schemas.microsoft.com/office/powerpoint/2010/main" val="408716284"/>
      </p:ext>
    </p:extLst>
  </p:cSld>
  <p:clrMapOvr>
    <a:masterClrMapping/>
  </p:clrMapOvr>
  <p:transition spd="slow">
    <p:cut/>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Shape 270"/>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sz="3600" dirty="0"/>
              <a:t>Encore </a:t>
            </a:r>
            <a:r>
              <a:rPr lang="en-US" sz="3600" dirty="0"/>
              <a:t>D</a:t>
            </a:r>
            <a:r>
              <a:rPr lang="en" sz="3600" dirty="0"/>
              <a:t>oesn’t </a:t>
            </a:r>
            <a:r>
              <a:rPr lang="en-US" sz="3600" dirty="0"/>
              <a:t>N</a:t>
            </a:r>
            <a:r>
              <a:rPr lang="en" sz="3600" dirty="0"/>
              <a:t>eed to </a:t>
            </a:r>
            <a:r>
              <a:rPr lang="en-US" sz="3600" dirty="0"/>
              <a:t>R</a:t>
            </a:r>
            <a:r>
              <a:rPr lang="en" sz="3600" dirty="0"/>
              <a:t>ead </a:t>
            </a:r>
            <a:r>
              <a:rPr lang="en-US" sz="3600" dirty="0"/>
              <a:t>D</a:t>
            </a:r>
            <a:r>
              <a:rPr lang="en" sz="3600" dirty="0"/>
              <a:t>ata</a:t>
            </a:r>
          </a:p>
        </p:txBody>
      </p:sp>
      <p:sp>
        <p:nvSpPr>
          <p:cNvPr id="271" name="Shape 271"/>
          <p:cNvSpPr txBox="1">
            <a:spLocks noGrp="1"/>
          </p:cNvSpPr>
          <p:nvPr>
            <p:ph type="body" idx="1"/>
          </p:nvPr>
        </p:nvSpPr>
        <p:spPr>
          <a:xfrm>
            <a:off x="457200" y="1200152"/>
            <a:ext cx="8229600" cy="3725699"/>
          </a:xfrm>
          <a:prstGeom prst="rect">
            <a:avLst/>
          </a:prstGeom>
        </p:spPr>
        <p:txBody>
          <a:bodyPr lIns="91425" tIns="91425" rIns="91425" bIns="91425" anchor="t" anchorCtr="0">
            <a:noAutofit/>
          </a:bodyPr>
          <a:lstStyle/>
          <a:p>
            <a:pPr marL="571500" lvl="0" indent="-342900" rtl="0">
              <a:spcBef>
                <a:spcPts val="0"/>
              </a:spcBef>
              <a:buFont typeface="Arial"/>
              <a:buChar char="•"/>
            </a:pPr>
            <a:r>
              <a:rPr lang="en" dirty="0"/>
              <a:t>It only needs to know whether a URL loaded.</a:t>
            </a:r>
          </a:p>
          <a:p>
            <a:pPr marL="571500" lvl="0" indent="-342900" rtl="0">
              <a:spcBef>
                <a:spcPts val="0"/>
              </a:spcBef>
              <a:buFont typeface="Arial"/>
              <a:buChar char="•"/>
            </a:pPr>
            <a:r>
              <a:rPr lang="en" dirty="0"/>
              <a:t>Restrictions on resource embedding are looser.</a:t>
            </a:r>
            <a:endParaRPr lang="en-US" dirty="0"/>
          </a:p>
          <a:p>
            <a:pPr marL="571500" lvl="0" indent="-342900" rtl="0">
              <a:spcBef>
                <a:spcPts val="0"/>
              </a:spcBef>
              <a:buFont typeface="Arial"/>
              <a:buChar char="•"/>
            </a:pPr>
            <a:endParaRPr dirty="0"/>
          </a:p>
          <a:p>
            <a:pPr marL="342900" lvl="0" indent="-342900" rtl="0">
              <a:spcBef>
                <a:spcPts val="0"/>
              </a:spcBef>
              <a:buFont typeface="Arial"/>
              <a:buChar char="•"/>
            </a:pPr>
            <a:r>
              <a:rPr lang="en" dirty="0"/>
              <a:t>Examples:</a:t>
            </a:r>
          </a:p>
          <a:p>
            <a:pPr marL="571500" lvl="0" indent="-342900" rtl="0">
              <a:spcBef>
                <a:spcPts val="0"/>
              </a:spcBef>
              <a:buFont typeface="Arial"/>
              <a:buChar char="•"/>
            </a:pPr>
            <a:r>
              <a:rPr lang="en" dirty="0"/>
              <a:t>Images with </a:t>
            </a:r>
            <a:r>
              <a:rPr lang="en" dirty="0">
                <a:latin typeface="Consolas"/>
                <a:ea typeface="Consolas"/>
                <a:cs typeface="Consolas"/>
                <a:sym typeface="Consolas"/>
              </a:rPr>
              <a:t>&lt;img&gt;</a:t>
            </a:r>
          </a:p>
          <a:p>
            <a:pPr marL="571500" lvl="0" indent="-342900" rtl="0">
              <a:spcBef>
                <a:spcPts val="0"/>
              </a:spcBef>
              <a:buFont typeface="Arial"/>
              <a:buChar char="•"/>
            </a:pPr>
            <a:r>
              <a:rPr lang="en" dirty="0"/>
              <a:t>Style sheets with </a:t>
            </a:r>
            <a:r>
              <a:rPr lang="en" dirty="0">
                <a:latin typeface="Consolas"/>
                <a:ea typeface="Consolas"/>
                <a:cs typeface="Consolas"/>
                <a:sym typeface="Consolas"/>
              </a:rPr>
              <a:t>&lt;style&gt;</a:t>
            </a:r>
          </a:p>
          <a:p>
            <a:pPr marL="571500" lvl="0" indent="-342900" rtl="0">
              <a:spcBef>
                <a:spcPts val="0"/>
              </a:spcBef>
              <a:buFont typeface="Arial"/>
              <a:buChar char="•"/>
            </a:pPr>
            <a:r>
              <a:rPr lang="en" dirty="0"/>
              <a:t>Arbitrary content with </a:t>
            </a:r>
            <a:r>
              <a:rPr lang="en" dirty="0">
                <a:latin typeface="Consolas"/>
                <a:ea typeface="Consolas"/>
                <a:cs typeface="Consolas"/>
                <a:sym typeface="Consolas"/>
              </a:rPr>
              <a:t>&lt;iframe&gt;</a:t>
            </a:r>
          </a:p>
        </p:txBody>
      </p:sp>
      <p:sp>
        <p:nvSpPr>
          <p:cNvPr id="272" name="Shape 272"/>
          <p:cNvSpPr txBox="1">
            <a:spLocks noGrp="1"/>
          </p:cNvSpPr>
          <p:nvPr>
            <p:ph type="sldNum" idx="12"/>
          </p:nvPr>
        </p:nvSpPr>
        <p:spPr>
          <a:xfrm>
            <a:off x="8556795" y="474985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78</a:t>
            </a:fld>
            <a:endParaRPr lang="en"/>
          </a:p>
        </p:txBody>
      </p:sp>
    </p:spTree>
    <p:extLst>
      <p:ext uri="{BB962C8B-B14F-4D97-AF65-F5344CB8AC3E}">
        <p14:creationId xmlns:p14="http://schemas.microsoft.com/office/powerpoint/2010/main" val="1061643021"/>
      </p:ext>
    </p:extLst>
  </p:cSld>
  <p:clrMapOvr>
    <a:masterClrMapping/>
  </p:clrMapOvr>
  <p:transition spd="slow">
    <p:cut/>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156966" y="88425"/>
            <a:ext cx="8072637" cy="857400"/>
          </a:xfrm>
          <a:prstGeom prst="rect">
            <a:avLst/>
          </a:prstGeom>
        </p:spPr>
        <p:txBody>
          <a:bodyPr lIns="91425" tIns="91425" rIns="91425" bIns="91425" anchor="b" anchorCtr="0">
            <a:noAutofit/>
          </a:bodyPr>
          <a:lstStyle/>
          <a:p>
            <a:pPr>
              <a:spcBef>
                <a:spcPts val="0"/>
              </a:spcBef>
              <a:buNone/>
            </a:pPr>
            <a:r>
              <a:rPr lang="en-US" sz="3200" dirty="0"/>
              <a:t>Ways </a:t>
            </a:r>
            <a:r>
              <a:rPr lang="en" sz="3200" dirty="0"/>
              <a:t>to </a:t>
            </a:r>
            <a:r>
              <a:rPr lang="en-US" sz="3200" dirty="0"/>
              <a:t>C</a:t>
            </a:r>
            <a:r>
              <a:rPr lang="en" sz="3200" dirty="0"/>
              <a:t>ensor Twitter</a:t>
            </a:r>
          </a:p>
        </p:txBody>
      </p:sp>
      <p:sp>
        <p:nvSpPr>
          <p:cNvPr id="175" name="Shape 175"/>
          <p:cNvSpPr txBox="1">
            <a:spLocks noGrp="1"/>
          </p:cNvSpPr>
          <p:nvPr>
            <p:ph type="sldNum" idx="12"/>
          </p:nvPr>
        </p:nvSpPr>
        <p:spPr>
          <a:xfrm>
            <a:off x="8556795" y="474985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79</a:t>
            </a:fld>
            <a:endParaRPr lang="en"/>
          </a:p>
        </p:txBody>
      </p:sp>
      <p:sp>
        <p:nvSpPr>
          <p:cNvPr id="176" name="Shape 176"/>
          <p:cNvSpPr/>
          <p:nvPr/>
        </p:nvSpPr>
        <p:spPr>
          <a:xfrm>
            <a:off x="2368074" y="1245051"/>
            <a:ext cx="3591216" cy="2751084"/>
          </a:xfrm>
          <a:prstGeom prst="cloud">
            <a:avLst/>
          </a:prstGeom>
          <a:solidFill>
            <a:srgbClr val="EFEFEF"/>
          </a:solidFill>
          <a:ln w="12700" cap="flat" cmpd="sng">
            <a:solidFill>
              <a:schemeClr val="accent3"/>
            </a:solidFill>
            <a:prstDash val="solid"/>
            <a:miter/>
            <a:headEnd type="none" w="med" len="med"/>
            <a:tailEnd type="none" w="med" len="med"/>
          </a:ln>
        </p:spPr>
        <p:txBody>
          <a:bodyPr lIns="68575" tIns="34275" rIns="68575" bIns="34275" anchor="ctr" anchorCtr="0">
            <a:noAutofit/>
          </a:bodyPr>
          <a:lstStyle/>
          <a:p>
            <a:pPr marL="0" marR="0" lvl="0" indent="0" algn="ctr" rtl="0">
              <a:spcBef>
                <a:spcPts val="0"/>
              </a:spcBef>
              <a:buNone/>
            </a:pPr>
            <a:endParaRPr sz="1400" b="0" i="0" u="none" strike="noStrike" cap="none" baseline="0">
              <a:solidFill>
                <a:schemeClr val="dk1"/>
              </a:solidFill>
              <a:latin typeface="Calibri"/>
              <a:ea typeface="Calibri"/>
              <a:cs typeface="Calibri"/>
              <a:sym typeface="Calibri"/>
            </a:endParaRPr>
          </a:p>
        </p:txBody>
      </p:sp>
      <p:grpSp>
        <p:nvGrpSpPr>
          <p:cNvPr id="177" name="Shape 177"/>
          <p:cNvGrpSpPr/>
          <p:nvPr/>
        </p:nvGrpSpPr>
        <p:grpSpPr>
          <a:xfrm>
            <a:off x="5673004" y="918225"/>
            <a:ext cx="2008499" cy="1715850"/>
            <a:chOff x="5673000" y="1299225"/>
            <a:chExt cx="2008499" cy="1715850"/>
          </a:xfrm>
        </p:grpSpPr>
        <p:pic>
          <p:nvPicPr>
            <p:cNvPr id="178" name="Shape 178"/>
            <p:cNvPicPr preferRelativeResize="0"/>
            <p:nvPr/>
          </p:nvPicPr>
          <p:blipFill>
            <a:blip r:embed="rId3">
              <a:alphaModFix/>
            </a:blip>
            <a:stretch>
              <a:fillRect/>
            </a:stretch>
          </p:blipFill>
          <p:spPr>
            <a:xfrm>
              <a:off x="6331350" y="1299225"/>
              <a:ext cx="691799" cy="890740"/>
            </a:xfrm>
            <a:prstGeom prst="rect">
              <a:avLst/>
            </a:prstGeom>
            <a:noFill/>
            <a:ln>
              <a:noFill/>
            </a:ln>
          </p:spPr>
        </p:pic>
        <p:sp>
          <p:nvSpPr>
            <p:cNvPr id="179" name="Shape 179"/>
            <p:cNvSpPr txBox="1"/>
            <p:nvPr/>
          </p:nvSpPr>
          <p:spPr>
            <a:xfrm>
              <a:off x="5673000" y="2157675"/>
              <a:ext cx="2008499" cy="857400"/>
            </a:xfrm>
            <a:prstGeom prst="rect">
              <a:avLst/>
            </a:prstGeom>
            <a:noFill/>
            <a:ln>
              <a:noFill/>
            </a:ln>
          </p:spPr>
          <p:txBody>
            <a:bodyPr lIns="91425" tIns="91425" rIns="91425" bIns="91425" anchor="t" anchorCtr="0">
              <a:noAutofit/>
            </a:bodyPr>
            <a:lstStyle/>
            <a:p>
              <a:pPr algn="ctr" rtl="0">
                <a:spcBef>
                  <a:spcPts val="0"/>
                </a:spcBef>
                <a:buNone/>
              </a:pPr>
              <a:r>
                <a:rPr lang="en" sz="2400">
                  <a:latin typeface="Calibri"/>
                  <a:ea typeface="Calibri"/>
                  <a:cs typeface="Calibri"/>
                  <a:sym typeface="Calibri"/>
                </a:rPr>
                <a:t>DNS</a:t>
              </a:r>
            </a:p>
            <a:p>
              <a:pPr algn="ctr">
                <a:spcBef>
                  <a:spcPts val="0"/>
                </a:spcBef>
                <a:buNone/>
              </a:pPr>
              <a:r>
                <a:rPr lang="en" sz="2400">
                  <a:latin typeface="Calibri"/>
                  <a:ea typeface="Calibri"/>
                  <a:cs typeface="Calibri"/>
                  <a:sym typeface="Calibri"/>
                </a:rPr>
                <a:t>resolver</a:t>
              </a:r>
            </a:p>
          </p:txBody>
        </p:sp>
      </p:grpSp>
      <p:grpSp>
        <p:nvGrpSpPr>
          <p:cNvPr id="180" name="Shape 180"/>
          <p:cNvGrpSpPr/>
          <p:nvPr/>
        </p:nvGrpSpPr>
        <p:grpSpPr>
          <a:xfrm>
            <a:off x="5551929" y="3463926"/>
            <a:ext cx="2008499" cy="1684375"/>
            <a:chOff x="5551925" y="3527299"/>
            <a:chExt cx="2008499" cy="1684375"/>
          </a:xfrm>
        </p:grpSpPr>
        <p:pic>
          <p:nvPicPr>
            <p:cNvPr id="181" name="Shape 181"/>
            <p:cNvPicPr preferRelativeResize="0"/>
            <p:nvPr/>
          </p:nvPicPr>
          <p:blipFill rotWithShape="1">
            <a:blip r:embed="rId4">
              <a:alphaModFix/>
            </a:blip>
            <a:srcRect/>
            <a:stretch/>
          </p:blipFill>
          <p:spPr>
            <a:xfrm>
              <a:off x="6177875" y="3527299"/>
              <a:ext cx="756600" cy="907799"/>
            </a:xfrm>
            <a:prstGeom prst="rect">
              <a:avLst/>
            </a:prstGeom>
            <a:noFill/>
            <a:ln>
              <a:noFill/>
            </a:ln>
          </p:spPr>
        </p:pic>
        <p:sp>
          <p:nvSpPr>
            <p:cNvPr id="182" name="Shape 182"/>
            <p:cNvSpPr txBox="1"/>
            <p:nvPr/>
          </p:nvSpPr>
          <p:spPr>
            <a:xfrm>
              <a:off x="5551925" y="4354275"/>
              <a:ext cx="2008499" cy="857400"/>
            </a:xfrm>
            <a:prstGeom prst="rect">
              <a:avLst/>
            </a:prstGeom>
            <a:noFill/>
            <a:ln>
              <a:noFill/>
            </a:ln>
          </p:spPr>
          <p:txBody>
            <a:bodyPr lIns="91425" tIns="91425" rIns="91425" bIns="91425" anchor="t" anchorCtr="0">
              <a:noAutofit/>
            </a:bodyPr>
            <a:lstStyle/>
            <a:p>
              <a:pPr algn="ctr" rtl="0">
                <a:spcBef>
                  <a:spcPts val="0"/>
                </a:spcBef>
                <a:buNone/>
              </a:pPr>
              <a:r>
                <a:rPr lang="en" sz="2400">
                  <a:latin typeface="Calibri"/>
                  <a:ea typeface="Calibri"/>
                  <a:cs typeface="Calibri"/>
                  <a:sym typeface="Calibri"/>
                </a:rPr>
                <a:t>twitter.com</a:t>
              </a:r>
            </a:p>
            <a:p>
              <a:pPr lvl="0" algn="ctr" rtl="0">
                <a:spcBef>
                  <a:spcPts val="0"/>
                </a:spcBef>
                <a:buNone/>
              </a:pPr>
              <a:r>
                <a:rPr lang="en" sz="2400">
                  <a:latin typeface="Calibri"/>
                  <a:ea typeface="Calibri"/>
                  <a:cs typeface="Calibri"/>
                  <a:sym typeface="Calibri"/>
                </a:rPr>
                <a:t>Web server</a:t>
              </a:r>
            </a:p>
          </p:txBody>
        </p:sp>
      </p:grpSp>
      <p:grpSp>
        <p:nvGrpSpPr>
          <p:cNvPr id="183" name="Shape 183"/>
          <p:cNvGrpSpPr/>
          <p:nvPr/>
        </p:nvGrpSpPr>
        <p:grpSpPr>
          <a:xfrm>
            <a:off x="227554" y="1958524"/>
            <a:ext cx="2008499" cy="1310096"/>
            <a:chOff x="401200" y="2232385"/>
            <a:chExt cx="2008499" cy="1310096"/>
          </a:xfrm>
        </p:grpSpPr>
        <p:pic>
          <p:nvPicPr>
            <p:cNvPr id="184" name="Shape 184"/>
            <p:cNvPicPr preferRelativeResize="0"/>
            <p:nvPr/>
          </p:nvPicPr>
          <p:blipFill rotWithShape="1">
            <a:blip r:embed="rId5">
              <a:alphaModFix/>
            </a:blip>
            <a:srcRect/>
            <a:stretch/>
          </p:blipFill>
          <p:spPr>
            <a:xfrm>
              <a:off x="1059553" y="2232385"/>
              <a:ext cx="691799" cy="860700"/>
            </a:xfrm>
            <a:prstGeom prst="rect">
              <a:avLst/>
            </a:prstGeom>
            <a:noFill/>
            <a:ln>
              <a:noFill/>
            </a:ln>
          </p:spPr>
        </p:pic>
        <p:sp>
          <p:nvSpPr>
            <p:cNvPr id="185" name="Shape 185"/>
            <p:cNvSpPr txBox="1"/>
            <p:nvPr/>
          </p:nvSpPr>
          <p:spPr>
            <a:xfrm>
              <a:off x="401200" y="3015081"/>
              <a:ext cx="2008499" cy="527399"/>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User</a:t>
              </a:r>
            </a:p>
          </p:txBody>
        </p:sp>
      </p:grpSp>
      <p:grpSp>
        <p:nvGrpSpPr>
          <p:cNvPr id="186" name="Shape 186"/>
          <p:cNvGrpSpPr/>
          <p:nvPr/>
        </p:nvGrpSpPr>
        <p:grpSpPr>
          <a:xfrm>
            <a:off x="1941929" y="843622"/>
            <a:ext cx="4146299" cy="948629"/>
            <a:chOff x="1941925" y="1072220"/>
            <a:chExt cx="4146299" cy="948629"/>
          </a:xfrm>
        </p:grpSpPr>
        <p:cxnSp>
          <p:nvCxnSpPr>
            <p:cNvPr id="187" name="Shape 187"/>
            <p:cNvCxnSpPr/>
            <p:nvPr/>
          </p:nvCxnSpPr>
          <p:spPr>
            <a:xfrm rot="10800000" flipH="1">
              <a:off x="1941925" y="1412149"/>
              <a:ext cx="4146299" cy="608700"/>
            </a:xfrm>
            <a:prstGeom prst="straightConnector1">
              <a:avLst/>
            </a:prstGeom>
            <a:noFill/>
            <a:ln w="38100" cap="flat" cmpd="sng">
              <a:solidFill>
                <a:srgbClr val="000000"/>
              </a:solidFill>
              <a:prstDash val="solid"/>
              <a:round/>
              <a:headEnd type="none" w="lg" len="lg"/>
              <a:tailEnd type="triangle" w="lg" len="lg"/>
            </a:ln>
          </p:spPr>
        </p:cxnSp>
        <p:sp>
          <p:nvSpPr>
            <p:cNvPr id="188" name="Shape 188"/>
            <p:cNvSpPr txBox="1"/>
            <p:nvPr/>
          </p:nvSpPr>
          <p:spPr>
            <a:xfrm rot="-484347">
              <a:off x="2323234" y="1283093"/>
              <a:ext cx="3035780" cy="459053"/>
            </a:xfrm>
            <a:prstGeom prst="rect">
              <a:avLst/>
            </a:prstGeom>
            <a:noFill/>
            <a:ln>
              <a:noFill/>
            </a:ln>
          </p:spPr>
          <p:txBody>
            <a:bodyPr lIns="91425" tIns="91425" rIns="91425" bIns="91425" anchor="t" anchorCtr="0">
              <a:noAutofit/>
            </a:bodyPr>
            <a:lstStyle/>
            <a:p>
              <a:pPr>
                <a:spcBef>
                  <a:spcPts val="0"/>
                </a:spcBef>
                <a:buNone/>
              </a:pPr>
              <a:r>
                <a:rPr lang="en" sz="2400">
                  <a:latin typeface="Calibri"/>
                  <a:ea typeface="Calibri"/>
                  <a:cs typeface="Calibri"/>
                  <a:sym typeface="Calibri"/>
                </a:rPr>
                <a:t>Q: twitter.com?</a:t>
              </a:r>
            </a:p>
          </p:txBody>
        </p:sp>
      </p:grpSp>
      <p:grpSp>
        <p:nvGrpSpPr>
          <p:cNvPr id="189" name="Shape 189"/>
          <p:cNvGrpSpPr/>
          <p:nvPr/>
        </p:nvGrpSpPr>
        <p:grpSpPr>
          <a:xfrm>
            <a:off x="1941929" y="1252418"/>
            <a:ext cx="4146299" cy="965541"/>
            <a:chOff x="1941925" y="1481018"/>
            <a:chExt cx="4146299" cy="965541"/>
          </a:xfrm>
        </p:grpSpPr>
        <p:cxnSp>
          <p:nvCxnSpPr>
            <p:cNvPr id="190" name="Shape 190"/>
            <p:cNvCxnSpPr/>
            <p:nvPr/>
          </p:nvCxnSpPr>
          <p:spPr>
            <a:xfrm flipH="1">
              <a:off x="1941925" y="1837859"/>
              <a:ext cx="4146299" cy="608700"/>
            </a:xfrm>
            <a:prstGeom prst="straightConnector1">
              <a:avLst/>
            </a:prstGeom>
            <a:noFill/>
            <a:ln w="38100" cap="flat" cmpd="sng">
              <a:solidFill>
                <a:srgbClr val="000000"/>
              </a:solidFill>
              <a:prstDash val="solid"/>
              <a:round/>
              <a:headEnd type="none" w="lg" len="lg"/>
              <a:tailEnd type="triangle" w="lg" len="lg"/>
            </a:ln>
          </p:spPr>
        </p:cxnSp>
        <p:sp>
          <p:nvSpPr>
            <p:cNvPr id="191" name="Shape 191"/>
            <p:cNvSpPr txBox="1"/>
            <p:nvPr/>
          </p:nvSpPr>
          <p:spPr>
            <a:xfrm rot="-484443">
              <a:off x="2778139" y="1670591"/>
              <a:ext cx="2731880" cy="459053"/>
            </a:xfrm>
            <a:prstGeom prst="rect">
              <a:avLst/>
            </a:prstGeom>
            <a:noFill/>
            <a:ln>
              <a:noFill/>
            </a:ln>
          </p:spPr>
          <p:txBody>
            <a:bodyPr lIns="91425" tIns="91425" rIns="91425" bIns="91425" anchor="t" anchorCtr="0">
              <a:noAutofit/>
            </a:bodyPr>
            <a:lstStyle/>
            <a:p>
              <a:pPr lvl="0" rtl="0">
                <a:spcBef>
                  <a:spcPts val="0"/>
                </a:spcBef>
                <a:buNone/>
              </a:pPr>
              <a:r>
                <a:rPr lang="en" sz="2400">
                  <a:latin typeface="Calibri"/>
                  <a:ea typeface="Calibri"/>
                  <a:cs typeface="Calibri"/>
                  <a:sym typeface="Calibri"/>
                </a:rPr>
                <a:t>R: 185.45.5.43</a:t>
              </a:r>
            </a:p>
          </p:txBody>
        </p:sp>
      </p:grpSp>
      <p:grpSp>
        <p:nvGrpSpPr>
          <p:cNvPr id="192" name="Shape 192"/>
          <p:cNvGrpSpPr/>
          <p:nvPr/>
        </p:nvGrpSpPr>
        <p:grpSpPr>
          <a:xfrm>
            <a:off x="2015400" y="2062705"/>
            <a:ext cx="3967800" cy="1083871"/>
            <a:chOff x="2015400" y="2291303"/>
            <a:chExt cx="3967800" cy="1083871"/>
          </a:xfrm>
        </p:grpSpPr>
        <p:cxnSp>
          <p:nvCxnSpPr>
            <p:cNvPr id="193" name="Shape 193"/>
            <p:cNvCxnSpPr/>
            <p:nvPr/>
          </p:nvCxnSpPr>
          <p:spPr>
            <a:xfrm>
              <a:off x="2015400" y="2640175"/>
              <a:ext cx="3967800" cy="735000"/>
            </a:xfrm>
            <a:prstGeom prst="straightConnector1">
              <a:avLst/>
            </a:prstGeom>
            <a:noFill/>
            <a:ln w="38100" cap="flat" cmpd="sng">
              <a:solidFill>
                <a:srgbClr val="000000"/>
              </a:solidFill>
              <a:prstDash val="solid"/>
              <a:round/>
              <a:headEnd type="none" w="lg" len="lg"/>
              <a:tailEnd type="triangle" w="lg" len="lg"/>
            </a:ln>
          </p:spPr>
        </p:cxnSp>
        <p:sp>
          <p:nvSpPr>
            <p:cNvPr id="194" name="Shape 194"/>
            <p:cNvSpPr txBox="1"/>
            <p:nvPr/>
          </p:nvSpPr>
          <p:spPr>
            <a:xfrm rot="630961">
              <a:off x="2475631" y="2564507"/>
              <a:ext cx="3035992" cy="459192"/>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TCP SYN</a:t>
              </a:r>
            </a:p>
          </p:txBody>
        </p:sp>
      </p:grpSp>
      <p:grpSp>
        <p:nvGrpSpPr>
          <p:cNvPr id="195" name="Shape 195"/>
          <p:cNvGrpSpPr/>
          <p:nvPr/>
        </p:nvGrpSpPr>
        <p:grpSpPr>
          <a:xfrm>
            <a:off x="2031174" y="2426993"/>
            <a:ext cx="3967800" cy="1095149"/>
            <a:chOff x="2031174" y="2655591"/>
            <a:chExt cx="3967800" cy="1095149"/>
          </a:xfrm>
        </p:grpSpPr>
        <p:cxnSp>
          <p:nvCxnSpPr>
            <p:cNvPr id="196" name="Shape 196"/>
            <p:cNvCxnSpPr/>
            <p:nvPr/>
          </p:nvCxnSpPr>
          <p:spPr>
            <a:xfrm rot="10800000">
              <a:off x="2031174" y="3015740"/>
              <a:ext cx="3967800" cy="735000"/>
            </a:xfrm>
            <a:prstGeom prst="straightConnector1">
              <a:avLst/>
            </a:prstGeom>
            <a:noFill/>
            <a:ln w="38100" cap="flat" cmpd="sng">
              <a:solidFill>
                <a:srgbClr val="000000"/>
              </a:solidFill>
              <a:prstDash val="solid"/>
              <a:round/>
              <a:headEnd type="none" w="lg" len="lg"/>
              <a:tailEnd type="triangle" w="lg" len="lg"/>
            </a:ln>
          </p:spPr>
        </p:cxnSp>
        <p:sp>
          <p:nvSpPr>
            <p:cNvPr id="197" name="Shape 197"/>
            <p:cNvSpPr txBox="1"/>
            <p:nvPr/>
          </p:nvSpPr>
          <p:spPr>
            <a:xfrm rot="630961">
              <a:off x="2413056" y="2928795"/>
              <a:ext cx="3035992" cy="459192"/>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TCP SYN-ACK</a:t>
              </a:r>
            </a:p>
          </p:txBody>
        </p:sp>
      </p:grpSp>
      <p:grpSp>
        <p:nvGrpSpPr>
          <p:cNvPr id="198" name="Shape 198"/>
          <p:cNvGrpSpPr/>
          <p:nvPr/>
        </p:nvGrpSpPr>
        <p:grpSpPr>
          <a:xfrm>
            <a:off x="2015400" y="2900905"/>
            <a:ext cx="3967800" cy="1083871"/>
            <a:chOff x="2015400" y="3129503"/>
            <a:chExt cx="3967800" cy="1083871"/>
          </a:xfrm>
        </p:grpSpPr>
        <p:cxnSp>
          <p:nvCxnSpPr>
            <p:cNvPr id="199" name="Shape 199"/>
            <p:cNvCxnSpPr/>
            <p:nvPr/>
          </p:nvCxnSpPr>
          <p:spPr>
            <a:xfrm>
              <a:off x="2015400" y="3478375"/>
              <a:ext cx="3967800" cy="735000"/>
            </a:xfrm>
            <a:prstGeom prst="straightConnector1">
              <a:avLst/>
            </a:prstGeom>
            <a:noFill/>
            <a:ln w="38100" cap="flat" cmpd="sng">
              <a:solidFill>
                <a:srgbClr val="000000"/>
              </a:solidFill>
              <a:prstDash val="solid"/>
              <a:round/>
              <a:headEnd type="none" w="lg" len="lg"/>
              <a:tailEnd type="triangle" w="lg" len="lg"/>
            </a:ln>
          </p:spPr>
        </p:cxnSp>
        <p:sp>
          <p:nvSpPr>
            <p:cNvPr id="200" name="Shape 200"/>
            <p:cNvSpPr txBox="1"/>
            <p:nvPr/>
          </p:nvSpPr>
          <p:spPr>
            <a:xfrm rot="630961">
              <a:off x="2475631" y="3402707"/>
              <a:ext cx="3035992" cy="459192"/>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HTTP GET /</a:t>
              </a:r>
            </a:p>
          </p:txBody>
        </p:sp>
      </p:grpSp>
      <p:grpSp>
        <p:nvGrpSpPr>
          <p:cNvPr id="201" name="Shape 201"/>
          <p:cNvGrpSpPr/>
          <p:nvPr/>
        </p:nvGrpSpPr>
        <p:grpSpPr>
          <a:xfrm>
            <a:off x="2031174" y="3265193"/>
            <a:ext cx="3967800" cy="1095149"/>
            <a:chOff x="2031174" y="3493791"/>
            <a:chExt cx="3967800" cy="1095149"/>
          </a:xfrm>
        </p:grpSpPr>
        <p:cxnSp>
          <p:nvCxnSpPr>
            <p:cNvPr id="202" name="Shape 202"/>
            <p:cNvCxnSpPr/>
            <p:nvPr/>
          </p:nvCxnSpPr>
          <p:spPr>
            <a:xfrm rot="10800000">
              <a:off x="2031174" y="3853940"/>
              <a:ext cx="3967800" cy="735000"/>
            </a:xfrm>
            <a:prstGeom prst="straightConnector1">
              <a:avLst/>
            </a:prstGeom>
            <a:noFill/>
            <a:ln w="38100" cap="flat" cmpd="sng">
              <a:solidFill>
                <a:srgbClr val="000000"/>
              </a:solidFill>
              <a:prstDash val="solid"/>
              <a:round/>
              <a:headEnd type="none" w="lg" len="lg"/>
              <a:tailEnd type="triangle" w="lg" len="lg"/>
            </a:ln>
          </p:spPr>
        </p:cxnSp>
        <p:sp>
          <p:nvSpPr>
            <p:cNvPr id="203" name="Shape 203"/>
            <p:cNvSpPr txBox="1"/>
            <p:nvPr/>
          </p:nvSpPr>
          <p:spPr>
            <a:xfrm rot="630961">
              <a:off x="2413056" y="3766995"/>
              <a:ext cx="3035992" cy="459192"/>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HTTP 200 OK</a:t>
              </a:r>
            </a:p>
          </p:txBody>
        </p:sp>
      </p:grpSp>
      <p:grpSp>
        <p:nvGrpSpPr>
          <p:cNvPr id="204" name="Shape 204"/>
          <p:cNvGrpSpPr/>
          <p:nvPr/>
        </p:nvGrpSpPr>
        <p:grpSpPr>
          <a:xfrm>
            <a:off x="626604" y="477902"/>
            <a:ext cx="7540375" cy="4665675"/>
            <a:chOff x="626600" y="477900"/>
            <a:chExt cx="7540375" cy="4665675"/>
          </a:xfrm>
        </p:grpSpPr>
        <p:sp>
          <p:nvSpPr>
            <p:cNvPr id="205" name="Shape 205"/>
            <p:cNvSpPr/>
            <p:nvPr/>
          </p:nvSpPr>
          <p:spPr>
            <a:xfrm>
              <a:off x="626600" y="987675"/>
              <a:ext cx="7054799" cy="4155900"/>
            </a:xfrm>
            <a:prstGeom prst="rect">
              <a:avLst/>
            </a:prstGeom>
            <a:solidFill>
              <a:srgbClr val="FFFFFF">
                <a:alpha val="80770"/>
              </a:srgbClr>
            </a:solidFill>
            <a:ln>
              <a:noFill/>
            </a:ln>
          </p:spPr>
          <p:txBody>
            <a:bodyPr lIns="91425" tIns="91425" rIns="91425" bIns="91425" anchor="ctr" anchorCtr="0">
              <a:noAutofit/>
            </a:bodyPr>
            <a:lstStyle/>
            <a:p>
              <a:pPr>
                <a:spcBef>
                  <a:spcPts val="0"/>
                </a:spcBef>
                <a:buNone/>
              </a:pPr>
              <a:endParaRPr/>
            </a:p>
          </p:txBody>
        </p:sp>
        <p:sp>
          <p:nvSpPr>
            <p:cNvPr id="206" name="Shape 206"/>
            <p:cNvSpPr/>
            <p:nvPr/>
          </p:nvSpPr>
          <p:spPr>
            <a:xfrm>
              <a:off x="5034675" y="477900"/>
              <a:ext cx="3132300" cy="509700"/>
            </a:xfrm>
            <a:prstGeom prst="rect">
              <a:avLst/>
            </a:prstGeom>
            <a:solidFill>
              <a:srgbClr val="FFFFFF">
                <a:alpha val="80770"/>
              </a:srgbClr>
            </a:solidFill>
            <a:ln>
              <a:noFill/>
            </a:ln>
          </p:spPr>
          <p:txBody>
            <a:bodyPr lIns="91425" tIns="91425" rIns="91425" bIns="91425" anchor="ctr" anchorCtr="0">
              <a:noAutofit/>
            </a:bodyPr>
            <a:lstStyle/>
            <a:p>
              <a:pPr>
                <a:spcBef>
                  <a:spcPts val="0"/>
                </a:spcBef>
                <a:buNone/>
              </a:pPr>
              <a:endParaRPr/>
            </a:p>
          </p:txBody>
        </p:sp>
      </p:grpSp>
      <p:sp>
        <p:nvSpPr>
          <p:cNvPr id="207" name="Shape 207"/>
          <p:cNvSpPr/>
          <p:nvPr/>
        </p:nvSpPr>
        <p:spPr>
          <a:xfrm>
            <a:off x="4958479" y="753377"/>
            <a:ext cx="2879999" cy="1264499"/>
          </a:xfrm>
          <a:prstGeom prst="roundRect">
            <a:avLst>
              <a:gd name="adj" fmla="val 16667"/>
            </a:avLst>
          </a:prstGeom>
          <a:solidFill>
            <a:srgbClr val="CFE2F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457200" lvl="0" indent="-381000" rtl="0">
              <a:spcBef>
                <a:spcPts val="0"/>
              </a:spcBef>
              <a:buSzPct val="100000"/>
              <a:buFont typeface="Calibri"/>
              <a:buChar char="-"/>
            </a:pPr>
            <a:r>
              <a:rPr lang="en" sz="2400" dirty="0">
                <a:latin typeface="Calibri"/>
                <a:ea typeface="Calibri"/>
                <a:cs typeface="Calibri"/>
                <a:sym typeface="Calibri"/>
              </a:rPr>
              <a:t>NXDOMAIN</a:t>
            </a:r>
          </a:p>
          <a:p>
            <a:pPr marL="457200" lvl="0" indent="-381000" rtl="0">
              <a:spcBef>
                <a:spcPts val="0"/>
              </a:spcBef>
              <a:buSzPct val="100000"/>
              <a:buFont typeface="Calibri"/>
              <a:buChar char="-"/>
            </a:pPr>
            <a:r>
              <a:rPr lang="en" sz="2400" dirty="0">
                <a:latin typeface="Calibri"/>
                <a:ea typeface="Calibri"/>
                <a:cs typeface="Calibri"/>
                <a:sym typeface="Calibri"/>
              </a:rPr>
              <a:t>Drop request</a:t>
            </a:r>
          </a:p>
          <a:p>
            <a:pPr marL="457200" lvl="0" indent="-381000">
              <a:spcBef>
                <a:spcPts val="0"/>
              </a:spcBef>
              <a:buSzPct val="100000"/>
              <a:buFont typeface="Calibri"/>
              <a:buChar char="-"/>
            </a:pPr>
            <a:r>
              <a:rPr lang="en" sz="2400" dirty="0">
                <a:latin typeface="Calibri"/>
                <a:ea typeface="Calibri"/>
                <a:cs typeface="Calibri"/>
                <a:sym typeface="Calibri"/>
              </a:rPr>
              <a:t>Inject response</a:t>
            </a:r>
          </a:p>
        </p:txBody>
      </p:sp>
      <p:sp>
        <p:nvSpPr>
          <p:cNvPr id="208" name="Shape 208"/>
          <p:cNvSpPr/>
          <p:nvPr/>
        </p:nvSpPr>
        <p:spPr>
          <a:xfrm>
            <a:off x="3321129" y="3807400"/>
            <a:ext cx="2215199" cy="1185900"/>
          </a:xfrm>
          <a:prstGeom prst="roundRect">
            <a:avLst>
              <a:gd name="adj" fmla="val 16667"/>
            </a:avLst>
          </a:prstGeom>
          <a:solidFill>
            <a:srgbClr val="CFE2F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457200" lvl="0" indent="-381000" rtl="0">
              <a:spcBef>
                <a:spcPts val="0"/>
              </a:spcBef>
              <a:buSzPct val="100000"/>
              <a:buFont typeface="Calibri"/>
              <a:buChar char="-"/>
            </a:pPr>
            <a:r>
              <a:rPr lang="en" sz="2400">
                <a:latin typeface="Calibri"/>
                <a:ea typeface="Calibri"/>
                <a:cs typeface="Calibri"/>
                <a:sym typeface="Calibri"/>
              </a:rPr>
              <a:t>Send RST</a:t>
            </a:r>
          </a:p>
          <a:p>
            <a:pPr marL="457200" lvl="0" indent="-381000" rtl="0">
              <a:spcBef>
                <a:spcPts val="0"/>
              </a:spcBef>
              <a:buSzPct val="100000"/>
              <a:buFont typeface="Calibri"/>
              <a:buChar char="-"/>
            </a:pPr>
            <a:r>
              <a:rPr lang="en" sz="2400">
                <a:latin typeface="Calibri"/>
                <a:ea typeface="Calibri"/>
                <a:cs typeface="Calibri"/>
                <a:sym typeface="Calibri"/>
              </a:rPr>
              <a:t>Drop GET</a:t>
            </a:r>
          </a:p>
          <a:p>
            <a:pPr marL="457200" lvl="0" indent="-381000" rtl="0">
              <a:spcBef>
                <a:spcPts val="0"/>
              </a:spcBef>
              <a:buSzPct val="100000"/>
              <a:buFont typeface="Calibri"/>
              <a:buChar char="-"/>
            </a:pPr>
            <a:r>
              <a:rPr lang="en" sz="2400">
                <a:latin typeface="Calibri"/>
                <a:ea typeface="Calibri"/>
                <a:cs typeface="Calibri"/>
                <a:sym typeface="Calibri"/>
              </a:rPr>
              <a:t>HTTP 302</a:t>
            </a:r>
          </a:p>
        </p:txBody>
      </p:sp>
      <p:sp>
        <p:nvSpPr>
          <p:cNvPr id="209" name="Shape 209"/>
          <p:cNvSpPr/>
          <p:nvPr/>
        </p:nvSpPr>
        <p:spPr>
          <a:xfrm>
            <a:off x="5034675" y="2697452"/>
            <a:ext cx="2154300" cy="824699"/>
          </a:xfrm>
          <a:prstGeom prst="roundRect">
            <a:avLst>
              <a:gd name="adj" fmla="val 16667"/>
            </a:avLst>
          </a:prstGeom>
          <a:solidFill>
            <a:srgbClr val="CFE2F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457200" lvl="0" indent="-381000" rtl="0">
              <a:spcBef>
                <a:spcPts val="0"/>
              </a:spcBef>
              <a:buSzPct val="100000"/>
              <a:buFont typeface="Calibri"/>
              <a:buChar char="-"/>
            </a:pPr>
            <a:r>
              <a:rPr lang="en" sz="2400">
                <a:solidFill>
                  <a:schemeClr val="dk1"/>
                </a:solidFill>
                <a:latin typeface="Calibri"/>
                <a:ea typeface="Calibri"/>
                <a:cs typeface="Calibri"/>
                <a:sym typeface="Calibri"/>
              </a:rPr>
              <a:t>Send RST</a:t>
            </a:r>
          </a:p>
          <a:p>
            <a:pPr marL="457200" lvl="0" indent="-381000" rtl="0">
              <a:spcBef>
                <a:spcPts val="0"/>
              </a:spcBef>
              <a:buSzPct val="100000"/>
              <a:buFont typeface="Calibri"/>
              <a:buChar char="-"/>
            </a:pPr>
            <a:r>
              <a:rPr lang="en" sz="2400">
                <a:latin typeface="Calibri"/>
                <a:ea typeface="Calibri"/>
                <a:cs typeface="Calibri"/>
                <a:sym typeface="Calibri"/>
              </a:rPr>
              <a:t>Drop SYN</a:t>
            </a:r>
          </a:p>
        </p:txBody>
      </p:sp>
      <p:grpSp>
        <p:nvGrpSpPr>
          <p:cNvPr id="210" name="Shape 210"/>
          <p:cNvGrpSpPr/>
          <p:nvPr/>
        </p:nvGrpSpPr>
        <p:grpSpPr>
          <a:xfrm>
            <a:off x="3028000" y="1903576"/>
            <a:ext cx="1596300" cy="1250288"/>
            <a:chOff x="147512" y="3566450"/>
            <a:chExt cx="1596300" cy="1250288"/>
          </a:xfrm>
        </p:grpSpPr>
        <p:pic>
          <p:nvPicPr>
            <p:cNvPr id="211" name="Shape 211"/>
            <p:cNvPicPr preferRelativeResize="0"/>
            <p:nvPr/>
          </p:nvPicPr>
          <p:blipFill rotWithShape="1">
            <a:blip r:embed="rId6">
              <a:alphaModFix/>
            </a:blip>
            <a:srcRect l="19178"/>
            <a:stretch/>
          </p:blipFill>
          <p:spPr>
            <a:xfrm>
              <a:off x="507962" y="3566450"/>
              <a:ext cx="875399" cy="857400"/>
            </a:xfrm>
            <a:prstGeom prst="rect">
              <a:avLst/>
            </a:prstGeom>
            <a:noFill/>
            <a:ln>
              <a:noFill/>
            </a:ln>
          </p:spPr>
        </p:pic>
        <p:sp>
          <p:nvSpPr>
            <p:cNvPr id="212" name="Shape 212"/>
            <p:cNvSpPr txBox="1"/>
            <p:nvPr/>
          </p:nvSpPr>
          <p:spPr>
            <a:xfrm>
              <a:off x="147512" y="4361638"/>
              <a:ext cx="1596300" cy="455100"/>
            </a:xfrm>
            <a:prstGeom prst="rect">
              <a:avLst/>
            </a:prstGeom>
            <a:noFill/>
            <a:ln>
              <a:noFill/>
            </a:ln>
          </p:spPr>
          <p:txBody>
            <a:bodyPr lIns="68575" tIns="34275" rIns="68575" bIns="34275" anchor="t" anchorCtr="0">
              <a:noAutofit/>
            </a:bodyPr>
            <a:lstStyle/>
            <a:p>
              <a:pPr marL="0" marR="0" lvl="0" indent="0" algn="ctr" rtl="0">
                <a:spcBef>
                  <a:spcPts val="0"/>
                </a:spcBef>
                <a:buSzPct val="25000"/>
                <a:buNone/>
              </a:pPr>
              <a:r>
                <a:rPr lang="en" sz="3000">
                  <a:solidFill>
                    <a:schemeClr val="dk1"/>
                  </a:solidFill>
                  <a:latin typeface="Calibri"/>
                  <a:ea typeface="Calibri"/>
                  <a:cs typeface="Calibri"/>
                  <a:sym typeface="Calibri"/>
                </a:rPr>
                <a:t>Censor</a:t>
              </a:r>
            </a:p>
          </p:txBody>
        </p:sp>
      </p:grpSp>
      <p:sp>
        <p:nvSpPr>
          <p:cNvPr id="213" name="Shape 213"/>
          <p:cNvSpPr txBox="1"/>
          <p:nvPr/>
        </p:nvSpPr>
        <p:spPr>
          <a:xfrm>
            <a:off x="4958479" y="213750"/>
            <a:ext cx="2879999" cy="488700"/>
          </a:xfrm>
          <a:prstGeom prst="rect">
            <a:avLst/>
          </a:prstGeom>
          <a:noFill/>
          <a:ln>
            <a:noFill/>
          </a:ln>
        </p:spPr>
        <p:txBody>
          <a:bodyPr lIns="91425" tIns="91425" rIns="91425" bIns="91425" anchor="t" anchorCtr="0">
            <a:noAutofit/>
          </a:bodyPr>
          <a:lstStyle/>
          <a:p>
            <a:pPr algn="ctr">
              <a:spcBef>
                <a:spcPts val="0"/>
              </a:spcBef>
              <a:buNone/>
            </a:pPr>
            <a:r>
              <a:rPr lang="en" sz="3000">
                <a:latin typeface="Calibri"/>
                <a:ea typeface="Calibri"/>
                <a:cs typeface="Calibri"/>
                <a:sym typeface="Calibri"/>
              </a:rPr>
              <a:t>Domains</a:t>
            </a:r>
          </a:p>
        </p:txBody>
      </p:sp>
      <p:sp>
        <p:nvSpPr>
          <p:cNvPr id="214" name="Shape 214"/>
          <p:cNvSpPr txBox="1"/>
          <p:nvPr/>
        </p:nvSpPr>
        <p:spPr>
          <a:xfrm>
            <a:off x="5034675" y="2157650"/>
            <a:ext cx="2154300" cy="488700"/>
          </a:xfrm>
          <a:prstGeom prst="rect">
            <a:avLst/>
          </a:prstGeom>
          <a:noFill/>
          <a:ln>
            <a:noFill/>
          </a:ln>
        </p:spPr>
        <p:txBody>
          <a:bodyPr lIns="91425" tIns="91425" rIns="91425" bIns="91425" anchor="t" anchorCtr="0">
            <a:noAutofit/>
          </a:bodyPr>
          <a:lstStyle/>
          <a:p>
            <a:pPr lvl="0" algn="ctr" rtl="0">
              <a:spcBef>
                <a:spcPts val="0"/>
              </a:spcBef>
              <a:buNone/>
            </a:pPr>
            <a:r>
              <a:rPr lang="en" sz="3000">
                <a:latin typeface="Calibri"/>
                <a:ea typeface="Calibri"/>
                <a:cs typeface="Calibri"/>
                <a:sym typeface="Calibri"/>
              </a:rPr>
              <a:t>IP addresses</a:t>
            </a:r>
          </a:p>
        </p:txBody>
      </p:sp>
      <p:sp>
        <p:nvSpPr>
          <p:cNvPr id="215" name="Shape 215"/>
          <p:cNvSpPr txBox="1"/>
          <p:nvPr/>
        </p:nvSpPr>
        <p:spPr>
          <a:xfrm>
            <a:off x="3321129" y="3265204"/>
            <a:ext cx="2215199" cy="488700"/>
          </a:xfrm>
          <a:prstGeom prst="rect">
            <a:avLst/>
          </a:prstGeom>
          <a:noFill/>
          <a:ln>
            <a:noFill/>
          </a:ln>
        </p:spPr>
        <p:txBody>
          <a:bodyPr lIns="91425" tIns="91425" rIns="91425" bIns="91425" anchor="t" anchorCtr="0">
            <a:noAutofit/>
          </a:bodyPr>
          <a:lstStyle/>
          <a:p>
            <a:pPr lvl="0" algn="ctr" rtl="0">
              <a:spcBef>
                <a:spcPts val="0"/>
              </a:spcBef>
              <a:buNone/>
            </a:pPr>
            <a:r>
              <a:rPr lang="en" sz="3000">
                <a:latin typeface="Calibri"/>
                <a:ea typeface="Calibri"/>
                <a:cs typeface="Calibri"/>
                <a:sym typeface="Calibri"/>
              </a:rPr>
              <a:t>URLs</a:t>
            </a:r>
          </a:p>
        </p:txBody>
      </p:sp>
    </p:spTree>
    <p:extLst>
      <p:ext uri="{BB962C8B-B14F-4D97-AF65-F5344CB8AC3E}">
        <p14:creationId xmlns:p14="http://schemas.microsoft.com/office/powerpoint/2010/main" val="2251635245"/>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100"/>
                                        <p:tgtEl>
                                          <p:spTgt spid="20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0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13"/>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09"/>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14"/>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15"/>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0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0" animBg="1"/>
      <p:bldP spid="208" grpId="0" animBg="1"/>
      <p:bldP spid="209" grpId="0" animBg="1"/>
      <p:bldP spid="213" grpId="0"/>
      <p:bldP spid="214" grpId="0"/>
      <p:bldP spid="2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problem is much harder than spam, phishing, child porn…</a:t>
            </a:r>
          </a:p>
        </p:txBody>
      </p:sp>
      <p:sp>
        <p:nvSpPr>
          <p:cNvPr id="3" name="Content Placeholder 2"/>
          <p:cNvSpPr>
            <a:spLocks noGrp="1"/>
          </p:cNvSpPr>
          <p:nvPr>
            <p:ph idx="1"/>
          </p:nvPr>
        </p:nvSpPr>
        <p:spPr>
          <a:xfrm>
            <a:off x="457200" y="1591582"/>
            <a:ext cx="8229600" cy="2106032"/>
          </a:xfrm>
        </p:spPr>
        <p:txBody>
          <a:bodyPr/>
          <a:lstStyle/>
          <a:p>
            <a:r>
              <a:rPr lang="en-US" dirty="0"/>
              <a:t>Context</a:t>
            </a:r>
          </a:p>
          <a:p>
            <a:r>
              <a:rPr lang="en-US" dirty="0"/>
              <a:t>Fair use</a:t>
            </a:r>
          </a:p>
          <a:p>
            <a:r>
              <a:rPr lang="en-US" dirty="0"/>
              <a:t>Parody</a:t>
            </a:r>
          </a:p>
          <a:p>
            <a:r>
              <a:rPr lang="en-US" dirty="0"/>
              <a:t>…</a:t>
            </a:r>
          </a:p>
        </p:txBody>
      </p:sp>
    </p:spTree>
    <p:extLst>
      <p:ext uri="{BB962C8B-B14F-4D97-AF65-F5344CB8AC3E}">
        <p14:creationId xmlns:p14="http://schemas.microsoft.com/office/powerpoint/2010/main" val="39396085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grpSp>
        <p:nvGrpSpPr>
          <p:cNvPr id="277" name="Shape 277"/>
          <p:cNvGrpSpPr/>
          <p:nvPr/>
        </p:nvGrpSpPr>
        <p:grpSpPr>
          <a:xfrm>
            <a:off x="227554" y="213750"/>
            <a:ext cx="7939425" cy="4934550"/>
            <a:chOff x="227550" y="213750"/>
            <a:chExt cx="7939425" cy="4934550"/>
          </a:xfrm>
        </p:grpSpPr>
        <p:sp>
          <p:nvSpPr>
            <p:cNvPr id="278" name="Shape 278"/>
            <p:cNvSpPr/>
            <p:nvPr/>
          </p:nvSpPr>
          <p:spPr>
            <a:xfrm>
              <a:off x="2368074" y="1245051"/>
              <a:ext cx="3591216" cy="2751084"/>
            </a:xfrm>
            <a:prstGeom prst="cloud">
              <a:avLst/>
            </a:prstGeom>
            <a:solidFill>
              <a:srgbClr val="EFEFEF"/>
            </a:solidFill>
            <a:ln w="12700" cap="flat" cmpd="sng">
              <a:solidFill>
                <a:schemeClr val="accent3"/>
              </a:solidFill>
              <a:prstDash val="solid"/>
              <a:miter/>
              <a:headEnd type="none" w="med" len="med"/>
              <a:tailEnd type="none" w="med" len="med"/>
            </a:ln>
          </p:spPr>
          <p:txBody>
            <a:bodyPr lIns="68575" tIns="34275" rIns="68575" bIns="34275" anchor="ctr" anchorCtr="0">
              <a:noAutofit/>
            </a:bodyPr>
            <a:lstStyle/>
            <a:p>
              <a:pPr marL="0" marR="0" lvl="0" indent="0" algn="ctr" rtl="0">
                <a:spcBef>
                  <a:spcPts val="0"/>
                </a:spcBef>
                <a:buNone/>
              </a:pPr>
              <a:endParaRPr sz="1400" b="0" i="0" u="none" strike="noStrike" cap="none" baseline="0">
                <a:solidFill>
                  <a:schemeClr val="dk1"/>
                </a:solidFill>
                <a:latin typeface="Calibri"/>
                <a:ea typeface="Calibri"/>
                <a:cs typeface="Calibri"/>
                <a:sym typeface="Calibri"/>
              </a:endParaRPr>
            </a:p>
          </p:txBody>
        </p:sp>
        <p:grpSp>
          <p:nvGrpSpPr>
            <p:cNvPr id="279" name="Shape 279"/>
            <p:cNvGrpSpPr/>
            <p:nvPr/>
          </p:nvGrpSpPr>
          <p:grpSpPr>
            <a:xfrm>
              <a:off x="5673000" y="918225"/>
              <a:ext cx="2008499" cy="1715850"/>
              <a:chOff x="5673000" y="1299225"/>
              <a:chExt cx="2008499" cy="1715850"/>
            </a:xfrm>
          </p:grpSpPr>
          <p:pic>
            <p:nvPicPr>
              <p:cNvPr id="280" name="Shape 280"/>
              <p:cNvPicPr preferRelativeResize="0"/>
              <p:nvPr/>
            </p:nvPicPr>
            <p:blipFill>
              <a:blip r:embed="rId3">
                <a:alphaModFix/>
              </a:blip>
              <a:stretch>
                <a:fillRect/>
              </a:stretch>
            </p:blipFill>
            <p:spPr>
              <a:xfrm>
                <a:off x="6331350" y="1299225"/>
                <a:ext cx="691799" cy="890740"/>
              </a:xfrm>
              <a:prstGeom prst="rect">
                <a:avLst/>
              </a:prstGeom>
              <a:noFill/>
              <a:ln>
                <a:noFill/>
              </a:ln>
            </p:spPr>
          </p:pic>
          <p:sp>
            <p:nvSpPr>
              <p:cNvPr id="281" name="Shape 281"/>
              <p:cNvSpPr txBox="1"/>
              <p:nvPr/>
            </p:nvSpPr>
            <p:spPr>
              <a:xfrm>
                <a:off x="5673000" y="2157675"/>
                <a:ext cx="2008499" cy="857400"/>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DNS</a:t>
                </a:r>
              </a:p>
              <a:p>
                <a:pPr lvl="0" algn="ctr" rtl="0">
                  <a:spcBef>
                    <a:spcPts val="0"/>
                  </a:spcBef>
                  <a:buNone/>
                </a:pPr>
                <a:r>
                  <a:rPr lang="en" sz="2400">
                    <a:latin typeface="Calibri"/>
                    <a:ea typeface="Calibri"/>
                    <a:cs typeface="Calibri"/>
                    <a:sym typeface="Calibri"/>
                  </a:rPr>
                  <a:t>resolver</a:t>
                </a:r>
              </a:p>
            </p:txBody>
          </p:sp>
        </p:grpSp>
        <p:grpSp>
          <p:nvGrpSpPr>
            <p:cNvPr id="282" name="Shape 282"/>
            <p:cNvGrpSpPr/>
            <p:nvPr/>
          </p:nvGrpSpPr>
          <p:grpSpPr>
            <a:xfrm>
              <a:off x="5551925" y="3463924"/>
              <a:ext cx="2008499" cy="1684375"/>
              <a:chOff x="5551925" y="3527299"/>
              <a:chExt cx="2008499" cy="1684375"/>
            </a:xfrm>
          </p:grpSpPr>
          <p:pic>
            <p:nvPicPr>
              <p:cNvPr id="283" name="Shape 283"/>
              <p:cNvPicPr preferRelativeResize="0"/>
              <p:nvPr/>
            </p:nvPicPr>
            <p:blipFill rotWithShape="1">
              <a:blip r:embed="rId4">
                <a:alphaModFix/>
              </a:blip>
              <a:srcRect/>
              <a:stretch/>
            </p:blipFill>
            <p:spPr>
              <a:xfrm>
                <a:off x="6177875" y="3527299"/>
                <a:ext cx="756600" cy="907799"/>
              </a:xfrm>
              <a:prstGeom prst="rect">
                <a:avLst/>
              </a:prstGeom>
              <a:noFill/>
              <a:ln>
                <a:noFill/>
              </a:ln>
            </p:spPr>
          </p:pic>
          <p:sp>
            <p:nvSpPr>
              <p:cNvPr id="284" name="Shape 284"/>
              <p:cNvSpPr txBox="1"/>
              <p:nvPr/>
            </p:nvSpPr>
            <p:spPr>
              <a:xfrm>
                <a:off x="5551925" y="4354275"/>
                <a:ext cx="2008499" cy="857400"/>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twitter.com</a:t>
                </a:r>
              </a:p>
              <a:p>
                <a:pPr lvl="0" algn="ctr" rtl="0">
                  <a:spcBef>
                    <a:spcPts val="0"/>
                  </a:spcBef>
                  <a:buNone/>
                </a:pPr>
                <a:r>
                  <a:rPr lang="en" sz="2400">
                    <a:latin typeface="Calibri"/>
                    <a:ea typeface="Calibri"/>
                    <a:cs typeface="Calibri"/>
                    <a:sym typeface="Calibri"/>
                  </a:rPr>
                  <a:t>Web server</a:t>
                </a:r>
              </a:p>
            </p:txBody>
          </p:sp>
        </p:grpSp>
        <p:grpSp>
          <p:nvGrpSpPr>
            <p:cNvPr id="285" name="Shape 285"/>
            <p:cNvGrpSpPr/>
            <p:nvPr/>
          </p:nvGrpSpPr>
          <p:grpSpPr>
            <a:xfrm>
              <a:off x="227550" y="1958523"/>
              <a:ext cx="2008499" cy="1310096"/>
              <a:chOff x="401200" y="2232385"/>
              <a:chExt cx="2008499" cy="1310096"/>
            </a:xfrm>
          </p:grpSpPr>
          <p:pic>
            <p:nvPicPr>
              <p:cNvPr id="286" name="Shape 286"/>
              <p:cNvPicPr preferRelativeResize="0"/>
              <p:nvPr/>
            </p:nvPicPr>
            <p:blipFill rotWithShape="1">
              <a:blip r:embed="rId5">
                <a:alphaModFix/>
              </a:blip>
              <a:srcRect/>
              <a:stretch/>
            </p:blipFill>
            <p:spPr>
              <a:xfrm>
                <a:off x="1059553" y="2232385"/>
                <a:ext cx="691799" cy="860700"/>
              </a:xfrm>
              <a:prstGeom prst="rect">
                <a:avLst/>
              </a:prstGeom>
              <a:noFill/>
              <a:ln>
                <a:noFill/>
              </a:ln>
            </p:spPr>
          </p:pic>
          <p:sp>
            <p:nvSpPr>
              <p:cNvPr id="287" name="Shape 287"/>
              <p:cNvSpPr txBox="1"/>
              <p:nvPr/>
            </p:nvSpPr>
            <p:spPr>
              <a:xfrm>
                <a:off x="401200" y="3015081"/>
                <a:ext cx="2008499" cy="527399"/>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User</a:t>
                </a:r>
              </a:p>
            </p:txBody>
          </p:sp>
        </p:grpSp>
        <p:grpSp>
          <p:nvGrpSpPr>
            <p:cNvPr id="288" name="Shape 288"/>
            <p:cNvGrpSpPr/>
            <p:nvPr/>
          </p:nvGrpSpPr>
          <p:grpSpPr>
            <a:xfrm>
              <a:off x="1941925" y="843620"/>
              <a:ext cx="4146299" cy="948629"/>
              <a:chOff x="1941925" y="1072220"/>
              <a:chExt cx="4146299" cy="948629"/>
            </a:xfrm>
          </p:grpSpPr>
          <p:cxnSp>
            <p:nvCxnSpPr>
              <p:cNvPr id="289" name="Shape 289"/>
              <p:cNvCxnSpPr/>
              <p:nvPr/>
            </p:nvCxnSpPr>
            <p:spPr>
              <a:xfrm rot="10800000" flipH="1">
                <a:off x="1941925" y="1412149"/>
                <a:ext cx="4146299" cy="608700"/>
              </a:xfrm>
              <a:prstGeom prst="straightConnector1">
                <a:avLst/>
              </a:prstGeom>
              <a:noFill/>
              <a:ln w="38100" cap="flat" cmpd="sng">
                <a:solidFill>
                  <a:srgbClr val="000000"/>
                </a:solidFill>
                <a:prstDash val="solid"/>
                <a:round/>
                <a:headEnd type="none" w="lg" len="lg"/>
                <a:tailEnd type="triangle" w="lg" len="lg"/>
              </a:ln>
            </p:spPr>
          </p:cxnSp>
          <p:sp>
            <p:nvSpPr>
              <p:cNvPr id="290" name="Shape 290"/>
              <p:cNvSpPr txBox="1"/>
              <p:nvPr/>
            </p:nvSpPr>
            <p:spPr>
              <a:xfrm rot="-484347">
                <a:off x="2323234" y="1283093"/>
                <a:ext cx="3035780" cy="459053"/>
              </a:xfrm>
              <a:prstGeom prst="rect">
                <a:avLst/>
              </a:prstGeom>
              <a:noFill/>
              <a:ln>
                <a:noFill/>
              </a:ln>
            </p:spPr>
            <p:txBody>
              <a:bodyPr lIns="91425" tIns="91425" rIns="91425" bIns="91425" anchor="t" anchorCtr="0">
                <a:noAutofit/>
              </a:bodyPr>
              <a:lstStyle/>
              <a:p>
                <a:pPr lvl="0" rtl="0">
                  <a:spcBef>
                    <a:spcPts val="0"/>
                  </a:spcBef>
                  <a:buNone/>
                </a:pPr>
                <a:r>
                  <a:rPr lang="en" sz="2400">
                    <a:latin typeface="Calibri"/>
                    <a:ea typeface="Calibri"/>
                    <a:cs typeface="Calibri"/>
                    <a:sym typeface="Calibri"/>
                  </a:rPr>
                  <a:t>Q: twitter.com?</a:t>
                </a:r>
              </a:p>
            </p:txBody>
          </p:sp>
        </p:grpSp>
        <p:grpSp>
          <p:nvGrpSpPr>
            <p:cNvPr id="291" name="Shape 291"/>
            <p:cNvGrpSpPr/>
            <p:nvPr/>
          </p:nvGrpSpPr>
          <p:grpSpPr>
            <a:xfrm>
              <a:off x="1941925" y="1252418"/>
              <a:ext cx="4146299" cy="965541"/>
              <a:chOff x="1941925" y="1481018"/>
              <a:chExt cx="4146299" cy="965541"/>
            </a:xfrm>
          </p:grpSpPr>
          <p:cxnSp>
            <p:nvCxnSpPr>
              <p:cNvPr id="292" name="Shape 292"/>
              <p:cNvCxnSpPr/>
              <p:nvPr/>
            </p:nvCxnSpPr>
            <p:spPr>
              <a:xfrm flipH="1">
                <a:off x="1941925" y="1837859"/>
                <a:ext cx="4146299" cy="608700"/>
              </a:xfrm>
              <a:prstGeom prst="straightConnector1">
                <a:avLst/>
              </a:prstGeom>
              <a:noFill/>
              <a:ln w="38100" cap="flat" cmpd="sng">
                <a:solidFill>
                  <a:srgbClr val="000000"/>
                </a:solidFill>
                <a:prstDash val="solid"/>
                <a:round/>
                <a:headEnd type="none" w="lg" len="lg"/>
                <a:tailEnd type="triangle" w="lg" len="lg"/>
              </a:ln>
            </p:spPr>
          </p:cxnSp>
          <p:sp>
            <p:nvSpPr>
              <p:cNvPr id="293" name="Shape 293"/>
              <p:cNvSpPr txBox="1"/>
              <p:nvPr/>
            </p:nvSpPr>
            <p:spPr>
              <a:xfrm rot="-484443">
                <a:off x="2778139" y="1670591"/>
                <a:ext cx="2731880" cy="459053"/>
              </a:xfrm>
              <a:prstGeom prst="rect">
                <a:avLst/>
              </a:prstGeom>
              <a:noFill/>
              <a:ln>
                <a:noFill/>
              </a:ln>
            </p:spPr>
            <p:txBody>
              <a:bodyPr lIns="91425" tIns="91425" rIns="91425" bIns="91425" anchor="t" anchorCtr="0">
                <a:noAutofit/>
              </a:bodyPr>
              <a:lstStyle/>
              <a:p>
                <a:pPr lvl="0" rtl="0">
                  <a:spcBef>
                    <a:spcPts val="0"/>
                  </a:spcBef>
                  <a:buNone/>
                </a:pPr>
                <a:r>
                  <a:rPr lang="en" sz="2400">
                    <a:latin typeface="Calibri"/>
                    <a:ea typeface="Calibri"/>
                    <a:cs typeface="Calibri"/>
                    <a:sym typeface="Calibri"/>
                  </a:rPr>
                  <a:t>R: 185.45.5.43</a:t>
                </a:r>
              </a:p>
            </p:txBody>
          </p:sp>
        </p:grpSp>
        <p:grpSp>
          <p:nvGrpSpPr>
            <p:cNvPr id="294" name="Shape 294"/>
            <p:cNvGrpSpPr/>
            <p:nvPr/>
          </p:nvGrpSpPr>
          <p:grpSpPr>
            <a:xfrm>
              <a:off x="2015400" y="2062703"/>
              <a:ext cx="3967800" cy="1083871"/>
              <a:chOff x="2015400" y="2291303"/>
              <a:chExt cx="3967800" cy="1083871"/>
            </a:xfrm>
          </p:grpSpPr>
          <p:cxnSp>
            <p:nvCxnSpPr>
              <p:cNvPr id="295" name="Shape 295"/>
              <p:cNvCxnSpPr/>
              <p:nvPr/>
            </p:nvCxnSpPr>
            <p:spPr>
              <a:xfrm>
                <a:off x="2015400" y="2640175"/>
                <a:ext cx="3967800" cy="735000"/>
              </a:xfrm>
              <a:prstGeom prst="straightConnector1">
                <a:avLst/>
              </a:prstGeom>
              <a:noFill/>
              <a:ln w="38100" cap="flat" cmpd="sng">
                <a:solidFill>
                  <a:srgbClr val="000000"/>
                </a:solidFill>
                <a:prstDash val="solid"/>
                <a:round/>
                <a:headEnd type="none" w="lg" len="lg"/>
                <a:tailEnd type="triangle" w="lg" len="lg"/>
              </a:ln>
            </p:spPr>
          </p:cxnSp>
          <p:sp>
            <p:nvSpPr>
              <p:cNvPr id="296" name="Shape 296"/>
              <p:cNvSpPr txBox="1"/>
              <p:nvPr/>
            </p:nvSpPr>
            <p:spPr>
              <a:xfrm rot="630961">
                <a:off x="2475631" y="2564507"/>
                <a:ext cx="3035992" cy="459192"/>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TCP SYN</a:t>
                </a:r>
              </a:p>
            </p:txBody>
          </p:sp>
        </p:grpSp>
        <p:grpSp>
          <p:nvGrpSpPr>
            <p:cNvPr id="297" name="Shape 297"/>
            <p:cNvGrpSpPr/>
            <p:nvPr/>
          </p:nvGrpSpPr>
          <p:grpSpPr>
            <a:xfrm>
              <a:off x="2031174" y="2426991"/>
              <a:ext cx="3967800" cy="1095149"/>
              <a:chOff x="2031174" y="2655591"/>
              <a:chExt cx="3967800" cy="1095149"/>
            </a:xfrm>
          </p:grpSpPr>
          <p:cxnSp>
            <p:nvCxnSpPr>
              <p:cNvPr id="298" name="Shape 298"/>
              <p:cNvCxnSpPr/>
              <p:nvPr/>
            </p:nvCxnSpPr>
            <p:spPr>
              <a:xfrm rot="10800000">
                <a:off x="2031174" y="3015740"/>
                <a:ext cx="3967800" cy="735000"/>
              </a:xfrm>
              <a:prstGeom prst="straightConnector1">
                <a:avLst/>
              </a:prstGeom>
              <a:noFill/>
              <a:ln w="38100" cap="flat" cmpd="sng">
                <a:solidFill>
                  <a:srgbClr val="000000"/>
                </a:solidFill>
                <a:prstDash val="solid"/>
                <a:round/>
                <a:headEnd type="none" w="lg" len="lg"/>
                <a:tailEnd type="triangle" w="lg" len="lg"/>
              </a:ln>
            </p:spPr>
          </p:cxnSp>
          <p:sp>
            <p:nvSpPr>
              <p:cNvPr id="299" name="Shape 299"/>
              <p:cNvSpPr txBox="1"/>
              <p:nvPr/>
            </p:nvSpPr>
            <p:spPr>
              <a:xfrm rot="630961">
                <a:off x="2413056" y="2928795"/>
                <a:ext cx="3035992" cy="459192"/>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TCP SYN-ACK</a:t>
                </a:r>
              </a:p>
            </p:txBody>
          </p:sp>
        </p:grpSp>
        <p:grpSp>
          <p:nvGrpSpPr>
            <p:cNvPr id="300" name="Shape 300"/>
            <p:cNvGrpSpPr/>
            <p:nvPr/>
          </p:nvGrpSpPr>
          <p:grpSpPr>
            <a:xfrm>
              <a:off x="2015400" y="2900903"/>
              <a:ext cx="3967800" cy="1083871"/>
              <a:chOff x="2015400" y="3129503"/>
              <a:chExt cx="3967800" cy="1083871"/>
            </a:xfrm>
          </p:grpSpPr>
          <p:cxnSp>
            <p:nvCxnSpPr>
              <p:cNvPr id="301" name="Shape 301"/>
              <p:cNvCxnSpPr/>
              <p:nvPr/>
            </p:nvCxnSpPr>
            <p:spPr>
              <a:xfrm>
                <a:off x="2015400" y="3478375"/>
                <a:ext cx="3967800" cy="735000"/>
              </a:xfrm>
              <a:prstGeom prst="straightConnector1">
                <a:avLst/>
              </a:prstGeom>
              <a:noFill/>
              <a:ln w="38100" cap="flat" cmpd="sng">
                <a:solidFill>
                  <a:srgbClr val="000000"/>
                </a:solidFill>
                <a:prstDash val="solid"/>
                <a:round/>
                <a:headEnd type="none" w="lg" len="lg"/>
                <a:tailEnd type="triangle" w="lg" len="lg"/>
              </a:ln>
            </p:spPr>
          </p:cxnSp>
          <p:sp>
            <p:nvSpPr>
              <p:cNvPr id="302" name="Shape 302"/>
              <p:cNvSpPr txBox="1"/>
              <p:nvPr/>
            </p:nvSpPr>
            <p:spPr>
              <a:xfrm rot="630961">
                <a:off x="2475631" y="3402707"/>
                <a:ext cx="3035992" cy="459192"/>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HTTP GET /</a:t>
                </a:r>
              </a:p>
            </p:txBody>
          </p:sp>
        </p:grpSp>
        <p:grpSp>
          <p:nvGrpSpPr>
            <p:cNvPr id="303" name="Shape 303"/>
            <p:cNvGrpSpPr/>
            <p:nvPr/>
          </p:nvGrpSpPr>
          <p:grpSpPr>
            <a:xfrm>
              <a:off x="2031174" y="3265191"/>
              <a:ext cx="3967800" cy="1095149"/>
              <a:chOff x="2031174" y="3493791"/>
              <a:chExt cx="3967800" cy="1095149"/>
            </a:xfrm>
          </p:grpSpPr>
          <p:cxnSp>
            <p:nvCxnSpPr>
              <p:cNvPr id="304" name="Shape 304"/>
              <p:cNvCxnSpPr/>
              <p:nvPr/>
            </p:nvCxnSpPr>
            <p:spPr>
              <a:xfrm rot="10800000">
                <a:off x="2031174" y="3853940"/>
                <a:ext cx="3967800" cy="735000"/>
              </a:xfrm>
              <a:prstGeom prst="straightConnector1">
                <a:avLst/>
              </a:prstGeom>
              <a:noFill/>
              <a:ln w="38100" cap="flat" cmpd="sng">
                <a:solidFill>
                  <a:srgbClr val="000000"/>
                </a:solidFill>
                <a:prstDash val="solid"/>
                <a:round/>
                <a:headEnd type="none" w="lg" len="lg"/>
                <a:tailEnd type="triangle" w="lg" len="lg"/>
              </a:ln>
            </p:spPr>
          </p:cxnSp>
          <p:sp>
            <p:nvSpPr>
              <p:cNvPr id="305" name="Shape 305"/>
              <p:cNvSpPr txBox="1"/>
              <p:nvPr/>
            </p:nvSpPr>
            <p:spPr>
              <a:xfrm rot="630961">
                <a:off x="2413056" y="3766995"/>
                <a:ext cx="3035992" cy="459192"/>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HTTP 200 OK</a:t>
                </a:r>
              </a:p>
            </p:txBody>
          </p:sp>
        </p:grpSp>
        <p:grpSp>
          <p:nvGrpSpPr>
            <p:cNvPr id="306" name="Shape 306"/>
            <p:cNvGrpSpPr/>
            <p:nvPr/>
          </p:nvGrpSpPr>
          <p:grpSpPr>
            <a:xfrm>
              <a:off x="626600" y="477900"/>
              <a:ext cx="7540375" cy="4665675"/>
              <a:chOff x="626600" y="477900"/>
              <a:chExt cx="7540375" cy="4665675"/>
            </a:xfrm>
          </p:grpSpPr>
          <p:sp>
            <p:nvSpPr>
              <p:cNvPr id="307" name="Shape 307"/>
              <p:cNvSpPr/>
              <p:nvPr/>
            </p:nvSpPr>
            <p:spPr>
              <a:xfrm>
                <a:off x="626600" y="987675"/>
                <a:ext cx="7054799" cy="4155900"/>
              </a:xfrm>
              <a:prstGeom prst="rect">
                <a:avLst/>
              </a:prstGeom>
              <a:solidFill>
                <a:srgbClr val="FFFFFF">
                  <a:alpha val="80770"/>
                </a:srgbClr>
              </a:solidFill>
              <a:ln>
                <a:noFill/>
              </a:ln>
            </p:spPr>
            <p:txBody>
              <a:bodyPr lIns="91425" tIns="91425" rIns="91425" bIns="91425" anchor="ctr" anchorCtr="0">
                <a:noAutofit/>
              </a:bodyPr>
              <a:lstStyle/>
              <a:p>
                <a:pPr>
                  <a:spcBef>
                    <a:spcPts val="0"/>
                  </a:spcBef>
                  <a:buNone/>
                </a:pPr>
                <a:endParaRPr/>
              </a:p>
            </p:txBody>
          </p:sp>
          <p:sp>
            <p:nvSpPr>
              <p:cNvPr id="308" name="Shape 308"/>
              <p:cNvSpPr/>
              <p:nvPr/>
            </p:nvSpPr>
            <p:spPr>
              <a:xfrm>
                <a:off x="5034675" y="477900"/>
                <a:ext cx="3132300" cy="509700"/>
              </a:xfrm>
              <a:prstGeom prst="rect">
                <a:avLst/>
              </a:prstGeom>
              <a:solidFill>
                <a:srgbClr val="FFFFFF">
                  <a:alpha val="80770"/>
                </a:srgbClr>
              </a:solidFill>
              <a:ln>
                <a:noFill/>
              </a:ln>
            </p:spPr>
            <p:txBody>
              <a:bodyPr lIns="91425" tIns="91425" rIns="91425" bIns="91425" anchor="ctr" anchorCtr="0">
                <a:noAutofit/>
              </a:bodyPr>
              <a:lstStyle/>
              <a:p>
                <a:pPr>
                  <a:spcBef>
                    <a:spcPts val="0"/>
                  </a:spcBef>
                  <a:buNone/>
                </a:pPr>
                <a:endParaRPr/>
              </a:p>
            </p:txBody>
          </p:sp>
        </p:grpSp>
        <p:sp>
          <p:nvSpPr>
            <p:cNvPr id="309" name="Shape 309"/>
            <p:cNvSpPr/>
            <p:nvPr/>
          </p:nvSpPr>
          <p:spPr>
            <a:xfrm>
              <a:off x="4958475" y="753375"/>
              <a:ext cx="2879999" cy="1264499"/>
            </a:xfrm>
            <a:prstGeom prst="roundRect">
              <a:avLst>
                <a:gd name="adj" fmla="val 16667"/>
              </a:avLst>
            </a:prstGeom>
            <a:solidFill>
              <a:srgbClr val="CFE2F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457200" lvl="0" indent="-381000" rtl="0">
                <a:spcBef>
                  <a:spcPts val="0"/>
                </a:spcBef>
                <a:buSzPct val="100000"/>
                <a:buFont typeface="Calibri"/>
                <a:buChar char="-"/>
              </a:pPr>
              <a:r>
                <a:rPr lang="en" sz="2400">
                  <a:latin typeface="Calibri"/>
                  <a:ea typeface="Calibri"/>
                  <a:cs typeface="Calibri"/>
                  <a:sym typeface="Calibri"/>
                </a:rPr>
                <a:t>NXDOMAIN</a:t>
              </a:r>
            </a:p>
            <a:p>
              <a:pPr marL="457200" lvl="0" indent="-381000" rtl="0">
                <a:spcBef>
                  <a:spcPts val="0"/>
                </a:spcBef>
                <a:buSzPct val="100000"/>
                <a:buFont typeface="Calibri"/>
                <a:buChar char="-"/>
              </a:pPr>
              <a:r>
                <a:rPr lang="en" sz="2400">
                  <a:latin typeface="Calibri"/>
                  <a:ea typeface="Calibri"/>
                  <a:cs typeface="Calibri"/>
                  <a:sym typeface="Calibri"/>
                </a:rPr>
                <a:t>Drop request</a:t>
              </a:r>
            </a:p>
            <a:p>
              <a:pPr marL="457200" lvl="0" indent="-381000" rtl="0">
                <a:spcBef>
                  <a:spcPts val="0"/>
                </a:spcBef>
                <a:buSzPct val="100000"/>
                <a:buFont typeface="Calibri"/>
                <a:buChar char="-"/>
              </a:pPr>
              <a:r>
                <a:rPr lang="en" sz="2400">
                  <a:latin typeface="Calibri"/>
                  <a:ea typeface="Calibri"/>
                  <a:cs typeface="Calibri"/>
                  <a:sym typeface="Calibri"/>
                </a:rPr>
                <a:t>Inject response</a:t>
              </a:r>
            </a:p>
          </p:txBody>
        </p:sp>
        <p:sp>
          <p:nvSpPr>
            <p:cNvPr id="310" name="Shape 310"/>
            <p:cNvSpPr/>
            <p:nvPr/>
          </p:nvSpPr>
          <p:spPr>
            <a:xfrm>
              <a:off x="3321125" y="3807400"/>
              <a:ext cx="2215199" cy="1185900"/>
            </a:xfrm>
            <a:prstGeom prst="roundRect">
              <a:avLst>
                <a:gd name="adj" fmla="val 16667"/>
              </a:avLst>
            </a:prstGeom>
            <a:solidFill>
              <a:srgbClr val="CFE2F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457200" lvl="0" indent="-381000" rtl="0">
                <a:spcBef>
                  <a:spcPts val="0"/>
                </a:spcBef>
                <a:buSzPct val="100000"/>
                <a:buFont typeface="Calibri"/>
                <a:buChar char="-"/>
              </a:pPr>
              <a:r>
                <a:rPr lang="en" sz="2400">
                  <a:latin typeface="Calibri"/>
                  <a:ea typeface="Calibri"/>
                  <a:cs typeface="Calibri"/>
                  <a:sym typeface="Calibri"/>
                </a:rPr>
                <a:t>Send RST</a:t>
              </a:r>
            </a:p>
            <a:p>
              <a:pPr marL="457200" lvl="0" indent="-381000" rtl="0">
                <a:spcBef>
                  <a:spcPts val="0"/>
                </a:spcBef>
                <a:buSzPct val="100000"/>
                <a:buFont typeface="Calibri"/>
                <a:buChar char="-"/>
              </a:pPr>
              <a:r>
                <a:rPr lang="en" sz="2400">
                  <a:latin typeface="Calibri"/>
                  <a:ea typeface="Calibri"/>
                  <a:cs typeface="Calibri"/>
                  <a:sym typeface="Calibri"/>
                </a:rPr>
                <a:t>Drop GET</a:t>
              </a:r>
            </a:p>
            <a:p>
              <a:pPr marL="457200" lvl="0" indent="-381000" rtl="0">
                <a:spcBef>
                  <a:spcPts val="0"/>
                </a:spcBef>
                <a:buSzPct val="100000"/>
                <a:buFont typeface="Calibri"/>
                <a:buChar char="-"/>
              </a:pPr>
              <a:r>
                <a:rPr lang="en" sz="2400">
                  <a:latin typeface="Calibri"/>
                  <a:ea typeface="Calibri"/>
                  <a:cs typeface="Calibri"/>
                  <a:sym typeface="Calibri"/>
                </a:rPr>
                <a:t>HTTP 302</a:t>
              </a:r>
            </a:p>
          </p:txBody>
        </p:sp>
        <p:sp>
          <p:nvSpPr>
            <p:cNvPr id="311" name="Shape 311"/>
            <p:cNvSpPr/>
            <p:nvPr/>
          </p:nvSpPr>
          <p:spPr>
            <a:xfrm>
              <a:off x="5034675" y="2697450"/>
              <a:ext cx="2154300" cy="824699"/>
            </a:xfrm>
            <a:prstGeom prst="roundRect">
              <a:avLst>
                <a:gd name="adj" fmla="val 16667"/>
              </a:avLst>
            </a:prstGeom>
            <a:solidFill>
              <a:srgbClr val="CFE2F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457200" lvl="0" indent="-381000" rtl="0">
                <a:spcBef>
                  <a:spcPts val="0"/>
                </a:spcBef>
                <a:buSzPct val="100000"/>
                <a:buFont typeface="Calibri"/>
                <a:buChar char="-"/>
              </a:pPr>
              <a:r>
                <a:rPr lang="en" sz="2400">
                  <a:solidFill>
                    <a:schemeClr val="dk1"/>
                  </a:solidFill>
                  <a:latin typeface="Calibri"/>
                  <a:ea typeface="Calibri"/>
                  <a:cs typeface="Calibri"/>
                  <a:sym typeface="Calibri"/>
                </a:rPr>
                <a:t>Send RST</a:t>
              </a:r>
            </a:p>
            <a:p>
              <a:pPr marL="457200" lvl="0" indent="-381000" rtl="0">
                <a:spcBef>
                  <a:spcPts val="0"/>
                </a:spcBef>
                <a:buSzPct val="100000"/>
                <a:buFont typeface="Calibri"/>
                <a:buChar char="-"/>
              </a:pPr>
              <a:r>
                <a:rPr lang="en" sz="2400">
                  <a:latin typeface="Calibri"/>
                  <a:ea typeface="Calibri"/>
                  <a:cs typeface="Calibri"/>
                  <a:sym typeface="Calibri"/>
                </a:rPr>
                <a:t>Drop SYN</a:t>
              </a:r>
            </a:p>
          </p:txBody>
        </p:sp>
        <p:sp>
          <p:nvSpPr>
            <p:cNvPr id="312" name="Shape 312"/>
            <p:cNvSpPr txBox="1"/>
            <p:nvPr/>
          </p:nvSpPr>
          <p:spPr>
            <a:xfrm>
              <a:off x="4958475" y="213750"/>
              <a:ext cx="2879999" cy="488700"/>
            </a:xfrm>
            <a:prstGeom prst="rect">
              <a:avLst/>
            </a:prstGeom>
            <a:noFill/>
            <a:ln>
              <a:noFill/>
            </a:ln>
          </p:spPr>
          <p:txBody>
            <a:bodyPr lIns="91425" tIns="91425" rIns="91425" bIns="91425" anchor="t" anchorCtr="0">
              <a:noAutofit/>
            </a:bodyPr>
            <a:lstStyle/>
            <a:p>
              <a:pPr lvl="0" algn="ctr" rtl="0">
                <a:spcBef>
                  <a:spcPts val="0"/>
                </a:spcBef>
                <a:buNone/>
              </a:pPr>
              <a:r>
                <a:rPr lang="en" sz="3000">
                  <a:latin typeface="Calibri"/>
                  <a:ea typeface="Calibri"/>
                  <a:cs typeface="Calibri"/>
                  <a:sym typeface="Calibri"/>
                </a:rPr>
                <a:t>Domains</a:t>
              </a:r>
            </a:p>
          </p:txBody>
        </p:sp>
        <p:sp>
          <p:nvSpPr>
            <p:cNvPr id="313" name="Shape 313"/>
            <p:cNvSpPr txBox="1"/>
            <p:nvPr/>
          </p:nvSpPr>
          <p:spPr>
            <a:xfrm>
              <a:off x="5034675" y="2157650"/>
              <a:ext cx="2154300" cy="488700"/>
            </a:xfrm>
            <a:prstGeom prst="rect">
              <a:avLst/>
            </a:prstGeom>
            <a:noFill/>
            <a:ln>
              <a:noFill/>
            </a:ln>
          </p:spPr>
          <p:txBody>
            <a:bodyPr lIns="91425" tIns="91425" rIns="91425" bIns="91425" anchor="t" anchorCtr="0">
              <a:noAutofit/>
            </a:bodyPr>
            <a:lstStyle/>
            <a:p>
              <a:pPr lvl="0" algn="ctr" rtl="0">
                <a:spcBef>
                  <a:spcPts val="0"/>
                </a:spcBef>
                <a:buNone/>
              </a:pPr>
              <a:r>
                <a:rPr lang="en" sz="3000">
                  <a:latin typeface="Calibri"/>
                  <a:ea typeface="Calibri"/>
                  <a:cs typeface="Calibri"/>
                  <a:sym typeface="Calibri"/>
                </a:rPr>
                <a:t>IP addresses</a:t>
              </a:r>
            </a:p>
          </p:txBody>
        </p:sp>
        <p:sp>
          <p:nvSpPr>
            <p:cNvPr id="314" name="Shape 314"/>
            <p:cNvSpPr txBox="1"/>
            <p:nvPr/>
          </p:nvSpPr>
          <p:spPr>
            <a:xfrm>
              <a:off x="3321125" y="3265204"/>
              <a:ext cx="2215199" cy="488700"/>
            </a:xfrm>
            <a:prstGeom prst="rect">
              <a:avLst/>
            </a:prstGeom>
            <a:noFill/>
            <a:ln>
              <a:noFill/>
            </a:ln>
          </p:spPr>
          <p:txBody>
            <a:bodyPr lIns="91425" tIns="91425" rIns="91425" bIns="91425" anchor="t" anchorCtr="0">
              <a:noAutofit/>
            </a:bodyPr>
            <a:lstStyle/>
            <a:p>
              <a:pPr lvl="0" algn="ctr" rtl="0">
                <a:spcBef>
                  <a:spcPts val="0"/>
                </a:spcBef>
                <a:buNone/>
              </a:pPr>
              <a:r>
                <a:rPr lang="en" sz="3000">
                  <a:latin typeface="Calibri"/>
                  <a:ea typeface="Calibri"/>
                  <a:cs typeface="Calibri"/>
                  <a:sym typeface="Calibri"/>
                </a:rPr>
                <a:t>URLs</a:t>
              </a:r>
            </a:p>
          </p:txBody>
        </p:sp>
      </p:grpSp>
      <p:sp>
        <p:nvSpPr>
          <p:cNvPr id="315" name="Shape 315"/>
          <p:cNvSpPr txBox="1">
            <a:spLocks noGrp="1"/>
          </p:cNvSpPr>
          <p:nvPr>
            <p:ph type="title"/>
          </p:nvPr>
        </p:nvSpPr>
        <p:spPr>
          <a:xfrm>
            <a:off x="221745" y="248788"/>
            <a:ext cx="8229600" cy="857400"/>
          </a:xfrm>
          <a:prstGeom prst="rect">
            <a:avLst/>
          </a:prstGeom>
        </p:spPr>
        <p:txBody>
          <a:bodyPr lIns="91425" tIns="91425" rIns="91425" bIns="91425" anchor="b" anchorCtr="0">
            <a:noAutofit/>
          </a:bodyPr>
          <a:lstStyle/>
          <a:p>
            <a:pPr lvl="0" rtl="0">
              <a:spcBef>
                <a:spcPts val="0"/>
              </a:spcBef>
              <a:buNone/>
            </a:pPr>
            <a:r>
              <a:rPr lang="en" sz="3200" dirty="0"/>
              <a:t>Inferring </a:t>
            </a:r>
            <a:br>
              <a:rPr lang="en-US" sz="3200" dirty="0"/>
            </a:br>
            <a:r>
              <a:rPr lang="en-US" sz="3200" dirty="0"/>
              <a:t>C</a:t>
            </a:r>
            <a:r>
              <a:rPr lang="en" sz="3200" dirty="0"/>
              <a:t>ensorship</a:t>
            </a:r>
          </a:p>
        </p:txBody>
      </p:sp>
      <p:sp>
        <p:nvSpPr>
          <p:cNvPr id="316" name="Shape 316"/>
          <p:cNvSpPr txBox="1">
            <a:spLocks noGrp="1"/>
          </p:cNvSpPr>
          <p:nvPr>
            <p:ph type="sldNum" idx="12"/>
          </p:nvPr>
        </p:nvSpPr>
        <p:spPr>
          <a:xfrm>
            <a:off x="8556795" y="4749850"/>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80</a:t>
            </a:fld>
            <a:endParaRPr lang="en"/>
          </a:p>
        </p:txBody>
      </p:sp>
      <p:sp>
        <p:nvSpPr>
          <p:cNvPr id="317" name="Shape 317"/>
          <p:cNvSpPr/>
          <p:nvPr/>
        </p:nvSpPr>
        <p:spPr>
          <a:xfrm>
            <a:off x="833104" y="931525"/>
            <a:ext cx="4034399" cy="857400"/>
          </a:xfrm>
          <a:prstGeom prst="rightArrow">
            <a:avLst>
              <a:gd name="adj1" fmla="val 50000"/>
              <a:gd name="adj2" fmla="val 50000"/>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sz="2400">
                <a:latin typeface="Calibri"/>
                <a:ea typeface="Calibri"/>
                <a:cs typeface="Calibri"/>
                <a:sym typeface="Calibri"/>
              </a:rPr>
              <a:t>Many images, same domain</a:t>
            </a:r>
          </a:p>
        </p:txBody>
      </p:sp>
      <p:sp>
        <p:nvSpPr>
          <p:cNvPr id="318" name="Shape 318"/>
          <p:cNvSpPr/>
          <p:nvPr/>
        </p:nvSpPr>
        <p:spPr>
          <a:xfrm>
            <a:off x="175027" y="3959567"/>
            <a:ext cx="3049199" cy="857400"/>
          </a:xfrm>
          <a:prstGeom prst="rightArrow">
            <a:avLst>
              <a:gd name="adj1" fmla="val 50000"/>
              <a:gd name="adj2" fmla="val 50000"/>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400">
                <a:latin typeface="Calibri"/>
                <a:ea typeface="Calibri"/>
                <a:cs typeface="Calibri"/>
                <a:sym typeface="Calibri"/>
              </a:rPr>
              <a:t>Load URLs in iframe</a:t>
            </a:r>
          </a:p>
        </p:txBody>
      </p:sp>
      <p:sp>
        <p:nvSpPr>
          <p:cNvPr id="319" name="Shape 319"/>
          <p:cNvSpPr/>
          <p:nvPr/>
        </p:nvSpPr>
        <p:spPr>
          <a:xfrm>
            <a:off x="1635676" y="2672944"/>
            <a:ext cx="3322199" cy="857400"/>
          </a:xfrm>
          <a:prstGeom prst="rightArrow">
            <a:avLst>
              <a:gd name="adj1" fmla="val 50000"/>
              <a:gd name="adj2" fmla="val 50000"/>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400">
                <a:latin typeface="Calibri"/>
                <a:ea typeface="Calibri"/>
                <a:cs typeface="Calibri"/>
                <a:sym typeface="Calibri"/>
              </a:rPr>
              <a:t>Many images, same IP</a:t>
            </a:r>
          </a:p>
        </p:txBody>
      </p:sp>
    </p:spTree>
    <p:extLst>
      <p:ext uri="{BB962C8B-B14F-4D97-AF65-F5344CB8AC3E}">
        <p14:creationId xmlns:p14="http://schemas.microsoft.com/office/powerpoint/2010/main" val="1940663948"/>
      </p:ext>
    </p:extLst>
  </p:cSld>
  <p:clrMapOvr>
    <a:masterClrMapping/>
  </p:clrMapOvr>
  <p:transition spd="slow">
    <p:cut/>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2001655"/>
            <a:ext cx="8763000" cy="857250"/>
          </a:xfrm>
        </p:spPr>
        <p:txBody>
          <a:bodyPr/>
          <a:lstStyle/>
          <a:p>
            <a:pPr algn="ctr"/>
            <a:r>
              <a:rPr lang="en-US" dirty="0"/>
              <a:t>Ethics</a:t>
            </a:r>
            <a:br>
              <a:rPr lang="en-US" dirty="0"/>
            </a:br>
            <a:r>
              <a:rPr lang="en-US" dirty="0"/>
              <a:t>(another full lecture…)</a:t>
            </a:r>
          </a:p>
        </p:txBody>
      </p:sp>
    </p:spTree>
    <p:extLst>
      <p:ext uri="{BB962C8B-B14F-4D97-AF65-F5344CB8AC3E}">
        <p14:creationId xmlns:p14="http://schemas.microsoft.com/office/powerpoint/2010/main" val="10439400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Shape 430"/>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dirty="0"/>
              <a:t>Can </a:t>
            </a:r>
            <a:r>
              <a:rPr lang="en-US" dirty="0"/>
              <a:t>W</a:t>
            </a:r>
            <a:r>
              <a:rPr lang="en" dirty="0"/>
              <a:t>e </a:t>
            </a:r>
            <a:r>
              <a:rPr lang="en-US" dirty="0"/>
              <a:t>R</a:t>
            </a:r>
            <a:r>
              <a:rPr lang="en" dirty="0"/>
              <a:t>educe Encore’s </a:t>
            </a:r>
            <a:r>
              <a:rPr lang="en-US" dirty="0"/>
              <a:t>R</a:t>
            </a:r>
            <a:r>
              <a:rPr lang="en" dirty="0"/>
              <a:t>isks?</a:t>
            </a:r>
          </a:p>
        </p:txBody>
      </p:sp>
      <p:sp>
        <p:nvSpPr>
          <p:cNvPr id="431" name="Shape 431"/>
          <p:cNvSpPr txBox="1">
            <a:spLocks noGrp="1"/>
          </p:cNvSpPr>
          <p:nvPr>
            <p:ph type="body" idx="1"/>
          </p:nvPr>
        </p:nvSpPr>
        <p:spPr>
          <a:xfrm>
            <a:off x="457200" y="1200152"/>
            <a:ext cx="8229600" cy="3725699"/>
          </a:xfrm>
          <a:prstGeom prst="rect">
            <a:avLst/>
          </a:prstGeom>
        </p:spPr>
        <p:txBody>
          <a:bodyPr lIns="91425" tIns="91425" rIns="91425" bIns="91425" anchor="t" anchorCtr="0">
            <a:noAutofit/>
          </a:bodyPr>
          <a:lstStyle/>
          <a:p>
            <a:pPr marL="342900" lvl="0" indent="-342900" rtl="0">
              <a:lnSpc>
                <a:spcPct val="100000"/>
              </a:lnSpc>
              <a:spcBef>
                <a:spcPts val="0"/>
              </a:spcBef>
              <a:buFont typeface="Arial"/>
              <a:buChar char="•"/>
            </a:pPr>
            <a:r>
              <a:rPr lang="en" sz="2400" dirty="0"/>
              <a:t>Risk depends on usage</a:t>
            </a:r>
          </a:p>
          <a:p>
            <a:pPr marL="571500" lvl="0" indent="-342900" rtl="0">
              <a:lnSpc>
                <a:spcPct val="100000"/>
              </a:lnSpc>
              <a:spcBef>
                <a:spcPts val="0"/>
              </a:spcBef>
              <a:buFont typeface="Arial"/>
              <a:buChar char="•"/>
            </a:pPr>
            <a:r>
              <a:rPr lang="en" sz="2400" dirty="0"/>
              <a:t>What URLs we ask users to measure</a:t>
            </a:r>
          </a:p>
          <a:p>
            <a:pPr marL="571500" lvl="0" indent="-342900" rtl="0">
              <a:lnSpc>
                <a:spcPct val="100000"/>
              </a:lnSpc>
              <a:spcBef>
                <a:spcPts val="0"/>
              </a:spcBef>
              <a:buFont typeface="Arial"/>
              <a:buChar char="•"/>
            </a:pPr>
            <a:r>
              <a:rPr lang="en" sz="2400" dirty="0"/>
              <a:t>Which users run those measurements</a:t>
            </a:r>
            <a:endParaRPr lang="en-US" sz="2400" dirty="0"/>
          </a:p>
          <a:p>
            <a:pPr marL="228600" lvl="0" indent="0" rtl="0">
              <a:lnSpc>
                <a:spcPct val="100000"/>
              </a:lnSpc>
              <a:spcBef>
                <a:spcPts val="0"/>
              </a:spcBef>
              <a:buNone/>
            </a:pPr>
            <a:endParaRPr sz="2400" dirty="0"/>
          </a:p>
          <a:p>
            <a:pPr marL="342900" indent="-342900" rtl="0">
              <a:lnSpc>
                <a:spcPct val="100000"/>
              </a:lnSpc>
              <a:spcBef>
                <a:spcPts val="0"/>
              </a:spcBef>
              <a:buFont typeface="Arial"/>
              <a:buChar char="•"/>
            </a:pPr>
            <a:r>
              <a:rPr lang="en" sz="2400" dirty="0"/>
              <a:t>Low-risk use cases</a:t>
            </a:r>
          </a:p>
          <a:p>
            <a:pPr marL="571500" lvl="0" indent="-342900" rtl="0">
              <a:lnSpc>
                <a:spcPct val="100000"/>
              </a:lnSpc>
              <a:spcBef>
                <a:spcPts val="0"/>
              </a:spcBef>
              <a:buFont typeface="Arial"/>
              <a:buChar char="•"/>
            </a:pPr>
            <a:r>
              <a:rPr lang="en" sz="2400" dirty="0"/>
              <a:t>URLs often loaded with cross-origin requests</a:t>
            </a:r>
          </a:p>
          <a:p>
            <a:pPr marL="571500" lvl="0" indent="-342900" rtl="0">
              <a:lnSpc>
                <a:spcPct val="100000"/>
              </a:lnSpc>
              <a:spcBef>
                <a:spcPts val="0"/>
              </a:spcBef>
              <a:buFont typeface="Arial"/>
              <a:buChar char="•"/>
            </a:pPr>
            <a:r>
              <a:rPr lang="en" sz="2400" dirty="0"/>
              <a:t>Scalable network availability monitoring</a:t>
            </a:r>
          </a:p>
          <a:p>
            <a:pPr marL="342900" indent="-342900">
              <a:lnSpc>
                <a:spcPct val="100000"/>
              </a:lnSpc>
              <a:spcBef>
                <a:spcPts val="0"/>
              </a:spcBef>
              <a:buFont typeface="Arial"/>
              <a:buChar char="•"/>
            </a:pPr>
            <a:endParaRPr sz="2400" dirty="0"/>
          </a:p>
        </p:txBody>
      </p:sp>
      <p:sp>
        <p:nvSpPr>
          <p:cNvPr id="432" name="Shape 432"/>
          <p:cNvSpPr txBox="1">
            <a:spLocks noGrp="1"/>
          </p:cNvSpPr>
          <p:nvPr>
            <p:ph type="sldNum" idx="12"/>
          </p:nvPr>
        </p:nvSpPr>
        <p:spPr>
          <a:xfrm>
            <a:off x="8556795" y="474985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82</a:t>
            </a:fld>
            <a:endParaRPr lang="en"/>
          </a:p>
        </p:txBody>
      </p:sp>
    </p:spTree>
    <p:extLst>
      <p:ext uri="{BB962C8B-B14F-4D97-AF65-F5344CB8AC3E}">
        <p14:creationId xmlns:p14="http://schemas.microsoft.com/office/powerpoint/2010/main" val="4061572505"/>
      </p:ext>
    </p:extLst>
  </p:cSld>
  <p:clrMapOvr>
    <a:masterClrMapping/>
  </p:clrMapOvr>
  <p:transition spd="slow">
    <p:cut/>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Shape 437"/>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US" dirty="0"/>
              <a:t>Encore: </a:t>
            </a:r>
            <a:r>
              <a:rPr lang="en" dirty="0"/>
              <a:t>Summary</a:t>
            </a:r>
          </a:p>
        </p:txBody>
      </p:sp>
      <p:sp>
        <p:nvSpPr>
          <p:cNvPr id="438" name="Shape 438"/>
          <p:cNvSpPr txBox="1">
            <a:spLocks noGrp="1"/>
          </p:cNvSpPr>
          <p:nvPr>
            <p:ph type="body" idx="1"/>
          </p:nvPr>
        </p:nvSpPr>
        <p:spPr>
          <a:xfrm>
            <a:off x="457200" y="1064307"/>
            <a:ext cx="8229600" cy="1076218"/>
          </a:xfrm>
          <a:prstGeom prst="rect">
            <a:avLst/>
          </a:prstGeom>
          <a:solidFill>
            <a:srgbClr val="D6D6D6"/>
          </a:solidFill>
        </p:spPr>
        <p:txBody>
          <a:bodyPr lIns="91425" tIns="91425" rIns="91425" bIns="91425" anchor="t" anchorCtr="0">
            <a:noAutofit/>
          </a:bodyPr>
          <a:lstStyle/>
          <a:p>
            <a:pPr lvl="0" algn="ctr" rtl="0">
              <a:lnSpc>
                <a:spcPct val="100000"/>
              </a:lnSpc>
              <a:spcBef>
                <a:spcPts val="0"/>
              </a:spcBef>
              <a:buNone/>
            </a:pPr>
            <a:r>
              <a:rPr lang="en" sz="2800" b="1" dirty="0"/>
              <a:t>Encore</a:t>
            </a:r>
            <a:r>
              <a:rPr lang="en" sz="2800" dirty="0"/>
              <a:t> enables measurement of Web censorship using ordinary Web browsers as vantage points</a:t>
            </a:r>
            <a:r>
              <a:rPr lang="en-US" sz="2800" dirty="0"/>
              <a:t>.</a:t>
            </a:r>
            <a:endParaRPr lang="en" sz="2800" dirty="0"/>
          </a:p>
        </p:txBody>
      </p:sp>
      <p:sp>
        <p:nvSpPr>
          <p:cNvPr id="439" name="Shape 439"/>
          <p:cNvSpPr txBox="1">
            <a:spLocks noGrp="1"/>
          </p:cNvSpPr>
          <p:nvPr>
            <p:ph type="sldNum" idx="12"/>
          </p:nvPr>
        </p:nvSpPr>
        <p:spPr>
          <a:xfrm>
            <a:off x="8556795" y="474985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83</a:t>
            </a:fld>
            <a:endParaRPr lang="en"/>
          </a:p>
        </p:txBody>
      </p:sp>
      <p:sp>
        <p:nvSpPr>
          <p:cNvPr id="441" name="Shape 441"/>
          <p:cNvSpPr txBox="1">
            <a:spLocks noGrp="1"/>
          </p:cNvSpPr>
          <p:nvPr>
            <p:ph type="body" idx="4294967295"/>
          </p:nvPr>
        </p:nvSpPr>
        <p:spPr>
          <a:xfrm>
            <a:off x="0" y="2660650"/>
            <a:ext cx="8229600" cy="1328738"/>
          </a:xfrm>
          <a:prstGeom prst="rect">
            <a:avLst/>
          </a:prstGeom>
        </p:spPr>
        <p:txBody>
          <a:bodyPr lIns="91425" tIns="91425" rIns="91425" bIns="91425" anchor="t" anchorCtr="0">
            <a:noAutofit/>
          </a:bodyPr>
          <a:lstStyle/>
          <a:p>
            <a:pPr marL="457200" lvl="0" indent="-228600" rtl="0">
              <a:spcBef>
                <a:spcPts val="0"/>
              </a:spcBef>
              <a:buAutoNum type="arabicPeriod"/>
            </a:pPr>
            <a:r>
              <a:rPr lang="en-US" dirty="0"/>
              <a:t> </a:t>
            </a:r>
            <a:r>
              <a:rPr lang="en" dirty="0"/>
              <a:t>A technique for measuring censorship at scale</a:t>
            </a:r>
          </a:p>
          <a:p>
            <a:pPr marL="457200" lvl="0" indent="-228600" rtl="0">
              <a:spcBef>
                <a:spcPts val="0"/>
              </a:spcBef>
              <a:buAutoNum type="arabicPeriod"/>
            </a:pPr>
            <a:r>
              <a:rPr lang="en-US" dirty="0"/>
              <a:t> </a:t>
            </a:r>
            <a:r>
              <a:rPr lang="en" dirty="0"/>
              <a:t>A censorship emulation testbed</a:t>
            </a:r>
          </a:p>
          <a:p>
            <a:pPr marL="457200" lvl="0" indent="-228600" rtl="0">
              <a:spcBef>
                <a:spcPts val="0"/>
              </a:spcBef>
              <a:buAutoNum type="arabicPeriod"/>
            </a:pPr>
            <a:r>
              <a:rPr lang="en-US" dirty="0"/>
              <a:t> </a:t>
            </a:r>
            <a:r>
              <a:rPr lang="en" dirty="0"/>
              <a:t>Open source software</a:t>
            </a:r>
          </a:p>
          <a:p>
            <a:pPr marL="914400" lvl="1" indent="-228600">
              <a:spcBef>
                <a:spcPts val="0"/>
              </a:spcBef>
            </a:pPr>
            <a:r>
              <a:rPr lang="en" u="sng" dirty="0">
                <a:solidFill>
                  <a:schemeClr val="hlink"/>
                </a:solidFill>
              </a:rPr>
              <a:t>https://github.com/noise-lab/encore</a:t>
            </a:r>
            <a:endParaRPr lang="en" u="sng" dirty="0">
              <a:solidFill>
                <a:schemeClr val="hlink"/>
              </a:solidFill>
              <a:hlinkClick r:id="rId3"/>
            </a:endParaRPr>
          </a:p>
        </p:txBody>
      </p:sp>
    </p:spTree>
    <p:extLst>
      <p:ext uri="{BB962C8B-B14F-4D97-AF65-F5344CB8AC3E}">
        <p14:creationId xmlns:p14="http://schemas.microsoft.com/office/powerpoint/2010/main" val="2919501552"/>
      </p:ext>
    </p:extLst>
  </p:cSld>
  <p:clrMapOvr>
    <a:masterClrMapping/>
  </p:clrMapOvr>
  <p:transition spd="slow">
    <p:cut/>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of Online Communication</a:t>
            </a:r>
          </a:p>
        </p:txBody>
      </p:sp>
      <p:sp>
        <p:nvSpPr>
          <p:cNvPr id="3" name="Content Placeholder 2"/>
          <p:cNvSpPr>
            <a:spLocks noGrp="1"/>
          </p:cNvSpPr>
          <p:nvPr>
            <p:ph idx="1"/>
          </p:nvPr>
        </p:nvSpPr>
        <p:spPr>
          <a:xfrm>
            <a:off x="447579" y="1017352"/>
            <a:ext cx="8229600" cy="3394472"/>
          </a:xfrm>
        </p:spPr>
        <p:txBody>
          <a:bodyPr/>
          <a:lstStyle/>
          <a:p>
            <a:r>
              <a:rPr lang="en-US" b="1" dirty="0"/>
              <a:t>Controlling Protocols</a:t>
            </a:r>
            <a:br>
              <a:rPr lang="en-US" b="1" dirty="0"/>
            </a:br>
            <a:r>
              <a:rPr lang="en-US" dirty="0"/>
              <a:t>Filtering and manipulation of Internet </a:t>
            </a:r>
            <a:r>
              <a:rPr lang="en-US" b="1" dirty="0"/>
              <a:t>protocols</a:t>
            </a:r>
          </a:p>
          <a:p>
            <a:pPr lvl="1"/>
            <a:r>
              <a:rPr lang="en-US" dirty="0"/>
              <a:t>HTTP, TCP/IP, DNS</a:t>
            </a:r>
          </a:p>
          <a:p>
            <a:pPr lvl="1"/>
            <a:r>
              <a:rPr lang="en-US" dirty="0">
                <a:solidFill>
                  <a:srgbClr val="BFBFBF"/>
                </a:solidFill>
              </a:rPr>
              <a:t>Circumvention tools (e.g., Tor)</a:t>
            </a:r>
          </a:p>
          <a:p>
            <a:r>
              <a:rPr lang="en-US" b="1" dirty="0"/>
              <a:t>Controlling Attention</a:t>
            </a:r>
            <a:br>
              <a:rPr lang="en-US" b="1" dirty="0"/>
            </a:br>
            <a:r>
              <a:rPr lang="en-US" dirty="0"/>
              <a:t>Filtering and manipulation on Internet </a:t>
            </a:r>
            <a:r>
              <a:rPr lang="en-US" b="1" dirty="0"/>
              <a:t>platforms</a:t>
            </a:r>
          </a:p>
          <a:p>
            <a:pPr lvl="1"/>
            <a:r>
              <a:rPr lang="en-US" dirty="0"/>
              <a:t>Filter bubbles</a:t>
            </a:r>
          </a:p>
          <a:p>
            <a:pPr lvl="1"/>
            <a:r>
              <a:rPr lang="en-US" dirty="0"/>
              <a:t>Personalization (and attacks)</a:t>
            </a:r>
          </a:p>
          <a:p>
            <a:pPr lvl="1"/>
            <a:r>
              <a:rPr lang="en-US" dirty="0"/>
              <a:t>Automated filtering</a:t>
            </a:r>
          </a:p>
        </p:txBody>
      </p:sp>
    </p:spTree>
    <p:extLst>
      <p:ext uri="{BB962C8B-B14F-4D97-AF65-F5344CB8AC3E}">
        <p14:creationId xmlns:p14="http://schemas.microsoft.com/office/powerpoint/2010/main" val="1750705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4" name="Shape 204"/>
          <p:cNvSpPr txBox="1">
            <a:spLocks noGrp="1"/>
          </p:cNvSpPr>
          <p:nvPr>
            <p:ph type="body" idx="1"/>
          </p:nvPr>
        </p:nvSpPr>
        <p:spPr>
          <a:xfrm>
            <a:off x="118246" y="1173075"/>
            <a:ext cx="5448900" cy="3155400"/>
          </a:xfrm>
          <a:prstGeom prst="rect">
            <a:avLst/>
          </a:prstGeom>
          <a:solidFill>
            <a:srgbClr val="FFFFFF"/>
          </a:solidFill>
          <a:ln w="19050" cap="flat" cmpd="sng">
            <a:solidFill>
              <a:srgbClr val="666666"/>
            </a:solidFill>
            <a:prstDash val="dot"/>
            <a:round/>
            <a:headEnd type="none" w="med" len="med"/>
            <a:tailEnd type="none" w="med" len="med"/>
          </a:ln>
        </p:spPr>
        <p:txBody>
          <a:bodyPr lIns="91425" tIns="91425" rIns="91425" bIns="91425" anchor="t" anchorCtr="0">
            <a:noAutofit/>
          </a:bodyPr>
          <a:lstStyle/>
          <a:p>
            <a:pPr lvl="0" rtl="0">
              <a:lnSpc>
                <a:spcPct val="100000"/>
              </a:lnSpc>
              <a:spcBef>
                <a:spcPts val="0"/>
              </a:spcBef>
              <a:spcAft>
                <a:spcPts val="1000"/>
              </a:spcAft>
              <a:buClr>
                <a:schemeClr val="dk1"/>
              </a:buClr>
              <a:buSzPct val="61111"/>
              <a:buFont typeface="Arial"/>
              <a:buNone/>
            </a:pPr>
            <a:r>
              <a:rPr lang="en" sz="1800" b="1">
                <a:solidFill>
                  <a:srgbClr val="FF4426"/>
                </a:solidFill>
                <a:latin typeface="Droid Sans"/>
                <a:ea typeface="Droid Sans"/>
                <a:cs typeface="Droid Sans"/>
                <a:sym typeface="Droid Sans"/>
              </a:rPr>
              <a:t>TCP Handshake:</a:t>
            </a:r>
            <a:br>
              <a:rPr lang="en" sz="1800" b="1">
                <a:solidFill>
                  <a:srgbClr val="FF4426"/>
                </a:solidFill>
                <a:latin typeface="Droid Sans"/>
                <a:ea typeface="Droid Sans"/>
                <a:cs typeface="Droid Sans"/>
                <a:sym typeface="Droid Sans"/>
              </a:rPr>
            </a:br>
            <a:br>
              <a:rPr lang="en" sz="1800" b="1">
                <a:solidFill>
                  <a:srgbClr val="FF4426"/>
                </a:solidFill>
                <a:latin typeface="Droid Sans"/>
                <a:ea typeface="Droid Sans"/>
                <a:cs typeface="Droid Sans"/>
                <a:sym typeface="Droid Sans"/>
              </a:rPr>
            </a:br>
            <a:br>
              <a:rPr lang="en" sz="1800" b="1">
                <a:solidFill>
                  <a:srgbClr val="FF4426"/>
                </a:solidFill>
                <a:latin typeface="Droid Sans"/>
                <a:ea typeface="Droid Sans"/>
                <a:cs typeface="Droid Sans"/>
                <a:sym typeface="Droid Sans"/>
              </a:rPr>
            </a:br>
            <a:br>
              <a:rPr lang="en" sz="1800" b="1">
                <a:solidFill>
                  <a:srgbClr val="FF4426"/>
                </a:solidFill>
                <a:latin typeface="Droid Sans"/>
                <a:ea typeface="Droid Sans"/>
                <a:cs typeface="Droid Sans"/>
                <a:sym typeface="Droid Sans"/>
              </a:rPr>
            </a:br>
            <a:br>
              <a:rPr lang="en" sz="1800" b="1">
                <a:solidFill>
                  <a:srgbClr val="FF4426"/>
                </a:solidFill>
                <a:latin typeface="Droid Sans"/>
                <a:ea typeface="Droid Sans"/>
                <a:cs typeface="Droid Sans"/>
                <a:sym typeface="Droid Sans"/>
              </a:rPr>
            </a:br>
            <a:br>
              <a:rPr lang="en" sz="1800" b="1">
                <a:solidFill>
                  <a:srgbClr val="FF4426"/>
                </a:solidFill>
                <a:latin typeface="Droid Sans"/>
                <a:ea typeface="Droid Sans"/>
                <a:cs typeface="Droid Sans"/>
                <a:sym typeface="Droid Sans"/>
              </a:rPr>
            </a:br>
            <a:br>
              <a:rPr lang="en" sz="1800" b="1">
                <a:solidFill>
                  <a:srgbClr val="FF4426"/>
                </a:solidFill>
                <a:latin typeface="Droid Sans"/>
                <a:ea typeface="Droid Sans"/>
                <a:cs typeface="Droid Sans"/>
                <a:sym typeface="Droid Sans"/>
              </a:rPr>
            </a:br>
            <a:br>
              <a:rPr lang="en" sz="1800" b="1">
                <a:solidFill>
                  <a:srgbClr val="FF4426"/>
                </a:solidFill>
                <a:latin typeface="Droid Sans"/>
                <a:ea typeface="Droid Sans"/>
                <a:cs typeface="Droid Sans"/>
                <a:sym typeface="Droid Sans"/>
              </a:rPr>
            </a:br>
            <a:br>
              <a:rPr lang="en" sz="1800" b="1">
                <a:solidFill>
                  <a:srgbClr val="FF4426"/>
                </a:solidFill>
                <a:latin typeface="Droid Sans"/>
                <a:ea typeface="Droid Sans"/>
                <a:cs typeface="Droid Sans"/>
                <a:sym typeface="Droid Sans"/>
              </a:rPr>
            </a:br>
            <a:endParaRPr lang="en" sz="1800" b="1">
              <a:solidFill>
                <a:srgbClr val="FF4426"/>
              </a:solidFill>
              <a:latin typeface="Droid Sans"/>
              <a:ea typeface="Droid Sans"/>
              <a:cs typeface="Droid Sans"/>
              <a:sym typeface="Droid Sans"/>
            </a:endParaRPr>
          </a:p>
          <a:p>
            <a:pPr lvl="0" rtl="0">
              <a:lnSpc>
                <a:spcPct val="100000"/>
              </a:lnSpc>
              <a:spcBef>
                <a:spcPts val="0"/>
              </a:spcBef>
              <a:spcAft>
                <a:spcPts val="1000"/>
              </a:spcAft>
              <a:buClr>
                <a:schemeClr val="dk1"/>
              </a:buClr>
              <a:buSzPct val="78571"/>
              <a:buFont typeface="Arial"/>
              <a:buNone/>
            </a:pPr>
            <a:endParaRPr b="1">
              <a:solidFill>
                <a:srgbClr val="000000"/>
              </a:solidFill>
              <a:latin typeface="Droid Sans"/>
              <a:ea typeface="Droid Sans"/>
              <a:cs typeface="Droid Sans"/>
              <a:sym typeface="Droid Sans"/>
            </a:endParaRPr>
          </a:p>
          <a:p>
            <a:pPr lvl="0" rtl="0">
              <a:lnSpc>
                <a:spcPct val="100000"/>
              </a:lnSpc>
              <a:spcBef>
                <a:spcPts val="0"/>
              </a:spcBef>
              <a:buClr>
                <a:schemeClr val="dk1"/>
              </a:buClr>
              <a:buSzPct val="78571"/>
              <a:buFont typeface="Arial"/>
              <a:buNone/>
            </a:pPr>
            <a:endParaRPr b="1">
              <a:solidFill>
                <a:srgbClr val="000000"/>
              </a:solidFill>
              <a:latin typeface="Droid Sans"/>
              <a:ea typeface="Droid Sans"/>
              <a:cs typeface="Droid Sans"/>
              <a:sym typeface="Droid Sans"/>
            </a:endParaRPr>
          </a:p>
          <a:p>
            <a:pPr lvl="0" rtl="0">
              <a:lnSpc>
                <a:spcPct val="100000"/>
              </a:lnSpc>
              <a:spcBef>
                <a:spcPts val="0"/>
              </a:spcBef>
              <a:buNone/>
            </a:pPr>
            <a:endParaRPr sz="1200"/>
          </a:p>
        </p:txBody>
      </p:sp>
      <p:sp>
        <p:nvSpPr>
          <p:cNvPr id="205" name="Shape 205"/>
          <p:cNvSpPr/>
          <p:nvPr/>
        </p:nvSpPr>
        <p:spPr>
          <a:xfrm>
            <a:off x="1246050" y="255975"/>
            <a:ext cx="6571800" cy="650100"/>
          </a:xfrm>
          <a:prstGeom prst="rect">
            <a:avLst/>
          </a:prstGeom>
          <a:noFill/>
          <a:ln>
            <a:noFill/>
          </a:ln>
        </p:spPr>
        <p:txBody>
          <a:bodyPr lIns="91425" tIns="91425" rIns="91425" bIns="91425" anchor="ctr" anchorCtr="0">
            <a:noAutofit/>
          </a:bodyPr>
          <a:lstStyle/>
          <a:p>
            <a:pPr lvl="0" algn="ctr" rtl="0">
              <a:lnSpc>
                <a:spcPct val="115000"/>
              </a:lnSpc>
              <a:spcBef>
                <a:spcPts val="0"/>
              </a:spcBef>
              <a:spcAft>
                <a:spcPts val="1600"/>
              </a:spcAft>
              <a:buClr>
                <a:schemeClr val="dk1"/>
              </a:buClr>
              <a:buSzPct val="42307"/>
              <a:buFont typeface="Arial"/>
              <a:buNone/>
            </a:pPr>
            <a:r>
              <a:rPr lang="en" sz="3200" b="1" dirty="0">
                <a:solidFill>
                  <a:srgbClr val="FF0000"/>
                </a:solidFill>
                <a:latin typeface="Droid Sans"/>
                <a:ea typeface="Droid Sans"/>
                <a:cs typeface="Droid Sans"/>
                <a:sym typeface="Droid Sans"/>
              </a:rPr>
              <a:t>TCP/IP</a:t>
            </a:r>
          </a:p>
        </p:txBody>
      </p:sp>
      <p:cxnSp>
        <p:nvCxnSpPr>
          <p:cNvPr id="206" name="Shape 206"/>
          <p:cNvCxnSpPr/>
          <p:nvPr/>
        </p:nvCxnSpPr>
        <p:spPr>
          <a:xfrm rot="10800000" flipH="1">
            <a:off x="1653299" y="2714436"/>
            <a:ext cx="2401500" cy="5100"/>
          </a:xfrm>
          <a:prstGeom prst="straightConnector1">
            <a:avLst/>
          </a:prstGeom>
          <a:noFill/>
          <a:ln w="28575" cap="flat" cmpd="sng">
            <a:solidFill>
              <a:srgbClr val="0B5394"/>
            </a:solidFill>
            <a:prstDash val="solid"/>
            <a:round/>
            <a:headEnd type="triangle" w="lg" len="lg"/>
            <a:tailEnd type="none" w="lg" len="lg"/>
          </a:ln>
        </p:spPr>
      </p:cxnSp>
      <p:cxnSp>
        <p:nvCxnSpPr>
          <p:cNvPr id="207" name="Shape 207"/>
          <p:cNvCxnSpPr/>
          <p:nvPr/>
        </p:nvCxnSpPr>
        <p:spPr>
          <a:xfrm rot="10800000" flipH="1">
            <a:off x="1463850" y="2240500"/>
            <a:ext cx="2499000" cy="11400"/>
          </a:xfrm>
          <a:prstGeom prst="straightConnector1">
            <a:avLst/>
          </a:prstGeom>
          <a:noFill/>
          <a:ln w="28575" cap="flat" cmpd="sng">
            <a:solidFill>
              <a:srgbClr val="434343"/>
            </a:solidFill>
            <a:prstDash val="solid"/>
            <a:round/>
            <a:headEnd type="none" w="lg" len="lg"/>
            <a:tailEnd type="triangle" w="lg" len="lg"/>
          </a:ln>
        </p:spPr>
      </p:cxnSp>
      <p:cxnSp>
        <p:nvCxnSpPr>
          <p:cNvPr id="208" name="Shape 208"/>
          <p:cNvCxnSpPr/>
          <p:nvPr/>
        </p:nvCxnSpPr>
        <p:spPr>
          <a:xfrm>
            <a:off x="1277812" y="3136668"/>
            <a:ext cx="2860200" cy="9000"/>
          </a:xfrm>
          <a:prstGeom prst="straightConnector1">
            <a:avLst/>
          </a:prstGeom>
          <a:noFill/>
          <a:ln w="28575" cap="flat" cmpd="sng">
            <a:solidFill>
              <a:srgbClr val="434343"/>
            </a:solidFill>
            <a:prstDash val="solid"/>
            <a:round/>
            <a:headEnd type="none" w="lg" len="lg"/>
            <a:tailEnd type="triangle" w="lg" len="lg"/>
          </a:ln>
        </p:spPr>
      </p:cxnSp>
      <p:sp>
        <p:nvSpPr>
          <p:cNvPr id="209" name="Shape 209"/>
          <p:cNvSpPr/>
          <p:nvPr/>
        </p:nvSpPr>
        <p:spPr>
          <a:xfrm>
            <a:off x="5713025" y="1173075"/>
            <a:ext cx="3253500" cy="1402800"/>
          </a:xfrm>
          <a:prstGeom prst="rect">
            <a:avLst/>
          </a:prstGeom>
          <a:solidFill>
            <a:srgbClr val="FFFFFF"/>
          </a:solidFill>
          <a:ln w="19050" cap="flat" cmpd="sng">
            <a:solidFill>
              <a:schemeClr val="dk2"/>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0" name="Shape 21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latin typeface="Arial"/>
                <a:ea typeface="Arial"/>
                <a:cs typeface="Arial"/>
                <a:sym typeface="Arial"/>
              </a:rPr>
              <a:t>85</a:t>
            </a:fld>
            <a:endParaRPr lang="en">
              <a:latin typeface="Arial"/>
              <a:ea typeface="Arial"/>
              <a:cs typeface="Arial"/>
              <a:sym typeface="Arial"/>
            </a:endParaRPr>
          </a:p>
        </p:txBody>
      </p:sp>
      <p:sp>
        <p:nvSpPr>
          <p:cNvPr id="211" name="Shape 211"/>
          <p:cNvSpPr txBox="1"/>
          <p:nvPr/>
        </p:nvSpPr>
        <p:spPr>
          <a:xfrm rot="-510">
            <a:off x="2016112" y="2405457"/>
            <a:ext cx="2021400" cy="274800"/>
          </a:xfrm>
          <a:prstGeom prst="rect">
            <a:avLst/>
          </a:prstGeom>
          <a:noFill/>
          <a:ln>
            <a:noFill/>
          </a:ln>
        </p:spPr>
        <p:txBody>
          <a:bodyPr lIns="91425" tIns="91425" rIns="91425" bIns="91425" anchor="t" anchorCtr="0">
            <a:noAutofit/>
          </a:bodyPr>
          <a:lstStyle/>
          <a:p>
            <a:pPr lvl="0" rtl="0">
              <a:spcBef>
                <a:spcPts val="0"/>
              </a:spcBef>
              <a:buNone/>
            </a:pPr>
            <a:r>
              <a:rPr lang="en" sz="1400" b="1">
                <a:solidFill>
                  <a:srgbClr val="0B5394"/>
                </a:solidFill>
                <a:latin typeface="Droid Sans"/>
                <a:ea typeface="Droid Sans"/>
                <a:cs typeface="Droid Sans"/>
                <a:sym typeface="Droid Sans"/>
              </a:rPr>
              <a:t>SYN/ACK  [IP ID: Y]</a:t>
            </a:r>
          </a:p>
        </p:txBody>
      </p:sp>
      <p:sp>
        <p:nvSpPr>
          <p:cNvPr id="212" name="Shape 212"/>
          <p:cNvSpPr txBox="1"/>
          <p:nvPr/>
        </p:nvSpPr>
        <p:spPr>
          <a:xfrm rot="-1072">
            <a:off x="1943852" y="1928596"/>
            <a:ext cx="1924200" cy="274800"/>
          </a:xfrm>
          <a:prstGeom prst="rect">
            <a:avLst/>
          </a:prstGeom>
          <a:noFill/>
          <a:ln>
            <a:noFill/>
          </a:ln>
        </p:spPr>
        <p:txBody>
          <a:bodyPr lIns="91425" tIns="91425" rIns="91425" bIns="91425" anchor="t" anchorCtr="0">
            <a:noAutofit/>
          </a:bodyPr>
          <a:lstStyle/>
          <a:p>
            <a:pPr lvl="0">
              <a:spcBef>
                <a:spcPts val="0"/>
              </a:spcBef>
              <a:buNone/>
            </a:pPr>
            <a:r>
              <a:rPr lang="en" sz="1400" b="1" dirty="0">
                <a:latin typeface="Droid Sans"/>
                <a:ea typeface="Droid Sans"/>
                <a:cs typeface="Droid Sans"/>
                <a:sym typeface="Droid Sans"/>
              </a:rPr>
              <a:t>SYN </a:t>
            </a:r>
            <a:r>
              <a:rPr lang="en" sz="1400" b="1" dirty="0">
                <a:solidFill>
                  <a:schemeClr val="dk1"/>
                </a:solidFill>
                <a:latin typeface="Droid Sans"/>
                <a:ea typeface="Droid Sans"/>
                <a:cs typeface="Droid Sans"/>
                <a:sym typeface="Droid Sans"/>
              </a:rPr>
              <a:t>[IP ID:X]</a:t>
            </a:r>
          </a:p>
          <a:p>
            <a:pPr lvl="0" rtl="0">
              <a:spcBef>
                <a:spcPts val="0"/>
              </a:spcBef>
              <a:buNone/>
            </a:pPr>
            <a:endParaRPr sz="1400" b="1" dirty="0">
              <a:latin typeface="Droid Sans"/>
              <a:ea typeface="Droid Sans"/>
              <a:cs typeface="Droid Sans"/>
              <a:sym typeface="Droid Sans"/>
            </a:endParaRPr>
          </a:p>
        </p:txBody>
      </p:sp>
      <p:grpSp>
        <p:nvGrpSpPr>
          <p:cNvPr id="213" name="Shape 213"/>
          <p:cNvGrpSpPr/>
          <p:nvPr/>
        </p:nvGrpSpPr>
        <p:grpSpPr>
          <a:xfrm>
            <a:off x="3898791" y="1974732"/>
            <a:ext cx="1350496" cy="1306924"/>
            <a:chOff x="3400049" y="1829825"/>
            <a:chExt cx="1007908" cy="1000477"/>
          </a:xfrm>
        </p:grpSpPr>
        <p:sp>
          <p:nvSpPr>
            <p:cNvPr id="214" name="Shape 214"/>
            <p:cNvSpPr/>
            <p:nvPr/>
          </p:nvSpPr>
          <p:spPr>
            <a:xfrm>
              <a:off x="3400049" y="1829825"/>
              <a:ext cx="1007908" cy="1000477"/>
            </a:xfrm>
            <a:prstGeom prst="ellipse">
              <a:avLst/>
            </a:prstGeom>
            <a:solidFill>
              <a:srgbClr val="D9D9D9"/>
            </a:solidFill>
            <a:ln>
              <a:noFill/>
            </a:ln>
          </p:spPr>
          <p:txBody>
            <a:bodyPr lIns="91425" tIns="91425" rIns="91425" bIns="91425" anchor="ctr" anchorCtr="0">
              <a:noAutofit/>
            </a:bodyPr>
            <a:lstStyle/>
            <a:p>
              <a:pPr lvl="0">
                <a:spcBef>
                  <a:spcPts val="0"/>
                </a:spcBef>
                <a:buNone/>
              </a:pPr>
              <a:endParaRPr/>
            </a:p>
          </p:txBody>
        </p:sp>
        <p:pic>
          <p:nvPicPr>
            <p:cNvPr id="215" name="Shape 215"/>
            <p:cNvPicPr preferRelativeResize="0"/>
            <p:nvPr/>
          </p:nvPicPr>
          <p:blipFill rotWithShape="1">
            <a:blip r:embed="rId3">
              <a:alphaModFix/>
            </a:blip>
            <a:srcRect l="3900" r="-3899"/>
            <a:stretch/>
          </p:blipFill>
          <p:spPr>
            <a:xfrm>
              <a:off x="3451114" y="1959075"/>
              <a:ext cx="946190" cy="655538"/>
            </a:xfrm>
            <a:prstGeom prst="rect">
              <a:avLst/>
            </a:prstGeom>
            <a:noFill/>
            <a:ln>
              <a:noFill/>
            </a:ln>
          </p:spPr>
        </p:pic>
      </p:grpSp>
      <p:sp>
        <p:nvSpPr>
          <p:cNvPr id="216" name="Shape 216"/>
          <p:cNvSpPr txBox="1"/>
          <p:nvPr/>
        </p:nvSpPr>
        <p:spPr>
          <a:xfrm rot="-655">
            <a:off x="1953613" y="2823009"/>
            <a:ext cx="1575000" cy="274800"/>
          </a:xfrm>
          <a:prstGeom prst="rect">
            <a:avLst/>
          </a:prstGeom>
          <a:noFill/>
          <a:ln>
            <a:noFill/>
          </a:ln>
        </p:spPr>
        <p:txBody>
          <a:bodyPr lIns="91425" tIns="91425" rIns="91425" bIns="91425" anchor="t" anchorCtr="0">
            <a:noAutofit/>
          </a:bodyPr>
          <a:lstStyle/>
          <a:p>
            <a:pPr lvl="0" rtl="0">
              <a:spcBef>
                <a:spcPts val="0"/>
              </a:spcBef>
              <a:buNone/>
            </a:pPr>
            <a:r>
              <a:rPr lang="en" sz="1400" b="1">
                <a:latin typeface="Droid Sans"/>
                <a:ea typeface="Droid Sans"/>
                <a:cs typeface="Droid Sans"/>
                <a:sym typeface="Droid Sans"/>
              </a:rPr>
              <a:t>ACK </a:t>
            </a:r>
            <a:r>
              <a:rPr lang="en" sz="1400" b="1">
                <a:solidFill>
                  <a:schemeClr val="dk1"/>
                </a:solidFill>
                <a:latin typeface="Droid Sans"/>
                <a:ea typeface="Droid Sans"/>
                <a:cs typeface="Droid Sans"/>
                <a:sym typeface="Droid Sans"/>
              </a:rPr>
              <a:t>[IP ID:X+1]</a:t>
            </a:r>
          </a:p>
        </p:txBody>
      </p:sp>
      <p:grpSp>
        <p:nvGrpSpPr>
          <p:cNvPr id="217" name="Shape 217"/>
          <p:cNvGrpSpPr/>
          <p:nvPr/>
        </p:nvGrpSpPr>
        <p:grpSpPr>
          <a:xfrm>
            <a:off x="6638925" y="1319176"/>
            <a:ext cx="2327700" cy="912758"/>
            <a:chOff x="6410325" y="2081175"/>
            <a:chExt cx="2327700" cy="912758"/>
          </a:xfrm>
        </p:grpSpPr>
        <p:sp>
          <p:nvSpPr>
            <p:cNvPr id="218" name="Shape 218"/>
            <p:cNvSpPr/>
            <p:nvPr/>
          </p:nvSpPr>
          <p:spPr>
            <a:xfrm>
              <a:off x="7801350" y="2138350"/>
              <a:ext cx="741600" cy="741600"/>
            </a:xfrm>
            <a:prstGeom prst="ellipse">
              <a:avLst/>
            </a:prstGeom>
            <a:solidFill>
              <a:srgbClr val="D9D9D9"/>
            </a:solidFill>
            <a:ln>
              <a:noFill/>
            </a:ln>
          </p:spPr>
          <p:txBody>
            <a:bodyPr lIns="91425" tIns="91425" rIns="91425" bIns="91425" anchor="ctr" anchorCtr="0">
              <a:noAutofit/>
            </a:bodyPr>
            <a:lstStyle/>
            <a:p>
              <a:pPr lvl="0">
                <a:spcBef>
                  <a:spcPts val="0"/>
                </a:spcBef>
                <a:buNone/>
              </a:pPr>
              <a:endParaRPr sz="1400"/>
            </a:p>
          </p:txBody>
        </p:sp>
        <p:pic>
          <p:nvPicPr>
            <p:cNvPr id="219" name="Shape 219"/>
            <p:cNvPicPr preferRelativeResize="0"/>
            <p:nvPr/>
          </p:nvPicPr>
          <p:blipFill>
            <a:blip r:embed="rId4">
              <a:alphaModFix/>
            </a:blip>
            <a:stretch>
              <a:fillRect/>
            </a:stretch>
          </p:blipFill>
          <p:spPr>
            <a:xfrm>
              <a:off x="7830909" y="2292935"/>
              <a:ext cx="615600" cy="395062"/>
            </a:xfrm>
            <a:prstGeom prst="rect">
              <a:avLst/>
            </a:prstGeom>
            <a:noFill/>
            <a:ln>
              <a:noFill/>
            </a:ln>
          </p:spPr>
        </p:pic>
        <p:sp>
          <p:nvSpPr>
            <p:cNvPr id="220" name="Shape 220"/>
            <p:cNvSpPr txBox="1"/>
            <p:nvPr/>
          </p:nvSpPr>
          <p:spPr>
            <a:xfrm rot="-1776">
              <a:off x="7576724" y="2786633"/>
              <a:ext cx="1161300" cy="207000"/>
            </a:xfrm>
            <a:prstGeom prst="rect">
              <a:avLst/>
            </a:prstGeom>
            <a:noFill/>
            <a:ln>
              <a:noFill/>
            </a:ln>
          </p:spPr>
          <p:txBody>
            <a:bodyPr lIns="91425" tIns="91425" rIns="91425" bIns="91425" anchor="t" anchorCtr="0">
              <a:noAutofit/>
            </a:bodyPr>
            <a:lstStyle/>
            <a:p>
              <a:pPr lvl="0" algn="ctr" rtl="0">
                <a:spcBef>
                  <a:spcPts val="0"/>
                </a:spcBef>
                <a:buNone/>
              </a:pPr>
              <a:r>
                <a:rPr lang="en" sz="1050">
                  <a:latin typeface="Droid Sans"/>
                  <a:ea typeface="Droid Sans"/>
                  <a:cs typeface="Droid Sans"/>
                  <a:sym typeface="Droid Sans"/>
                </a:rPr>
                <a:t>Port status is </a:t>
              </a:r>
              <a:r>
                <a:rPr lang="en" sz="1050" b="1">
                  <a:latin typeface="Droid Sans"/>
                  <a:ea typeface="Droid Sans"/>
                  <a:cs typeface="Droid Sans"/>
                  <a:sym typeface="Droid Sans"/>
                </a:rPr>
                <a:t>open/closed</a:t>
              </a:r>
            </a:p>
          </p:txBody>
        </p:sp>
        <p:cxnSp>
          <p:nvCxnSpPr>
            <p:cNvPr id="221" name="Shape 221"/>
            <p:cNvCxnSpPr/>
            <p:nvPr/>
          </p:nvCxnSpPr>
          <p:spPr>
            <a:xfrm>
              <a:off x="6410325" y="2366975"/>
              <a:ext cx="1276200" cy="0"/>
            </a:xfrm>
            <a:prstGeom prst="straightConnector1">
              <a:avLst/>
            </a:prstGeom>
            <a:noFill/>
            <a:ln w="19050" cap="flat" cmpd="sng">
              <a:solidFill>
                <a:srgbClr val="000000"/>
              </a:solidFill>
              <a:prstDash val="solid"/>
              <a:round/>
              <a:headEnd type="none" w="lg" len="lg"/>
              <a:tailEnd type="triangle" w="lg" len="lg"/>
            </a:ln>
          </p:spPr>
        </p:cxnSp>
        <p:cxnSp>
          <p:nvCxnSpPr>
            <p:cNvPr id="222" name="Shape 222"/>
            <p:cNvCxnSpPr/>
            <p:nvPr/>
          </p:nvCxnSpPr>
          <p:spPr>
            <a:xfrm rot="10800000" flipH="1">
              <a:off x="6427284" y="2633165"/>
              <a:ext cx="1267800" cy="6600"/>
            </a:xfrm>
            <a:prstGeom prst="straightConnector1">
              <a:avLst/>
            </a:prstGeom>
            <a:noFill/>
            <a:ln w="19050" cap="flat" cmpd="sng">
              <a:solidFill>
                <a:srgbClr val="0B5394"/>
              </a:solidFill>
              <a:prstDash val="solid"/>
              <a:round/>
              <a:headEnd type="triangle" w="lg" len="lg"/>
              <a:tailEnd type="none" w="lg" len="lg"/>
            </a:ln>
          </p:spPr>
        </p:cxnSp>
        <p:sp>
          <p:nvSpPr>
            <p:cNvPr id="223" name="Shape 223"/>
            <p:cNvSpPr txBox="1"/>
            <p:nvPr/>
          </p:nvSpPr>
          <p:spPr>
            <a:xfrm>
              <a:off x="6520700" y="2081175"/>
              <a:ext cx="1197000" cy="237000"/>
            </a:xfrm>
            <a:prstGeom prst="rect">
              <a:avLst/>
            </a:prstGeom>
            <a:noFill/>
            <a:ln>
              <a:noFill/>
            </a:ln>
          </p:spPr>
          <p:txBody>
            <a:bodyPr lIns="91425" tIns="91425" rIns="91425" bIns="91425" anchor="t" anchorCtr="0">
              <a:noAutofit/>
            </a:bodyPr>
            <a:lstStyle/>
            <a:p>
              <a:pPr lvl="0" rtl="0">
                <a:spcBef>
                  <a:spcPts val="0"/>
                </a:spcBef>
                <a:buNone/>
              </a:pPr>
              <a:r>
                <a:rPr lang="en" sz="1400">
                  <a:latin typeface="Droid Sans"/>
                  <a:ea typeface="Droid Sans"/>
                  <a:cs typeface="Droid Sans"/>
                  <a:sym typeface="Droid Sans"/>
                </a:rPr>
                <a:t>SYN-ACK</a:t>
              </a:r>
            </a:p>
          </p:txBody>
        </p:sp>
        <p:sp>
          <p:nvSpPr>
            <p:cNvPr id="224" name="Shape 224"/>
            <p:cNvSpPr txBox="1"/>
            <p:nvPr/>
          </p:nvSpPr>
          <p:spPr>
            <a:xfrm>
              <a:off x="6711175" y="2325974"/>
              <a:ext cx="607800" cy="207600"/>
            </a:xfrm>
            <a:prstGeom prst="rect">
              <a:avLst/>
            </a:prstGeom>
            <a:noFill/>
            <a:ln>
              <a:noFill/>
            </a:ln>
          </p:spPr>
          <p:txBody>
            <a:bodyPr lIns="91425" tIns="91425" rIns="91425" bIns="91425" anchor="t" anchorCtr="0">
              <a:noAutofit/>
            </a:bodyPr>
            <a:lstStyle/>
            <a:p>
              <a:pPr lvl="0" rtl="0">
                <a:spcBef>
                  <a:spcPts val="0"/>
                </a:spcBef>
                <a:buNone/>
              </a:pPr>
              <a:r>
                <a:rPr lang="en" sz="1400" b="1">
                  <a:solidFill>
                    <a:srgbClr val="0B5394"/>
                  </a:solidFill>
                  <a:latin typeface="Droid Sans"/>
                  <a:ea typeface="Droid Sans"/>
                  <a:cs typeface="Droid Sans"/>
                  <a:sym typeface="Droid Sans"/>
                </a:rPr>
                <a:t>RST</a:t>
              </a:r>
            </a:p>
          </p:txBody>
        </p:sp>
      </p:grpSp>
      <p:grpSp>
        <p:nvGrpSpPr>
          <p:cNvPr id="225" name="Shape 225"/>
          <p:cNvGrpSpPr/>
          <p:nvPr/>
        </p:nvGrpSpPr>
        <p:grpSpPr>
          <a:xfrm>
            <a:off x="287668" y="1974719"/>
            <a:ext cx="1350619" cy="1306953"/>
            <a:chOff x="287666" y="1974719"/>
            <a:chExt cx="1350619" cy="1306953"/>
          </a:xfrm>
        </p:grpSpPr>
        <p:sp>
          <p:nvSpPr>
            <p:cNvPr id="226" name="Shape 226"/>
            <p:cNvSpPr/>
            <p:nvPr/>
          </p:nvSpPr>
          <p:spPr>
            <a:xfrm>
              <a:off x="287666" y="1974719"/>
              <a:ext cx="1350619" cy="1306953"/>
            </a:xfrm>
            <a:prstGeom prst="ellipse">
              <a:avLst/>
            </a:prstGeom>
            <a:solidFill>
              <a:srgbClr val="D9D9D9"/>
            </a:solidFill>
            <a:ln>
              <a:noFill/>
            </a:ln>
          </p:spPr>
          <p:txBody>
            <a:bodyPr lIns="91425" tIns="91425" rIns="91425" bIns="91425" anchor="ctr" anchorCtr="0">
              <a:noAutofit/>
            </a:bodyPr>
            <a:lstStyle/>
            <a:p>
              <a:pPr lvl="0" rtl="0">
                <a:spcBef>
                  <a:spcPts val="0"/>
                </a:spcBef>
                <a:buNone/>
              </a:pPr>
              <a:endParaRPr/>
            </a:p>
          </p:txBody>
        </p:sp>
        <p:pic>
          <p:nvPicPr>
            <p:cNvPr id="227" name="Shape 227"/>
            <p:cNvPicPr preferRelativeResize="0"/>
            <p:nvPr/>
          </p:nvPicPr>
          <p:blipFill>
            <a:blip r:embed="rId3">
              <a:alphaModFix/>
            </a:blip>
            <a:stretch>
              <a:fillRect/>
            </a:stretch>
          </p:blipFill>
          <p:spPr>
            <a:xfrm>
              <a:off x="327086" y="2162700"/>
              <a:ext cx="1211174" cy="818074"/>
            </a:xfrm>
            <a:prstGeom prst="rect">
              <a:avLst/>
            </a:prstGeom>
            <a:noFill/>
            <a:ln>
              <a:noFill/>
            </a:ln>
          </p:spPr>
        </p:pic>
      </p:grpSp>
      <p:sp>
        <p:nvSpPr>
          <p:cNvPr id="228" name="Shape 228"/>
          <p:cNvSpPr/>
          <p:nvPr/>
        </p:nvSpPr>
        <p:spPr>
          <a:xfrm>
            <a:off x="5713025" y="2925675"/>
            <a:ext cx="3253500" cy="1402800"/>
          </a:xfrm>
          <a:prstGeom prst="rect">
            <a:avLst/>
          </a:prstGeom>
          <a:solidFill>
            <a:srgbClr val="FFFFFF"/>
          </a:solidFill>
          <a:ln w="19050" cap="flat" cmpd="sng">
            <a:solidFill>
              <a:schemeClr val="dk2"/>
            </a:solidFill>
            <a:prstDash val="dot"/>
            <a:round/>
            <a:headEnd type="none" w="med" len="med"/>
            <a:tailEnd type="none" w="med" len="med"/>
          </a:ln>
        </p:spPr>
        <p:txBody>
          <a:bodyPr lIns="91425" tIns="91425" rIns="91425" bIns="91425" anchor="ctr" anchorCtr="0">
            <a:noAutofit/>
          </a:bodyPr>
          <a:lstStyle/>
          <a:p>
            <a:pPr lvl="0">
              <a:spcBef>
                <a:spcPts val="0"/>
              </a:spcBef>
              <a:buNone/>
            </a:pPr>
            <a:endParaRPr sz="1200"/>
          </a:p>
        </p:txBody>
      </p:sp>
      <p:sp>
        <p:nvSpPr>
          <p:cNvPr id="229" name="Shape 229"/>
          <p:cNvSpPr/>
          <p:nvPr/>
        </p:nvSpPr>
        <p:spPr>
          <a:xfrm>
            <a:off x="8029950" y="3128950"/>
            <a:ext cx="741600" cy="741600"/>
          </a:xfrm>
          <a:prstGeom prst="ellipse">
            <a:avLst/>
          </a:prstGeom>
          <a:solidFill>
            <a:srgbClr val="D9D9D9"/>
          </a:solidFill>
          <a:ln>
            <a:noFill/>
          </a:ln>
        </p:spPr>
        <p:txBody>
          <a:bodyPr lIns="91425" tIns="91425" rIns="91425" bIns="91425" anchor="ctr" anchorCtr="0">
            <a:noAutofit/>
          </a:bodyPr>
          <a:lstStyle/>
          <a:p>
            <a:pPr lvl="0">
              <a:spcBef>
                <a:spcPts val="0"/>
              </a:spcBef>
              <a:buNone/>
            </a:pPr>
            <a:endParaRPr sz="1200"/>
          </a:p>
        </p:txBody>
      </p:sp>
      <p:sp>
        <p:nvSpPr>
          <p:cNvPr id="230" name="Shape 230"/>
          <p:cNvSpPr txBox="1"/>
          <p:nvPr/>
        </p:nvSpPr>
        <p:spPr>
          <a:xfrm rot="-1776">
            <a:off x="7805324" y="3777233"/>
            <a:ext cx="1161300" cy="207000"/>
          </a:xfrm>
          <a:prstGeom prst="rect">
            <a:avLst/>
          </a:prstGeom>
          <a:noFill/>
          <a:ln>
            <a:noFill/>
          </a:ln>
        </p:spPr>
        <p:txBody>
          <a:bodyPr lIns="91425" tIns="91425" rIns="91425" bIns="91425" anchor="t" anchorCtr="0">
            <a:noAutofit/>
          </a:bodyPr>
          <a:lstStyle/>
          <a:p>
            <a:pPr lvl="0" algn="ctr" rtl="0">
              <a:spcBef>
                <a:spcPts val="0"/>
              </a:spcBef>
              <a:buNone/>
            </a:pPr>
            <a:r>
              <a:rPr lang="en" sz="1100">
                <a:latin typeface="Droid Sans"/>
                <a:ea typeface="Droid Sans"/>
                <a:cs typeface="Droid Sans"/>
                <a:sym typeface="Droid Sans"/>
              </a:rPr>
              <a:t>Port status is </a:t>
            </a:r>
            <a:r>
              <a:rPr lang="en" sz="1100" b="1">
                <a:latin typeface="Droid Sans"/>
                <a:ea typeface="Droid Sans"/>
                <a:cs typeface="Droid Sans"/>
                <a:sym typeface="Droid Sans"/>
              </a:rPr>
              <a:t>open</a:t>
            </a:r>
          </a:p>
        </p:txBody>
      </p:sp>
      <p:cxnSp>
        <p:nvCxnSpPr>
          <p:cNvPr id="231" name="Shape 231"/>
          <p:cNvCxnSpPr/>
          <p:nvPr/>
        </p:nvCxnSpPr>
        <p:spPr>
          <a:xfrm>
            <a:off x="6638925" y="3281375"/>
            <a:ext cx="1276200" cy="0"/>
          </a:xfrm>
          <a:prstGeom prst="straightConnector1">
            <a:avLst/>
          </a:prstGeom>
          <a:noFill/>
          <a:ln w="19050" cap="flat" cmpd="sng">
            <a:solidFill>
              <a:srgbClr val="000000"/>
            </a:solidFill>
            <a:prstDash val="solid"/>
            <a:round/>
            <a:headEnd type="none" w="lg" len="lg"/>
            <a:tailEnd type="triangle" w="lg" len="lg"/>
          </a:ln>
        </p:spPr>
      </p:cxnSp>
      <p:sp>
        <p:nvSpPr>
          <p:cNvPr id="232" name="Shape 232"/>
          <p:cNvSpPr txBox="1"/>
          <p:nvPr/>
        </p:nvSpPr>
        <p:spPr>
          <a:xfrm>
            <a:off x="7038475" y="2995575"/>
            <a:ext cx="907800" cy="237000"/>
          </a:xfrm>
          <a:prstGeom prst="rect">
            <a:avLst/>
          </a:prstGeom>
          <a:noFill/>
          <a:ln>
            <a:noFill/>
          </a:ln>
        </p:spPr>
        <p:txBody>
          <a:bodyPr lIns="91425" tIns="91425" rIns="91425" bIns="91425" anchor="t" anchorCtr="0">
            <a:noAutofit/>
          </a:bodyPr>
          <a:lstStyle/>
          <a:p>
            <a:pPr lvl="0" rtl="0">
              <a:spcBef>
                <a:spcPts val="0"/>
              </a:spcBef>
              <a:buNone/>
            </a:pPr>
            <a:r>
              <a:rPr lang="en" sz="1200">
                <a:latin typeface="Droid Sans"/>
                <a:ea typeface="Droid Sans"/>
                <a:cs typeface="Droid Sans"/>
                <a:sym typeface="Droid Sans"/>
              </a:rPr>
              <a:t>SYN</a:t>
            </a:r>
          </a:p>
        </p:txBody>
      </p:sp>
      <p:sp>
        <p:nvSpPr>
          <p:cNvPr id="233" name="Shape 233"/>
          <p:cNvSpPr txBox="1"/>
          <p:nvPr/>
        </p:nvSpPr>
        <p:spPr>
          <a:xfrm>
            <a:off x="6939775" y="3240375"/>
            <a:ext cx="907800" cy="207600"/>
          </a:xfrm>
          <a:prstGeom prst="rect">
            <a:avLst/>
          </a:prstGeom>
          <a:noFill/>
          <a:ln>
            <a:noFill/>
          </a:ln>
        </p:spPr>
        <p:txBody>
          <a:bodyPr lIns="91425" tIns="91425" rIns="91425" bIns="91425" anchor="t" anchorCtr="0">
            <a:noAutofit/>
          </a:bodyPr>
          <a:lstStyle/>
          <a:p>
            <a:pPr lvl="0" rtl="0">
              <a:spcBef>
                <a:spcPts val="0"/>
              </a:spcBef>
              <a:buNone/>
            </a:pPr>
            <a:r>
              <a:rPr lang="en" sz="1200" dirty="0">
                <a:solidFill>
                  <a:srgbClr val="0B5394"/>
                </a:solidFill>
                <a:latin typeface="Droid Sans"/>
                <a:ea typeface="Droid Sans"/>
                <a:cs typeface="Droid Sans"/>
                <a:sym typeface="Droid Sans"/>
              </a:rPr>
              <a:t>SYN/ACK</a:t>
            </a:r>
          </a:p>
        </p:txBody>
      </p:sp>
      <p:pic>
        <p:nvPicPr>
          <p:cNvPr id="234" name="Shape 234"/>
          <p:cNvPicPr preferRelativeResize="0"/>
          <p:nvPr/>
        </p:nvPicPr>
        <p:blipFill>
          <a:blip r:embed="rId3">
            <a:alphaModFix/>
          </a:blip>
          <a:stretch>
            <a:fillRect/>
          </a:stretch>
        </p:blipFill>
        <p:spPr>
          <a:xfrm>
            <a:off x="8074361" y="3244303"/>
            <a:ext cx="623240" cy="420974"/>
          </a:xfrm>
          <a:prstGeom prst="rect">
            <a:avLst/>
          </a:prstGeom>
          <a:noFill/>
          <a:ln>
            <a:noFill/>
          </a:ln>
        </p:spPr>
      </p:pic>
      <p:grpSp>
        <p:nvGrpSpPr>
          <p:cNvPr id="235" name="Shape 235"/>
          <p:cNvGrpSpPr/>
          <p:nvPr/>
        </p:nvGrpSpPr>
        <p:grpSpPr>
          <a:xfrm>
            <a:off x="5919825" y="1474350"/>
            <a:ext cx="741600" cy="741600"/>
            <a:chOff x="5880425" y="1336600"/>
            <a:chExt cx="741600" cy="741600"/>
          </a:xfrm>
        </p:grpSpPr>
        <p:sp>
          <p:nvSpPr>
            <p:cNvPr id="236" name="Shape 236"/>
            <p:cNvSpPr/>
            <p:nvPr/>
          </p:nvSpPr>
          <p:spPr>
            <a:xfrm>
              <a:off x="5880425" y="1336600"/>
              <a:ext cx="741600" cy="741600"/>
            </a:xfrm>
            <a:prstGeom prst="ellipse">
              <a:avLst/>
            </a:prstGeom>
            <a:solidFill>
              <a:srgbClr val="D9D9D9"/>
            </a:solidFill>
            <a:ln>
              <a:noFill/>
            </a:ln>
          </p:spPr>
          <p:txBody>
            <a:bodyPr lIns="91425" tIns="91425" rIns="91425" bIns="91425" anchor="ctr" anchorCtr="0">
              <a:noAutofit/>
            </a:bodyPr>
            <a:lstStyle/>
            <a:p>
              <a:pPr lvl="0">
                <a:spcBef>
                  <a:spcPts val="0"/>
                </a:spcBef>
                <a:buNone/>
              </a:pPr>
              <a:endParaRPr/>
            </a:p>
          </p:txBody>
        </p:sp>
        <p:pic>
          <p:nvPicPr>
            <p:cNvPr id="237" name="Shape 237"/>
            <p:cNvPicPr preferRelativeResize="0"/>
            <p:nvPr/>
          </p:nvPicPr>
          <p:blipFill>
            <a:blip r:embed="rId5">
              <a:alphaModFix/>
            </a:blip>
            <a:stretch>
              <a:fillRect/>
            </a:stretch>
          </p:blipFill>
          <p:spPr>
            <a:xfrm>
              <a:off x="5910937" y="1515225"/>
              <a:ext cx="548700" cy="481500"/>
            </a:xfrm>
            <a:prstGeom prst="rect">
              <a:avLst/>
            </a:prstGeom>
            <a:noFill/>
            <a:ln>
              <a:noFill/>
            </a:ln>
          </p:spPr>
        </p:pic>
      </p:grpSp>
      <p:cxnSp>
        <p:nvCxnSpPr>
          <p:cNvPr id="238" name="Shape 238"/>
          <p:cNvCxnSpPr/>
          <p:nvPr/>
        </p:nvCxnSpPr>
        <p:spPr>
          <a:xfrm rot="10800000" flipH="1">
            <a:off x="6609749" y="3527705"/>
            <a:ext cx="1267800" cy="6600"/>
          </a:xfrm>
          <a:prstGeom prst="straightConnector1">
            <a:avLst/>
          </a:prstGeom>
          <a:noFill/>
          <a:ln w="19050" cap="flat" cmpd="sng">
            <a:solidFill>
              <a:srgbClr val="0B5394"/>
            </a:solidFill>
            <a:prstDash val="solid"/>
            <a:round/>
            <a:headEnd type="triangle" w="lg" len="lg"/>
            <a:tailEnd type="none" w="lg" len="lg"/>
          </a:ln>
        </p:spPr>
      </p:cxnSp>
      <p:grpSp>
        <p:nvGrpSpPr>
          <p:cNvPr id="239" name="Shape 239"/>
          <p:cNvGrpSpPr/>
          <p:nvPr/>
        </p:nvGrpSpPr>
        <p:grpSpPr>
          <a:xfrm>
            <a:off x="6609749" y="3468976"/>
            <a:ext cx="1267800" cy="293930"/>
            <a:chOff x="6381149" y="2325975"/>
            <a:chExt cx="1267800" cy="293930"/>
          </a:xfrm>
        </p:grpSpPr>
        <p:cxnSp>
          <p:nvCxnSpPr>
            <p:cNvPr id="240" name="Shape 240"/>
            <p:cNvCxnSpPr/>
            <p:nvPr/>
          </p:nvCxnSpPr>
          <p:spPr>
            <a:xfrm rot="10800000" flipH="1">
              <a:off x="6381149" y="2613305"/>
              <a:ext cx="1267800" cy="6600"/>
            </a:xfrm>
            <a:prstGeom prst="straightConnector1">
              <a:avLst/>
            </a:prstGeom>
            <a:noFill/>
            <a:ln w="19050" cap="flat" cmpd="sng">
              <a:solidFill>
                <a:srgbClr val="0B5394"/>
              </a:solidFill>
              <a:prstDash val="solid"/>
              <a:round/>
              <a:headEnd type="triangle" w="lg" len="lg"/>
              <a:tailEnd type="none" w="lg" len="lg"/>
            </a:ln>
          </p:spPr>
        </p:cxnSp>
        <p:sp>
          <p:nvSpPr>
            <p:cNvPr id="241" name="Shape 241"/>
            <p:cNvSpPr txBox="1"/>
            <p:nvPr/>
          </p:nvSpPr>
          <p:spPr>
            <a:xfrm>
              <a:off x="6711175" y="2325975"/>
              <a:ext cx="907800" cy="207600"/>
            </a:xfrm>
            <a:prstGeom prst="rect">
              <a:avLst/>
            </a:prstGeom>
            <a:noFill/>
            <a:ln>
              <a:noFill/>
            </a:ln>
          </p:spPr>
          <p:txBody>
            <a:bodyPr lIns="91425" tIns="91425" rIns="91425" bIns="91425" anchor="t" anchorCtr="0">
              <a:noAutofit/>
            </a:bodyPr>
            <a:lstStyle/>
            <a:p>
              <a:pPr lvl="0" rtl="0">
                <a:spcBef>
                  <a:spcPts val="0"/>
                </a:spcBef>
                <a:buNone/>
              </a:pPr>
              <a:r>
                <a:rPr lang="en" sz="1200">
                  <a:solidFill>
                    <a:srgbClr val="0B5394"/>
                  </a:solidFill>
                  <a:latin typeface="Droid Sans"/>
                  <a:ea typeface="Droid Sans"/>
                  <a:cs typeface="Droid Sans"/>
                  <a:sym typeface="Droid Sans"/>
                </a:rPr>
                <a:t>SYN/ACK</a:t>
              </a:r>
            </a:p>
          </p:txBody>
        </p:sp>
      </p:grpSp>
      <p:grpSp>
        <p:nvGrpSpPr>
          <p:cNvPr id="242" name="Shape 242"/>
          <p:cNvGrpSpPr/>
          <p:nvPr/>
        </p:nvGrpSpPr>
        <p:grpSpPr>
          <a:xfrm>
            <a:off x="6609749" y="3697576"/>
            <a:ext cx="1267800" cy="293930"/>
            <a:chOff x="6381149" y="2325975"/>
            <a:chExt cx="1267800" cy="293930"/>
          </a:xfrm>
        </p:grpSpPr>
        <p:cxnSp>
          <p:nvCxnSpPr>
            <p:cNvPr id="243" name="Shape 243"/>
            <p:cNvCxnSpPr/>
            <p:nvPr/>
          </p:nvCxnSpPr>
          <p:spPr>
            <a:xfrm rot="10800000" flipH="1">
              <a:off x="6381149" y="2613305"/>
              <a:ext cx="1267800" cy="6600"/>
            </a:xfrm>
            <a:prstGeom prst="straightConnector1">
              <a:avLst/>
            </a:prstGeom>
            <a:noFill/>
            <a:ln w="19050" cap="flat" cmpd="sng">
              <a:solidFill>
                <a:srgbClr val="0B5394"/>
              </a:solidFill>
              <a:prstDash val="solid"/>
              <a:round/>
              <a:headEnd type="triangle" w="lg" len="lg"/>
              <a:tailEnd type="none" w="lg" len="lg"/>
            </a:ln>
          </p:spPr>
        </p:cxnSp>
        <p:sp>
          <p:nvSpPr>
            <p:cNvPr id="244" name="Shape 244"/>
            <p:cNvSpPr txBox="1"/>
            <p:nvPr/>
          </p:nvSpPr>
          <p:spPr>
            <a:xfrm>
              <a:off x="6711175" y="2325975"/>
              <a:ext cx="907800" cy="207600"/>
            </a:xfrm>
            <a:prstGeom prst="rect">
              <a:avLst/>
            </a:prstGeom>
            <a:noFill/>
            <a:ln>
              <a:noFill/>
            </a:ln>
          </p:spPr>
          <p:txBody>
            <a:bodyPr lIns="91425" tIns="91425" rIns="91425" bIns="91425" anchor="t" anchorCtr="0">
              <a:noAutofit/>
            </a:bodyPr>
            <a:lstStyle/>
            <a:p>
              <a:pPr lvl="0" rtl="0">
                <a:spcBef>
                  <a:spcPts val="0"/>
                </a:spcBef>
                <a:buNone/>
              </a:pPr>
              <a:r>
                <a:rPr lang="en" sz="1200">
                  <a:solidFill>
                    <a:srgbClr val="0B5394"/>
                  </a:solidFill>
                  <a:latin typeface="Droid Sans"/>
                  <a:ea typeface="Droid Sans"/>
                  <a:cs typeface="Droid Sans"/>
                  <a:sym typeface="Droid Sans"/>
                </a:rPr>
                <a:t>SYN/ACK</a:t>
              </a:r>
            </a:p>
          </p:txBody>
        </p:sp>
      </p:grpSp>
      <p:grpSp>
        <p:nvGrpSpPr>
          <p:cNvPr id="245" name="Shape 245"/>
          <p:cNvGrpSpPr/>
          <p:nvPr/>
        </p:nvGrpSpPr>
        <p:grpSpPr>
          <a:xfrm>
            <a:off x="5882662" y="3205150"/>
            <a:ext cx="741600" cy="741600"/>
            <a:chOff x="5880425" y="1336600"/>
            <a:chExt cx="741600" cy="741600"/>
          </a:xfrm>
        </p:grpSpPr>
        <p:sp>
          <p:nvSpPr>
            <p:cNvPr id="246" name="Shape 246"/>
            <p:cNvSpPr/>
            <p:nvPr/>
          </p:nvSpPr>
          <p:spPr>
            <a:xfrm>
              <a:off x="5880425" y="1336600"/>
              <a:ext cx="741600" cy="741600"/>
            </a:xfrm>
            <a:prstGeom prst="ellipse">
              <a:avLst/>
            </a:prstGeom>
            <a:solidFill>
              <a:srgbClr val="D9D9D9"/>
            </a:solidFill>
            <a:ln>
              <a:noFill/>
            </a:ln>
          </p:spPr>
          <p:txBody>
            <a:bodyPr lIns="91425" tIns="91425" rIns="91425" bIns="91425" anchor="ctr" anchorCtr="0">
              <a:noAutofit/>
            </a:bodyPr>
            <a:lstStyle/>
            <a:p>
              <a:pPr lvl="0">
                <a:spcBef>
                  <a:spcPts val="0"/>
                </a:spcBef>
                <a:buNone/>
              </a:pPr>
              <a:endParaRPr sz="1200"/>
            </a:p>
          </p:txBody>
        </p:sp>
        <p:pic>
          <p:nvPicPr>
            <p:cNvPr id="247" name="Shape 247"/>
            <p:cNvPicPr preferRelativeResize="0"/>
            <p:nvPr/>
          </p:nvPicPr>
          <p:blipFill>
            <a:blip r:embed="rId5">
              <a:alphaModFix/>
            </a:blip>
            <a:stretch>
              <a:fillRect/>
            </a:stretch>
          </p:blipFill>
          <p:spPr>
            <a:xfrm>
              <a:off x="5910937" y="1515225"/>
              <a:ext cx="548700" cy="481500"/>
            </a:xfrm>
            <a:prstGeom prst="rect">
              <a:avLst/>
            </a:prstGeom>
            <a:noFill/>
            <a:ln>
              <a:noFill/>
            </a:ln>
          </p:spPr>
        </p:pic>
      </p:grpSp>
    </p:spTree>
    <p:extLst>
      <p:ext uri="{BB962C8B-B14F-4D97-AF65-F5344CB8AC3E}">
        <p14:creationId xmlns:p14="http://schemas.microsoft.com/office/powerpoint/2010/main" val="27842809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Shape 447"/>
          <p:cNvSpPr txBox="1">
            <a:spLocks noGrp="1"/>
          </p:cNvSpPr>
          <p:nvPr>
            <p:ph type="title"/>
          </p:nvPr>
        </p:nvSpPr>
        <p:spPr>
          <a:xfrm>
            <a:off x="152400" y="8897"/>
            <a:ext cx="8763000" cy="857250"/>
          </a:xfrm>
          <a:prstGeom prst="rect">
            <a:avLst/>
          </a:prstGeom>
        </p:spPr>
        <p:txBody>
          <a:bodyPr lIns="91425" tIns="91425" rIns="91425" bIns="91425" anchor="t" anchorCtr="0">
            <a:noAutofit/>
          </a:bodyPr>
          <a:lstStyle/>
          <a:p>
            <a:pPr lvl="0">
              <a:spcBef>
                <a:spcPts val="0"/>
              </a:spcBef>
              <a:buNone/>
            </a:pPr>
            <a:r>
              <a:rPr lang="en-US" dirty="0"/>
              <a:t>Key Observation: </a:t>
            </a:r>
            <a:br>
              <a:rPr lang="en-US" dirty="0"/>
            </a:br>
            <a:r>
              <a:rPr lang="en-US" dirty="0"/>
              <a:t>IP ID Increment</a:t>
            </a:r>
            <a:endParaRPr dirty="0"/>
          </a:p>
          <a:p>
            <a:pPr lvl="0">
              <a:spcBef>
                <a:spcPts val="0"/>
              </a:spcBef>
              <a:buNone/>
            </a:pPr>
            <a:endParaRPr dirty="0"/>
          </a:p>
        </p:txBody>
      </p:sp>
      <p:sp>
        <p:nvSpPr>
          <p:cNvPr id="448" name="Shape 448"/>
          <p:cNvSpPr txBox="1">
            <a:spLocks noGrp="1"/>
          </p:cNvSpPr>
          <p:nvPr>
            <p:ph idx="1"/>
          </p:nvPr>
        </p:nvSpPr>
        <p:spPr>
          <a:xfrm>
            <a:off x="152404" y="1385026"/>
            <a:ext cx="4164089" cy="3394472"/>
          </a:xfrm>
          <a:prstGeom prst="rect">
            <a:avLst/>
          </a:prstGeom>
        </p:spPr>
        <p:txBody>
          <a:bodyPr lIns="91425" tIns="91425" rIns="91425" bIns="91425" anchor="t" anchorCtr="0">
            <a:noAutofit/>
          </a:bodyPr>
          <a:lstStyle/>
          <a:p>
            <a:pPr marL="457200" lvl="0" indent="-228600">
              <a:lnSpc>
                <a:spcPct val="100000"/>
              </a:lnSpc>
              <a:spcBef>
                <a:spcPts val="0"/>
              </a:spcBef>
            </a:pPr>
            <a:r>
              <a:rPr lang="en" sz="2000" b="1" dirty="0">
                <a:solidFill>
                  <a:srgbClr val="980000"/>
                </a:solidFill>
              </a:rPr>
              <a:t>Global IP</a:t>
            </a:r>
            <a:r>
              <a:rPr lang="en-US" sz="2000" b="1" dirty="0">
                <a:solidFill>
                  <a:srgbClr val="980000"/>
                </a:solidFill>
              </a:rPr>
              <a:t> </a:t>
            </a:r>
            <a:r>
              <a:rPr lang="en" sz="2000" b="1" dirty="0">
                <a:solidFill>
                  <a:srgbClr val="980000"/>
                </a:solidFill>
              </a:rPr>
              <a:t>ID</a:t>
            </a:r>
            <a:r>
              <a:rPr lang="en" sz="2000" dirty="0">
                <a:solidFill>
                  <a:schemeClr val="dk1"/>
                </a:solidFill>
              </a:rPr>
              <a:t> for </a:t>
            </a:r>
            <a:r>
              <a:rPr lang="en-US" sz="2000" dirty="0">
                <a:solidFill>
                  <a:schemeClr val="dk1"/>
                </a:solidFill>
              </a:rPr>
              <a:t>reflector</a:t>
            </a:r>
            <a:endParaRPr lang="en-US" sz="2000" dirty="0"/>
          </a:p>
          <a:p>
            <a:pPr marL="857250" lvl="1" indent="-228600">
              <a:lnSpc>
                <a:spcPct val="100000"/>
              </a:lnSpc>
            </a:pPr>
            <a:r>
              <a:rPr lang="en-US" sz="1800" dirty="0">
                <a:solidFill>
                  <a:schemeClr val="dk1"/>
                </a:solidFill>
              </a:rPr>
              <a:t>Increments for each packet sent</a:t>
            </a:r>
          </a:p>
          <a:p>
            <a:pPr marL="857250" lvl="1" indent="-228600">
              <a:lnSpc>
                <a:spcPct val="100000"/>
              </a:lnSpc>
            </a:pPr>
            <a:r>
              <a:rPr lang="en-US" sz="1800" dirty="0">
                <a:solidFill>
                  <a:schemeClr val="dk1"/>
                </a:solidFill>
              </a:rPr>
              <a:t>We can perturb this counter from a remote location</a:t>
            </a:r>
          </a:p>
          <a:p>
            <a:pPr marL="457200" indent="-228600"/>
            <a:r>
              <a:rPr lang="en-US" sz="2200" dirty="0">
                <a:solidFill>
                  <a:schemeClr val="dk1"/>
                </a:solidFill>
              </a:rPr>
              <a:t>Continually probe reflector for IP ID value</a:t>
            </a:r>
          </a:p>
          <a:p>
            <a:pPr marL="457200" indent="-228600"/>
            <a:r>
              <a:rPr lang="en-US" sz="2200" b="1" dirty="0">
                <a:solidFill>
                  <a:schemeClr val="dk1"/>
                </a:solidFill>
              </a:rPr>
              <a:t>Spoof</a:t>
            </a:r>
            <a:r>
              <a:rPr lang="en-US" sz="2200" dirty="0">
                <a:solidFill>
                  <a:schemeClr val="dk1"/>
                </a:solidFill>
              </a:rPr>
              <a:t> packets from the measurement machine</a:t>
            </a:r>
          </a:p>
          <a:p>
            <a:pPr marL="857250" lvl="1" indent="-228600"/>
            <a:r>
              <a:rPr lang="en-US" sz="1800" dirty="0">
                <a:solidFill>
                  <a:schemeClr val="dk1"/>
                </a:solidFill>
              </a:rPr>
              <a:t>Appear to come from reflector</a:t>
            </a:r>
            <a:endParaRPr lang="en" sz="1800" dirty="0">
              <a:solidFill>
                <a:schemeClr val="dk1"/>
              </a:solidFill>
            </a:endParaRPr>
          </a:p>
        </p:txBody>
      </p:sp>
      <p:sp>
        <p:nvSpPr>
          <p:cNvPr id="449" name="Shape 449"/>
          <p:cNvSpPr txBox="1">
            <a:spLocks noGrp="1"/>
          </p:cNvSpPr>
          <p:nvPr>
            <p:ph type="sldNum" sz="quarter"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en"/>
              <a:t>86</a:t>
            </a:fld>
            <a:endParaRPr lang="en"/>
          </a:p>
        </p:txBody>
      </p:sp>
      <p:pic>
        <p:nvPicPr>
          <p:cNvPr id="3" name="Picture 2"/>
          <p:cNvPicPr>
            <a:picLocks noChangeAspect="1"/>
          </p:cNvPicPr>
          <p:nvPr/>
        </p:nvPicPr>
        <p:blipFill>
          <a:blip r:embed="rId3"/>
          <a:stretch>
            <a:fillRect/>
          </a:stretch>
        </p:blipFill>
        <p:spPr>
          <a:xfrm>
            <a:off x="4530531" y="1711180"/>
            <a:ext cx="4440540" cy="3146570"/>
          </a:xfrm>
          <a:prstGeom prst="rect">
            <a:avLst/>
          </a:prstGeom>
        </p:spPr>
      </p:pic>
      <p:sp>
        <p:nvSpPr>
          <p:cNvPr id="4" name="TextBox 3"/>
          <p:cNvSpPr txBox="1"/>
          <p:nvPr/>
        </p:nvSpPr>
        <p:spPr>
          <a:xfrm>
            <a:off x="4851573" y="1423581"/>
            <a:ext cx="3905374" cy="369332"/>
          </a:xfrm>
          <a:prstGeom prst="rect">
            <a:avLst/>
          </a:prstGeom>
          <a:solidFill>
            <a:srgbClr val="D6D6D6"/>
          </a:solidFill>
        </p:spPr>
        <p:txBody>
          <a:bodyPr wrap="none" rtlCol="0">
            <a:spAutoFit/>
          </a:bodyPr>
          <a:lstStyle/>
          <a:p>
            <a:r>
              <a:rPr lang="en-US" sz="1800" dirty="0"/>
              <a:t>Behavior under “normal” reachability</a:t>
            </a:r>
          </a:p>
        </p:txBody>
      </p:sp>
    </p:spTree>
    <p:extLst>
      <p:ext uri="{BB962C8B-B14F-4D97-AF65-F5344CB8AC3E}">
        <p14:creationId xmlns:p14="http://schemas.microsoft.com/office/powerpoint/2010/main" val="37282815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Shape 252"/>
          <p:cNvSpPr txBox="1">
            <a:spLocks noGrp="1"/>
          </p:cNvSpPr>
          <p:nvPr>
            <p:ph type="body" idx="1"/>
          </p:nvPr>
        </p:nvSpPr>
        <p:spPr>
          <a:xfrm>
            <a:off x="4565000" y="1050112"/>
            <a:ext cx="4271100" cy="1707600"/>
          </a:xfrm>
          <a:prstGeom prst="rect">
            <a:avLst/>
          </a:prstGeom>
          <a:solidFill>
            <a:srgbClr val="F3F3F3"/>
          </a:solid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marL="1371600" lvl="0" indent="-69850" rtl="0">
              <a:lnSpc>
                <a:spcPct val="100000"/>
              </a:lnSpc>
              <a:spcBef>
                <a:spcPts val="0"/>
              </a:spcBef>
              <a:spcAft>
                <a:spcPts val="1000"/>
              </a:spcAft>
              <a:buClr>
                <a:schemeClr val="dk1"/>
              </a:buClr>
              <a:buSzPct val="45833"/>
              <a:buFont typeface="Arial"/>
              <a:buNone/>
            </a:pPr>
            <a:r>
              <a:rPr lang="en" sz="2400" b="1">
                <a:solidFill>
                  <a:srgbClr val="000000"/>
                </a:solidFill>
                <a:latin typeface="Droid Sans"/>
                <a:ea typeface="Droid Sans"/>
                <a:cs typeface="Droid Sans"/>
                <a:sym typeface="Droid Sans"/>
              </a:rPr>
              <a:t>Site</a:t>
            </a:r>
            <a:r>
              <a:rPr lang="en" sz="1800" b="1">
                <a:solidFill>
                  <a:srgbClr val="000000"/>
                </a:solidFill>
                <a:latin typeface="Droid Sans"/>
                <a:ea typeface="Droid Sans"/>
                <a:cs typeface="Droid Sans"/>
                <a:sym typeface="Droid Sans"/>
              </a:rPr>
              <a:t> </a:t>
            </a:r>
          </a:p>
          <a:p>
            <a:pPr marL="1371600" lvl="0" indent="-69850" rtl="0">
              <a:lnSpc>
                <a:spcPct val="115000"/>
              </a:lnSpc>
              <a:spcBef>
                <a:spcPts val="0"/>
              </a:spcBef>
              <a:buClr>
                <a:schemeClr val="dk1"/>
              </a:buClr>
              <a:buSzPct val="61111"/>
              <a:buFont typeface="Arial"/>
              <a:buNone/>
            </a:pPr>
            <a:r>
              <a:rPr lang="en" sz="1800">
                <a:solidFill>
                  <a:schemeClr val="dk1"/>
                </a:solidFill>
                <a:latin typeface="Droid Sans"/>
                <a:ea typeface="Droid Sans"/>
                <a:cs typeface="Droid Sans"/>
                <a:sym typeface="Droid Sans"/>
              </a:rPr>
              <a:t>Open port an</a:t>
            </a:r>
            <a:r>
              <a:rPr lang="en" sz="1800">
                <a:solidFill>
                  <a:srgbClr val="000000"/>
                </a:solidFill>
                <a:latin typeface="Droid Sans"/>
                <a:ea typeface="Droid Sans"/>
                <a:cs typeface="Droid Sans"/>
                <a:sym typeface="Droid Sans"/>
              </a:rPr>
              <a:t>d </a:t>
            </a:r>
            <a:br>
              <a:rPr lang="en" sz="1800">
                <a:solidFill>
                  <a:srgbClr val="000000"/>
                </a:solidFill>
                <a:latin typeface="Droid Sans"/>
                <a:ea typeface="Droid Sans"/>
                <a:cs typeface="Droid Sans"/>
                <a:sym typeface="Droid Sans"/>
              </a:rPr>
            </a:br>
            <a:r>
              <a:rPr lang="en" sz="1800">
                <a:solidFill>
                  <a:schemeClr val="dk1"/>
                </a:solidFill>
                <a:latin typeface="Droid Sans"/>
                <a:ea typeface="Droid Sans"/>
                <a:cs typeface="Droid Sans"/>
                <a:sym typeface="Droid Sans"/>
              </a:rPr>
              <a:t>retransmitting SYN-ACKs</a:t>
            </a:r>
          </a:p>
        </p:txBody>
      </p:sp>
      <p:sp>
        <p:nvSpPr>
          <p:cNvPr id="253" name="Shape 253"/>
          <p:cNvSpPr txBox="1">
            <a:spLocks noGrp="1"/>
          </p:cNvSpPr>
          <p:nvPr>
            <p:ph type="body" idx="1"/>
          </p:nvPr>
        </p:nvSpPr>
        <p:spPr>
          <a:xfrm>
            <a:off x="293900" y="1058475"/>
            <a:ext cx="4271100" cy="1707600"/>
          </a:xfrm>
          <a:prstGeom prst="rect">
            <a:avLst/>
          </a:prstGeom>
          <a:solidFill>
            <a:srgbClr val="F3F3F3"/>
          </a:solid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marL="1371600" lvl="0" indent="-69850" rtl="0">
              <a:lnSpc>
                <a:spcPct val="100000"/>
              </a:lnSpc>
              <a:spcBef>
                <a:spcPts val="0"/>
              </a:spcBef>
              <a:spcAft>
                <a:spcPts val="1000"/>
              </a:spcAft>
              <a:buClr>
                <a:schemeClr val="dk1"/>
              </a:buClr>
              <a:buSzPct val="45833"/>
              <a:buFont typeface="Arial"/>
              <a:buNone/>
            </a:pPr>
            <a:r>
              <a:rPr lang="en" sz="2400" b="1">
                <a:solidFill>
                  <a:srgbClr val="000000"/>
                </a:solidFill>
                <a:latin typeface="Droid Sans"/>
                <a:ea typeface="Droid Sans"/>
                <a:cs typeface="Droid Sans"/>
                <a:sym typeface="Droid Sans"/>
              </a:rPr>
              <a:t>“User” (</a:t>
            </a:r>
            <a:r>
              <a:rPr lang="en" sz="2400" b="1">
                <a:solidFill>
                  <a:schemeClr val="dk1"/>
                </a:solidFill>
                <a:latin typeface="Droid Sans"/>
                <a:ea typeface="Droid Sans"/>
                <a:cs typeface="Droid Sans"/>
                <a:sym typeface="Droid Sans"/>
              </a:rPr>
              <a:t>Reflector</a:t>
            </a:r>
            <a:r>
              <a:rPr lang="en" sz="2400" b="1">
                <a:solidFill>
                  <a:srgbClr val="000000"/>
                </a:solidFill>
                <a:latin typeface="Droid Sans"/>
                <a:ea typeface="Droid Sans"/>
                <a:cs typeface="Droid Sans"/>
                <a:sym typeface="Droid Sans"/>
              </a:rPr>
              <a:t>)</a:t>
            </a:r>
          </a:p>
          <a:p>
            <a:pPr marL="1371600" lvl="0" indent="-69850" rtl="0">
              <a:lnSpc>
                <a:spcPct val="115000"/>
              </a:lnSpc>
              <a:spcBef>
                <a:spcPts val="0"/>
              </a:spcBef>
              <a:buClr>
                <a:schemeClr val="dk1"/>
              </a:buClr>
              <a:buSzPct val="61111"/>
              <a:buFont typeface="Arial"/>
              <a:buNone/>
            </a:pPr>
            <a:r>
              <a:rPr lang="en" sz="1800">
                <a:solidFill>
                  <a:srgbClr val="000000"/>
                </a:solidFill>
                <a:latin typeface="Droid Sans"/>
                <a:ea typeface="Droid Sans"/>
                <a:cs typeface="Droid Sans"/>
                <a:sym typeface="Droid Sans"/>
              </a:rPr>
              <a:t>Must maintain a </a:t>
            </a:r>
            <a:br>
              <a:rPr lang="en" sz="1800">
                <a:solidFill>
                  <a:srgbClr val="000000"/>
                </a:solidFill>
                <a:latin typeface="Droid Sans"/>
                <a:ea typeface="Droid Sans"/>
                <a:cs typeface="Droid Sans"/>
                <a:sym typeface="Droid Sans"/>
              </a:rPr>
            </a:br>
            <a:r>
              <a:rPr lang="en" sz="1800" u="sng">
                <a:solidFill>
                  <a:srgbClr val="000000"/>
                </a:solidFill>
                <a:latin typeface="Droid Sans"/>
                <a:ea typeface="Droid Sans"/>
                <a:cs typeface="Droid Sans"/>
                <a:sym typeface="Droid Sans"/>
              </a:rPr>
              <a:t>global</a:t>
            </a:r>
            <a:r>
              <a:rPr lang="en" sz="1800">
                <a:solidFill>
                  <a:srgbClr val="000000"/>
                </a:solidFill>
                <a:latin typeface="Droid Sans"/>
                <a:ea typeface="Droid Sans"/>
                <a:cs typeface="Droid Sans"/>
                <a:sym typeface="Droid Sans"/>
              </a:rPr>
              <a:t> value for IP ID</a:t>
            </a:r>
          </a:p>
        </p:txBody>
      </p:sp>
      <p:grpSp>
        <p:nvGrpSpPr>
          <p:cNvPr id="254" name="Shape 254"/>
          <p:cNvGrpSpPr/>
          <p:nvPr/>
        </p:nvGrpSpPr>
        <p:grpSpPr>
          <a:xfrm>
            <a:off x="617989" y="1331450"/>
            <a:ext cx="808567" cy="741600"/>
            <a:chOff x="6718625" y="2022400"/>
            <a:chExt cx="808567" cy="741600"/>
          </a:xfrm>
        </p:grpSpPr>
        <p:sp>
          <p:nvSpPr>
            <p:cNvPr id="255" name="Shape 255"/>
            <p:cNvSpPr/>
            <p:nvPr/>
          </p:nvSpPr>
          <p:spPr>
            <a:xfrm>
              <a:off x="6718625" y="2022400"/>
              <a:ext cx="741600" cy="741600"/>
            </a:xfrm>
            <a:prstGeom prst="ellipse">
              <a:avLst/>
            </a:prstGeom>
            <a:solidFill>
              <a:srgbClr val="D9D9D9"/>
            </a:solidFill>
            <a:ln>
              <a:noFill/>
            </a:ln>
          </p:spPr>
          <p:txBody>
            <a:bodyPr lIns="91425" tIns="91425" rIns="91425" bIns="91425" anchor="ctr" anchorCtr="0">
              <a:noAutofit/>
            </a:bodyPr>
            <a:lstStyle/>
            <a:p>
              <a:pPr lvl="0">
                <a:spcBef>
                  <a:spcPts val="0"/>
                </a:spcBef>
                <a:buNone/>
              </a:pPr>
              <a:endParaRPr/>
            </a:p>
          </p:txBody>
        </p:sp>
        <p:pic>
          <p:nvPicPr>
            <p:cNvPr id="256" name="Shape 256"/>
            <p:cNvPicPr preferRelativeResize="0"/>
            <p:nvPr/>
          </p:nvPicPr>
          <p:blipFill>
            <a:blip r:embed="rId3">
              <a:alphaModFix/>
            </a:blip>
            <a:stretch>
              <a:fillRect/>
            </a:stretch>
          </p:blipFill>
          <p:spPr>
            <a:xfrm>
              <a:off x="6794824" y="2299824"/>
              <a:ext cx="615600" cy="395062"/>
            </a:xfrm>
            <a:prstGeom prst="rect">
              <a:avLst/>
            </a:prstGeom>
            <a:noFill/>
            <a:ln>
              <a:noFill/>
            </a:ln>
          </p:spPr>
        </p:pic>
        <p:pic>
          <p:nvPicPr>
            <p:cNvPr id="257" name="Shape 257"/>
            <p:cNvPicPr preferRelativeResize="0"/>
            <p:nvPr/>
          </p:nvPicPr>
          <p:blipFill>
            <a:blip r:embed="rId4">
              <a:alphaModFix/>
            </a:blip>
            <a:stretch>
              <a:fillRect/>
            </a:stretch>
          </p:blipFill>
          <p:spPr>
            <a:xfrm>
              <a:off x="7242929" y="2151554"/>
              <a:ext cx="284262" cy="188250"/>
            </a:xfrm>
            <a:prstGeom prst="rect">
              <a:avLst/>
            </a:prstGeom>
            <a:noFill/>
            <a:ln>
              <a:noFill/>
            </a:ln>
          </p:spPr>
        </p:pic>
      </p:grpSp>
      <p:grpSp>
        <p:nvGrpSpPr>
          <p:cNvPr id="258" name="Shape 258"/>
          <p:cNvGrpSpPr/>
          <p:nvPr/>
        </p:nvGrpSpPr>
        <p:grpSpPr>
          <a:xfrm>
            <a:off x="5080116" y="1331437"/>
            <a:ext cx="805858" cy="741600"/>
            <a:chOff x="3371041" y="1238637"/>
            <a:chExt cx="805858" cy="741600"/>
          </a:xfrm>
        </p:grpSpPr>
        <p:grpSp>
          <p:nvGrpSpPr>
            <p:cNvPr id="259" name="Shape 259"/>
            <p:cNvGrpSpPr/>
            <p:nvPr/>
          </p:nvGrpSpPr>
          <p:grpSpPr>
            <a:xfrm>
              <a:off x="3435300" y="1238637"/>
              <a:ext cx="741600" cy="741600"/>
              <a:chOff x="815950" y="3056550"/>
              <a:chExt cx="741600" cy="741600"/>
            </a:xfrm>
          </p:grpSpPr>
          <p:sp>
            <p:nvSpPr>
              <p:cNvPr id="260" name="Shape 260"/>
              <p:cNvSpPr/>
              <p:nvPr/>
            </p:nvSpPr>
            <p:spPr>
              <a:xfrm>
                <a:off x="815950" y="3056550"/>
                <a:ext cx="741600" cy="741600"/>
              </a:xfrm>
              <a:prstGeom prst="ellipse">
                <a:avLst/>
              </a:prstGeom>
              <a:solidFill>
                <a:srgbClr val="D9D9D9"/>
              </a:solidFill>
              <a:ln>
                <a:noFill/>
              </a:ln>
            </p:spPr>
            <p:txBody>
              <a:bodyPr lIns="91425" tIns="91425" rIns="91425" bIns="91425" anchor="ctr" anchorCtr="0">
                <a:noAutofit/>
              </a:bodyPr>
              <a:lstStyle/>
              <a:p>
                <a:pPr lvl="0">
                  <a:spcBef>
                    <a:spcPts val="0"/>
                  </a:spcBef>
                  <a:buNone/>
                </a:pPr>
                <a:endParaRPr/>
              </a:p>
            </p:txBody>
          </p:sp>
          <p:pic>
            <p:nvPicPr>
              <p:cNvPr id="261" name="Shape 261"/>
              <p:cNvPicPr preferRelativeResize="0"/>
              <p:nvPr/>
            </p:nvPicPr>
            <p:blipFill>
              <a:blip r:embed="rId5">
                <a:alphaModFix/>
              </a:blip>
              <a:stretch>
                <a:fillRect/>
              </a:stretch>
            </p:blipFill>
            <p:spPr>
              <a:xfrm>
                <a:off x="1229275" y="3163025"/>
                <a:ext cx="301200" cy="188250"/>
              </a:xfrm>
              <a:prstGeom prst="rect">
                <a:avLst/>
              </a:prstGeom>
              <a:noFill/>
              <a:ln>
                <a:noFill/>
              </a:ln>
            </p:spPr>
          </p:pic>
        </p:grpSp>
        <p:pic>
          <p:nvPicPr>
            <p:cNvPr id="262" name="Shape 262"/>
            <p:cNvPicPr preferRelativeResize="0"/>
            <p:nvPr/>
          </p:nvPicPr>
          <p:blipFill>
            <a:blip r:embed="rId6">
              <a:alphaModFix/>
            </a:blip>
            <a:stretch>
              <a:fillRect/>
            </a:stretch>
          </p:blipFill>
          <p:spPr>
            <a:xfrm>
              <a:off x="3371041" y="1488853"/>
              <a:ext cx="596324" cy="382674"/>
            </a:xfrm>
            <a:prstGeom prst="rect">
              <a:avLst/>
            </a:prstGeom>
            <a:noFill/>
            <a:ln>
              <a:noFill/>
            </a:ln>
          </p:spPr>
        </p:pic>
      </p:grpSp>
      <p:sp>
        <p:nvSpPr>
          <p:cNvPr id="263" name="Shape 263"/>
          <p:cNvSpPr txBox="1">
            <a:spLocks noGrp="1"/>
          </p:cNvSpPr>
          <p:nvPr>
            <p:ph type="body" idx="1"/>
          </p:nvPr>
        </p:nvSpPr>
        <p:spPr>
          <a:xfrm>
            <a:off x="293900" y="2901750"/>
            <a:ext cx="8538300" cy="1832400"/>
          </a:xfrm>
          <a:prstGeom prst="rect">
            <a:avLst/>
          </a:prstGeom>
          <a:solidFill>
            <a:srgbClr val="F3F3F3"/>
          </a:solid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marL="3200400" lvl="0" indent="0" rtl="0">
              <a:lnSpc>
                <a:spcPct val="100000"/>
              </a:lnSpc>
              <a:spcBef>
                <a:spcPts val="0"/>
              </a:spcBef>
              <a:spcAft>
                <a:spcPts val="1000"/>
              </a:spcAft>
              <a:buNone/>
            </a:pPr>
            <a:r>
              <a:rPr lang="en" sz="2400" b="1">
                <a:solidFill>
                  <a:srgbClr val="000000"/>
                </a:solidFill>
                <a:latin typeface="Droid Sans"/>
                <a:ea typeface="Droid Sans"/>
                <a:cs typeface="Droid Sans"/>
                <a:sym typeface="Droid Sans"/>
              </a:rPr>
              <a:t>Measurement Machine</a:t>
            </a:r>
          </a:p>
          <a:p>
            <a:pPr marL="3200400" lvl="0" indent="0" rtl="0">
              <a:lnSpc>
                <a:spcPct val="100000"/>
              </a:lnSpc>
              <a:spcBef>
                <a:spcPts val="0"/>
              </a:spcBef>
              <a:spcAft>
                <a:spcPts val="0"/>
              </a:spcAft>
              <a:buNone/>
            </a:pPr>
            <a:r>
              <a:rPr lang="en" sz="1800">
                <a:solidFill>
                  <a:srgbClr val="000000"/>
                </a:solidFill>
                <a:latin typeface="Droid Sans"/>
                <a:ea typeface="Droid Sans"/>
                <a:cs typeface="Droid Sans"/>
                <a:sym typeface="Droid Sans"/>
              </a:rPr>
              <a:t>Must be able to spoof packets</a:t>
            </a:r>
          </a:p>
        </p:txBody>
      </p:sp>
      <p:sp>
        <p:nvSpPr>
          <p:cNvPr id="264" name="Shape 26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latin typeface="Arial"/>
                <a:ea typeface="Arial"/>
                <a:cs typeface="Arial"/>
                <a:sym typeface="Arial"/>
              </a:rPr>
              <a:t>87</a:t>
            </a:fld>
            <a:endParaRPr lang="en">
              <a:latin typeface="Arial"/>
              <a:ea typeface="Arial"/>
              <a:cs typeface="Arial"/>
              <a:sym typeface="Arial"/>
            </a:endParaRPr>
          </a:p>
        </p:txBody>
      </p:sp>
      <p:sp>
        <p:nvSpPr>
          <p:cNvPr id="265" name="Shape 265"/>
          <p:cNvSpPr/>
          <p:nvPr/>
        </p:nvSpPr>
        <p:spPr>
          <a:xfrm>
            <a:off x="1246050" y="255975"/>
            <a:ext cx="6571800" cy="650100"/>
          </a:xfrm>
          <a:prstGeom prst="rect">
            <a:avLst/>
          </a:prstGeom>
          <a:noFill/>
          <a:ln>
            <a:noFill/>
          </a:ln>
        </p:spPr>
        <p:txBody>
          <a:bodyPr lIns="91425" tIns="91425" rIns="91425" bIns="91425" anchor="ctr" anchorCtr="0">
            <a:noAutofit/>
          </a:bodyPr>
          <a:lstStyle/>
          <a:p>
            <a:pPr lvl="0" algn="ctr" rtl="0">
              <a:lnSpc>
                <a:spcPct val="115000"/>
              </a:lnSpc>
              <a:spcBef>
                <a:spcPts val="0"/>
              </a:spcBef>
              <a:spcAft>
                <a:spcPts val="1600"/>
              </a:spcAft>
              <a:buClr>
                <a:schemeClr val="dk1"/>
              </a:buClr>
              <a:buSzPct val="42307"/>
              <a:buFont typeface="Arial"/>
              <a:buNone/>
            </a:pPr>
            <a:r>
              <a:rPr lang="en-US" sz="3200" b="1" dirty="0">
                <a:solidFill>
                  <a:srgbClr val="FF0000"/>
                </a:solidFill>
                <a:latin typeface="Droid Sans"/>
                <a:ea typeface="Droid Sans"/>
                <a:cs typeface="Droid Sans"/>
                <a:sym typeface="Droid Sans"/>
              </a:rPr>
              <a:t>Augur </a:t>
            </a:r>
            <a:r>
              <a:rPr lang="en" sz="3200" b="1" dirty="0">
                <a:solidFill>
                  <a:srgbClr val="FF0000"/>
                </a:solidFill>
                <a:latin typeface="Droid Sans"/>
                <a:ea typeface="Droid Sans"/>
                <a:cs typeface="Droid Sans"/>
                <a:sym typeface="Droid Sans"/>
              </a:rPr>
              <a:t>Requirements</a:t>
            </a:r>
          </a:p>
        </p:txBody>
      </p:sp>
      <p:grpSp>
        <p:nvGrpSpPr>
          <p:cNvPr id="266" name="Shape 266"/>
          <p:cNvGrpSpPr/>
          <p:nvPr/>
        </p:nvGrpSpPr>
        <p:grpSpPr>
          <a:xfrm>
            <a:off x="2545723" y="3368353"/>
            <a:ext cx="860033" cy="853359"/>
            <a:chOff x="5767425" y="2769750"/>
            <a:chExt cx="741600" cy="741600"/>
          </a:xfrm>
        </p:grpSpPr>
        <p:grpSp>
          <p:nvGrpSpPr>
            <p:cNvPr id="267" name="Shape 267"/>
            <p:cNvGrpSpPr/>
            <p:nvPr/>
          </p:nvGrpSpPr>
          <p:grpSpPr>
            <a:xfrm>
              <a:off x="5767425" y="2769750"/>
              <a:ext cx="741600" cy="741600"/>
              <a:chOff x="5880425" y="1336600"/>
              <a:chExt cx="741600" cy="741600"/>
            </a:xfrm>
          </p:grpSpPr>
          <p:sp>
            <p:nvSpPr>
              <p:cNvPr id="268" name="Shape 268"/>
              <p:cNvSpPr/>
              <p:nvPr/>
            </p:nvSpPr>
            <p:spPr>
              <a:xfrm>
                <a:off x="5880425" y="1336600"/>
                <a:ext cx="741600" cy="741600"/>
              </a:xfrm>
              <a:prstGeom prst="ellipse">
                <a:avLst/>
              </a:prstGeom>
              <a:solidFill>
                <a:srgbClr val="D9D9D9"/>
              </a:solidFill>
              <a:ln>
                <a:noFill/>
              </a:ln>
            </p:spPr>
            <p:txBody>
              <a:bodyPr lIns="91425" tIns="91425" rIns="91425" bIns="91425" anchor="ctr" anchorCtr="0">
                <a:noAutofit/>
              </a:bodyPr>
              <a:lstStyle/>
              <a:p>
                <a:pPr lvl="0">
                  <a:spcBef>
                    <a:spcPts val="0"/>
                  </a:spcBef>
                  <a:buNone/>
                </a:pPr>
                <a:endParaRPr/>
              </a:p>
            </p:txBody>
          </p:sp>
          <p:pic>
            <p:nvPicPr>
              <p:cNvPr id="269" name="Shape 269"/>
              <p:cNvPicPr preferRelativeResize="0"/>
              <p:nvPr/>
            </p:nvPicPr>
            <p:blipFill>
              <a:blip r:embed="rId7">
                <a:alphaModFix/>
              </a:blip>
              <a:stretch>
                <a:fillRect/>
              </a:stretch>
            </p:blipFill>
            <p:spPr>
              <a:xfrm>
                <a:off x="5910937" y="1515225"/>
                <a:ext cx="548700" cy="481500"/>
              </a:xfrm>
              <a:prstGeom prst="rect">
                <a:avLst/>
              </a:prstGeom>
              <a:noFill/>
              <a:ln>
                <a:noFill/>
              </a:ln>
            </p:spPr>
          </p:pic>
        </p:grpSp>
        <p:pic>
          <p:nvPicPr>
            <p:cNvPr id="270" name="Shape 270"/>
            <p:cNvPicPr preferRelativeResize="0"/>
            <p:nvPr/>
          </p:nvPicPr>
          <p:blipFill>
            <a:blip r:embed="rId8">
              <a:alphaModFix/>
            </a:blip>
            <a:stretch>
              <a:fillRect/>
            </a:stretch>
          </p:blipFill>
          <p:spPr>
            <a:xfrm>
              <a:off x="6163124" y="2817789"/>
              <a:ext cx="303650" cy="206872"/>
            </a:xfrm>
            <a:prstGeom prst="rect">
              <a:avLst/>
            </a:prstGeom>
            <a:noFill/>
            <a:ln>
              <a:noFill/>
            </a:ln>
          </p:spPr>
        </p:pic>
      </p:grpSp>
    </p:spTree>
    <p:extLst>
      <p:ext uri="{BB962C8B-B14F-4D97-AF65-F5344CB8AC3E}">
        <p14:creationId xmlns:p14="http://schemas.microsoft.com/office/powerpoint/2010/main" val="5963788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99" name="Shape 599"/>
          <p:cNvSpPr txBox="1"/>
          <p:nvPr/>
        </p:nvSpPr>
        <p:spPr>
          <a:xfrm>
            <a:off x="7520750" y="1146482"/>
            <a:ext cx="1396500" cy="1112100"/>
          </a:xfrm>
          <a:prstGeom prst="rect">
            <a:avLst/>
          </a:prstGeom>
          <a:noFill/>
          <a:ln>
            <a:noFill/>
          </a:ln>
        </p:spPr>
        <p:txBody>
          <a:bodyPr lIns="91425" tIns="91425" rIns="91425" bIns="91425" anchor="t" anchorCtr="0">
            <a:noAutofit/>
          </a:bodyPr>
          <a:lstStyle/>
          <a:p>
            <a:pPr lvl="0" rtl="0">
              <a:spcBef>
                <a:spcPts val="0"/>
              </a:spcBef>
              <a:buNone/>
            </a:pPr>
            <a:r>
              <a:rPr lang="en" sz="1200" b="1">
                <a:solidFill>
                  <a:srgbClr val="CC0000"/>
                </a:solidFill>
                <a:latin typeface="Bitter"/>
                <a:ea typeface="Bitter"/>
                <a:cs typeface="Bitter"/>
                <a:sym typeface="Bitter"/>
              </a:rPr>
              <a:t>Reflector IP ID:</a:t>
            </a:r>
          </a:p>
          <a:p>
            <a:pPr lvl="0" rtl="0">
              <a:spcBef>
                <a:spcPts val="0"/>
              </a:spcBef>
              <a:buNone/>
            </a:pPr>
            <a:r>
              <a:rPr lang="en" sz="1200" b="1">
                <a:solidFill>
                  <a:srgbClr val="CC0000"/>
                </a:solidFill>
                <a:latin typeface="Bitter"/>
                <a:ea typeface="Bitter"/>
                <a:cs typeface="Bitter"/>
                <a:sym typeface="Bitter"/>
              </a:rPr>
              <a:t>7000</a:t>
            </a:r>
          </a:p>
          <a:p>
            <a:pPr lvl="0" rtl="0">
              <a:spcBef>
                <a:spcPts val="0"/>
              </a:spcBef>
              <a:buNone/>
            </a:pPr>
            <a:r>
              <a:rPr lang="en" sz="1200" b="1">
                <a:solidFill>
                  <a:srgbClr val="CC0000"/>
                </a:solidFill>
                <a:latin typeface="Bitter"/>
                <a:ea typeface="Bitter"/>
                <a:cs typeface="Bitter"/>
                <a:sym typeface="Bitter"/>
              </a:rPr>
              <a:t>7001</a:t>
            </a:r>
          </a:p>
          <a:p>
            <a:pPr lvl="0">
              <a:spcBef>
                <a:spcPts val="0"/>
              </a:spcBef>
              <a:buNone/>
            </a:pPr>
            <a:r>
              <a:rPr lang="en" sz="1200" b="1">
                <a:solidFill>
                  <a:srgbClr val="CC0000"/>
                </a:solidFill>
                <a:latin typeface="Bitter"/>
                <a:ea typeface="Bitter"/>
                <a:cs typeface="Bitter"/>
                <a:sym typeface="Bitter"/>
              </a:rPr>
              <a:t>7002</a:t>
            </a:r>
          </a:p>
          <a:p>
            <a:pPr lvl="0" rtl="0">
              <a:spcBef>
                <a:spcPts val="0"/>
              </a:spcBef>
              <a:buNone/>
            </a:pPr>
            <a:r>
              <a:rPr lang="en" sz="1200" b="1">
                <a:solidFill>
                  <a:srgbClr val="CC0000"/>
                </a:solidFill>
                <a:latin typeface="Bitter"/>
                <a:ea typeface="Bitter"/>
                <a:cs typeface="Bitter"/>
                <a:sym typeface="Bitter"/>
              </a:rPr>
              <a:t>7003</a:t>
            </a:r>
          </a:p>
        </p:txBody>
      </p:sp>
      <p:grpSp>
        <p:nvGrpSpPr>
          <p:cNvPr id="600" name="Shape 600"/>
          <p:cNvGrpSpPr/>
          <p:nvPr/>
        </p:nvGrpSpPr>
        <p:grpSpPr>
          <a:xfrm>
            <a:off x="6871025" y="3677037"/>
            <a:ext cx="741600" cy="741600"/>
            <a:chOff x="815950" y="3056550"/>
            <a:chExt cx="741600" cy="741600"/>
          </a:xfrm>
        </p:grpSpPr>
        <p:sp>
          <p:nvSpPr>
            <p:cNvPr id="595" name="Shape 595"/>
            <p:cNvSpPr/>
            <p:nvPr/>
          </p:nvSpPr>
          <p:spPr>
            <a:xfrm>
              <a:off x="815950" y="3056550"/>
              <a:ext cx="741600" cy="741600"/>
            </a:xfrm>
            <a:prstGeom prst="ellipse">
              <a:avLst/>
            </a:prstGeom>
            <a:solidFill>
              <a:srgbClr val="D9D9D9"/>
            </a:solidFill>
            <a:ln>
              <a:noFill/>
            </a:ln>
          </p:spPr>
          <p:txBody>
            <a:bodyPr lIns="91425" tIns="91425" rIns="91425" bIns="91425" anchor="ctr" anchorCtr="0">
              <a:noAutofit/>
            </a:bodyPr>
            <a:lstStyle/>
            <a:p>
              <a:pPr lvl="0">
                <a:spcBef>
                  <a:spcPts val="0"/>
                </a:spcBef>
                <a:buNone/>
              </a:pPr>
              <a:endParaRPr/>
            </a:p>
          </p:txBody>
        </p:sp>
        <p:pic>
          <p:nvPicPr>
            <p:cNvPr id="601" name="Shape 601"/>
            <p:cNvPicPr preferRelativeResize="0"/>
            <p:nvPr/>
          </p:nvPicPr>
          <p:blipFill>
            <a:blip r:embed="rId3">
              <a:alphaModFix/>
            </a:blip>
            <a:stretch>
              <a:fillRect/>
            </a:stretch>
          </p:blipFill>
          <p:spPr>
            <a:xfrm>
              <a:off x="1229275" y="3163025"/>
              <a:ext cx="301200" cy="188250"/>
            </a:xfrm>
            <a:prstGeom prst="rect">
              <a:avLst/>
            </a:prstGeom>
            <a:noFill/>
            <a:ln>
              <a:noFill/>
            </a:ln>
          </p:spPr>
        </p:pic>
      </p:grpSp>
      <p:grpSp>
        <p:nvGrpSpPr>
          <p:cNvPr id="602" name="Shape 602"/>
          <p:cNvGrpSpPr/>
          <p:nvPr/>
        </p:nvGrpSpPr>
        <p:grpSpPr>
          <a:xfrm>
            <a:off x="6818874" y="1234625"/>
            <a:ext cx="741600" cy="741600"/>
            <a:chOff x="2008124" y="3897175"/>
            <a:chExt cx="741600" cy="741600"/>
          </a:xfrm>
        </p:grpSpPr>
        <p:sp>
          <p:nvSpPr>
            <p:cNvPr id="603" name="Shape 603"/>
            <p:cNvSpPr/>
            <p:nvPr/>
          </p:nvSpPr>
          <p:spPr>
            <a:xfrm>
              <a:off x="2008125" y="3897175"/>
              <a:ext cx="741600" cy="741600"/>
            </a:xfrm>
            <a:prstGeom prst="ellipse">
              <a:avLst/>
            </a:prstGeom>
            <a:solidFill>
              <a:srgbClr val="D9D9D9"/>
            </a:solidFill>
            <a:ln>
              <a:noFill/>
            </a:ln>
          </p:spPr>
          <p:txBody>
            <a:bodyPr lIns="91425" tIns="91425" rIns="91425" bIns="91425" anchor="ctr" anchorCtr="0">
              <a:noAutofit/>
            </a:bodyPr>
            <a:lstStyle/>
            <a:p>
              <a:pPr lvl="0">
                <a:spcBef>
                  <a:spcPts val="0"/>
                </a:spcBef>
                <a:buNone/>
              </a:pPr>
              <a:endParaRPr/>
            </a:p>
          </p:txBody>
        </p:sp>
        <p:pic>
          <p:nvPicPr>
            <p:cNvPr id="604" name="Shape 604"/>
            <p:cNvPicPr preferRelativeResize="0"/>
            <p:nvPr/>
          </p:nvPicPr>
          <p:blipFill>
            <a:blip r:embed="rId4">
              <a:alphaModFix/>
            </a:blip>
            <a:stretch>
              <a:fillRect/>
            </a:stretch>
          </p:blipFill>
          <p:spPr>
            <a:xfrm>
              <a:off x="2456229" y="4026329"/>
              <a:ext cx="284262" cy="188250"/>
            </a:xfrm>
            <a:prstGeom prst="rect">
              <a:avLst/>
            </a:prstGeom>
            <a:noFill/>
            <a:ln>
              <a:noFill/>
            </a:ln>
          </p:spPr>
        </p:pic>
        <p:pic>
          <p:nvPicPr>
            <p:cNvPr id="605" name="Shape 605"/>
            <p:cNvPicPr preferRelativeResize="0"/>
            <p:nvPr/>
          </p:nvPicPr>
          <p:blipFill>
            <a:blip r:embed="rId5">
              <a:alphaModFix/>
            </a:blip>
            <a:stretch>
              <a:fillRect/>
            </a:stretch>
          </p:blipFill>
          <p:spPr>
            <a:xfrm>
              <a:off x="2008124" y="4174599"/>
              <a:ext cx="615600" cy="395062"/>
            </a:xfrm>
            <a:prstGeom prst="rect">
              <a:avLst/>
            </a:prstGeom>
            <a:noFill/>
            <a:ln>
              <a:noFill/>
            </a:ln>
          </p:spPr>
        </p:pic>
      </p:grpSp>
      <p:sp>
        <p:nvSpPr>
          <p:cNvPr id="608" name="Shape 608"/>
          <p:cNvSpPr txBox="1"/>
          <p:nvPr/>
        </p:nvSpPr>
        <p:spPr>
          <a:xfrm>
            <a:off x="3197100" y="1900025"/>
            <a:ext cx="1200000" cy="488700"/>
          </a:xfrm>
          <a:prstGeom prst="rect">
            <a:avLst/>
          </a:prstGeom>
          <a:noFill/>
          <a:ln>
            <a:noFill/>
          </a:ln>
        </p:spPr>
        <p:txBody>
          <a:bodyPr lIns="91425" tIns="91425" rIns="91425" bIns="91425" anchor="t" anchorCtr="0">
            <a:noAutofit/>
          </a:bodyPr>
          <a:lstStyle/>
          <a:p>
            <a:pPr lvl="0" algn="ctr" rtl="0">
              <a:spcBef>
                <a:spcPts val="0"/>
              </a:spcBef>
              <a:buNone/>
            </a:pPr>
            <a:r>
              <a:rPr lang="en" sz="1100">
                <a:latin typeface="Bitter"/>
                <a:ea typeface="Bitter"/>
                <a:cs typeface="Bitter"/>
                <a:sym typeface="Bitter"/>
              </a:rPr>
              <a:t>Measurement machine</a:t>
            </a:r>
          </a:p>
        </p:txBody>
      </p:sp>
      <p:grpSp>
        <p:nvGrpSpPr>
          <p:cNvPr id="2" name="Group 1"/>
          <p:cNvGrpSpPr/>
          <p:nvPr/>
        </p:nvGrpSpPr>
        <p:grpSpPr>
          <a:xfrm>
            <a:off x="4167899" y="1146626"/>
            <a:ext cx="2614500" cy="330265"/>
            <a:chOff x="4167899" y="1146625"/>
            <a:chExt cx="2614500" cy="330265"/>
          </a:xfrm>
        </p:grpSpPr>
        <p:sp>
          <p:nvSpPr>
            <p:cNvPr id="606" name="Shape 606"/>
            <p:cNvSpPr txBox="1"/>
            <p:nvPr/>
          </p:nvSpPr>
          <p:spPr>
            <a:xfrm rot="-990">
              <a:off x="4809797" y="1146625"/>
              <a:ext cx="1042200" cy="274800"/>
            </a:xfrm>
            <a:prstGeom prst="rect">
              <a:avLst/>
            </a:prstGeom>
            <a:noFill/>
            <a:ln>
              <a:noFill/>
            </a:ln>
          </p:spPr>
          <p:txBody>
            <a:bodyPr lIns="91425" tIns="91425" rIns="91425" bIns="91425" anchor="t" anchorCtr="0">
              <a:noAutofit/>
            </a:bodyPr>
            <a:lstStyle/>
            <a:p>
              <a:pPr lvl="0" rtl="0">
                <a:spcBef>
                  <a:spcPts val="0"/>
                </a:spcBef>
                <a:buNone/>
              </a:pPr>
              <a:r>
                <a:rPr lang="en" sz="1100" b="1" dirty="0">
                  <a:latin typeface="Droid Sans"/>
                  <a:ea typeface="Droid Sans"/>
                  <a:cs typeface="Droid Sans"/>
                  <a:sym typeface="Droid Sans"/>
                </a:rPr>
                <a:t>SYN/ACK</a:t>
              </a:r>
            </a:p>
          </p:txBody>
        </p:sp>
        <p:cxnSp>
          <p:nvCxnSpPr>
            <p:cNvPr id="607" name="Shape 607"/>
            <p:cNvCxnSpPr/>
            <p:nvPr/>
          </p:nvCxnSpPr>
          <p:spPr>
            <a:xfrm>
              <a:off x="4167899" y="1402324"/>
              <a:ext cx="2614500" cy="0"/>
            </a:xfrm>
            <a:prstGeom prst="straightConnector1">
              <a:avLst/>
            </a:prstGeom>
            <a:noFill/>
            <a:ln w="19050" cap="flat" cmpd="sng">
              <a:solidFill>
                <a:srgbClr val="434343"/>
              </a:solidFill>
              <a:prstDash val="solid"/>
              <a:round/>
              <a:headEnd type="none" w="lg" len="lg"/>
              <a:tailEnd type="triangle" w="lg" len="lg"/>
            </a:ln>
          </p:spPr>
        </p:cxnSp>
        <p:grpSp>
          <p:nvGrpSpPr>
            <p:cNvPr id="609" name="Shape 609"/>
            <p:cNvGrpSpPr/>
            <p:nvPr/>
          </p:nvGrpSpPr>
          <p:grpSpPr>
            <a:xfrm>
              <a:off x="4527223" y="1185099"/>
              <a:ext cx="240007" cy="291791"/>
              <a:chOff x="8451323" y="2207500"/>
              <a:chExt cx="240007" cy="291791"/>
            </a:xfrm>
          </p:grpSpPr>
          <p:sp>
            <p:nvSpPr>
              <p:cNvPr id="610" name="Shape 610"/>
              <p:cNvSpPr/>
              <p:nvPr/>
            </p:nvSpPr>
            <p:spPr>
              <a:xfrm>
                <a:off x="8451331" y="2259291"/>
                <a:ext cx="240000" cy="240000"/>
              </a:xfrm>
              <a:prstGeom prst="ellipse">
                <a:avLst/>
              </a:prstGeom>
              <a:solidFill>
                <a:srgbClr val="FFFFFF"/>
              </a:solidFill>
              <a:ln w="19050" cap="flat" cmpd="sng">
                <a:solidFill>
                  <a:srgbClr val="434343"/>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latin typeface="Syncopate"/>
                  <a:ea typeface="Syncopate"/>
                  <a:cs typeface="Syncopate"/>
                  <a:sym typeface="Syncopate"/>
                </a:endParaRPr>
              </a:p>
            </p:txBody>
          </p:sp>
          <p:sp>
            <p:nvSpPr>
              <p:cNvPr id="611" name="Shape 611"/>
              <p:cNvSpPr txBox="1"/>
              <p:nvPr/>
            </p:nvSpPr>
            <p:spPr>
              <a:xfrm>
                <a:off x="8451323" y="2207500"/>
                <a:ext cx="231900" cy="240000"/>
              </a:xfrm>
              <a:prstGeom prst="rect">
                <a:avLst/>
              </a:prstGeom>
              <a:noFill/>
              <a:ln>
                <a:noFill/>
              </a:ln>
            </p:spPr>
            <p:txBody>
              <a:bodyPr lIns="91425" tIns="91425" rIns="91425" bIns="91425" anchor="t" anchorCtr="0">
                <a:noAutofit/>
              </a:bodyPr>
              <a:lstStyle/>
              <a:p>
                <a:pPr lvl="0" algn="ctr" rtl="0">
                  <a:spcBef>
                    <a:spcPts val="0"/>
                  </a:spcBef>
                  <a:buNone/>
                </a:pPr>
                <a:r>
                  <a:rPr lang="en" sz="1000" b="1">
                    <a:latin typeface="Syncopate"/>
                    <a:ea typeface="Syncopate"/>
                    <a:cs typeface="Syncopate"/>
                    <a:sym typeface="Syncopate"/>
                  </a:rPr>
                  <a:t>1</a:t>
                </a:r>
              </a:p>
            </p:txBody>
          </p:sp>
        </p:grpSp>
      </p:grpSp>
      <p:sp>
        <p:nvSpPr>
          <p:cNvPr id="621" name="Shape 621"/>
          <p:cNvSpPr txBox="1"/>
          <p:nvPr/>
        </p:nvSpPr>
        <p:spPr>
          <a:xfrm rot="-1244">
            <a:off x="6775074" y="1930763"/>
            <a:ext cx="829200" cy="274800"/>
          </a:xfrm>
          <a:prstGeom prst="rect">
            <a:avLst/>
          </a:prstGeom>
          <a:noFill/>
          <a:ln>
            <a:noFill/>
          </a:ln>
        </p:spPr>
        <p:txBody>
          <a:bodyPr lIns="91425" tIns="91425" rIns="91425" bIns="91425" anchor="t" anchorCtr="0">
            <a:noAutofit/>
          </a:bodyPr>
          <a:lstStyle/>
          <a:p>
            <a:pPr lvl="0" algn="ctr" rtl="0">
              <a:spcBef>
                <a:spcPts val="0"/>
              </a:spcBef>
              <a:buNone/>
            </a:pPr>
            <a:r>
              <a:rPr lang="en" sz="1100">
                <a:latin typeface="Bitter"/>
                <a:ea typeface="Bitter"/>
                <a:cs typeface="Bitter"/>
                <a:sym typeface="Bitter"/>
              </a:rPr>
              <a:t>Reflector</a:t>
            </a:r>
          </a:p>
        </p:txBody>
      </p:sp>
      <p:sp>
        <p:nvSpPr>
          <p:cNvPr id="622" name="Shape 622"/>
          <p:cNvSpPr txBox="1"/>
          <p:nvPr/>
        </p:nvSpPr>
        <p:spPr>
          <a:xfrm rot="-1244">
            <a:off x="6833949" y="4383288"/>
            <a:ext cx="829200" cy="274800"/>
          </a:xfrm>
          <a:prstGeom prst="rect">
            <a:avLst/>
          </a:prstGeom>
          <a:noFill/>
          <a:ln>
            <a:noFill/>
          </a:ln>
        </p:spPr>
        <p:txBody>
          <a:bodyPr lIns="91425" tIns="91425" rIns="91425" bIns="91425" anchor="t" anchorCtr="0">
            <a:noAutofit/>
          </a:bodyPr>
          <a:lstStyle/>
          <a:p>
            <a:pPr lvl="0" algn="ctr" rtl="0">
              <a:spcBef>
                <a:spcPts val="0"/>
              </a:spcBef>
              <a:buNone/>
            </a:pPr>
            <a:r>
              <a:rPr lang="en" sz="1100">
                <a:latin typeface="Bitter"/>
                <a:ea typeface="Bitter"/>
                <a:cs typeface="Bitter"/>
                <a:sym typeface="Bitter"/>
              </a:rPr>
              <a:t>Site</a:t>
            </a:r>
          </a:p>
        </p:txBody>
      </p:sp>
      <p:grpSp>
        <p:nvGrpSpPr>
          <p:cNvPr id="5" name="Group 4"/>
          <p:cNvGrpSpPr/>
          <p:nvPr/>
        </p:nvGrpSpPr>
        <p:grpSpPr>
          <a:xfrm>
            <a:off x="6206351" y="2296800"/>
            <a:ext cx="1042200" cy="2046600"/>
            <a:chOff x="6206351" y="2296800"/>
            <a:chExt cx="1042200" cy="2046600"/>
          </a:xfrm>
        </p:grpSpPr>
        <p:cxnSp>
          <p:nvCxnSpPr>
            <p:cNvPr id="596" name="Shape 596"/>
            <p:cNvCxnSpPr/>
            <p:nvPr/>
          </p:nvCxnSpPr>
          <p:spPr>
            <a:xfrm rot="10800000">
              <a:off x="7035725" y="2296800"/>
              <a:ext cx="19200" cy="2046600"/>
            </a:xfrm>
            <a:prstGeom prst="straightConnector1">
              <a:avLst/>
            </a:prstGeom>
            <a:noFill/>
            <a:ln w="19050" cap="flat" cmpd="sng">
              <a:solidFill>
                <a:srgbClr val="434343"/>
              </a:solidFill>
              <a:prstDash val="solid"/>
              <a:round/>
              <a:headEnd type="none" w="lg" len="lg"/>
              <a:tailEnd type="triangle" w="lg" len="lg"/>
            </a:ln>
          </p:spPr>
        </p:cxnSp>
        <p:grpSp>
          <p:nvGrpSpPr>
            <p:cNvPr id="623" name="Shape 623"/>
            <p:cNvGrpSpPr/>
            <p:nvPr/>
          </p:nvGrpSpPr>
          <p:grpSpPr>
            <a:xfrm>
              <a:off x="6909513" y="2651642"/>
              <a:ext cx="271632" cy="291791"/>
              <a:chOff x="8735826" y="3269817"/>
              <a:chExt cx="271632" cy="291791"/>
            </a:xfrm>
          </p:grpSpPr>
          <p:sp>
            <p:nvSpPr>
              <p:cNvPr id="624" name="Shape 624"/>
              <p:cNvSpPr/>
              <p:nvPr/>
            </p:nvSpPr>
            <p:spPr>
              <a:xfrm>
                <a:off x="8767458" y="3321608"/>
                <a:ext cx="240000" cy="240000"/>
              </a:xfrm>
              <a:prstGeom prst="ellipse">
                <a:avLst/>
              </a:prstGeom>
              <a:solidFill>
                <a:srgbClr val="FFFFFF"/>
              </a:solidFill>
              <a:ln w="19050" cap="flat" cmpd="sng">
                <a:solidFill>
                  <a:srgbClr val="434343"/>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latin typeface="Syncopate"/>
                  <a:ea typeface="Syncopate"/>
                  <a:cs typeface="Syncopate"/>
                  <a:sym typeface="Syncopate"/>
                </a:endParaRPr>
              </a:p>
            </p:txBody>
          </p:sp>
          <p:sp>
            <p:nvSpPr>
              <p:cNvPr id="625" name="Shape 625"/>
              <p:cNvSpPr txBox="1"/>
              <p:nvPr/>
            </p:nvSpPr>
            <p:spPr>
              <a:xfrm>
                <a:off x="8735826" y="3269817"/>
                <a:ext cx="231900" cy="240000"/>
              </a:xfrm>
              <a:prstGeom prst="rect">
                <a:avLst/>
              </a:prstGeom>
              <a:noFill/>
              <a:ln>
                <a:noFill/>
              </a:ln>
            </p:spPr>
            <p:txBody>
              <a:bodyPr lIns="91425" tIns="91425" rIns="91425" bIns="91425" anchor="t" anchorCtr="0">
                <a:noAutofit/>
              </a:bodyPr>
              <a:lstStyle/>
              <a:p>
                <a:pPr lvl="0" algn="ctr" rtl="0">
                  <a:spcBef>
                    <a:spcPts val="0"/>
                  </a:spcBef>
                  <a:buNone/>
                </a:pPr>
                <a:r>
                  <a:rPr lang="en" sz="1000" b="1">
                    <a:latin typeface="Syncopate"/>
                    <a:ea typeface="Syncopate"/>
                    <a:cs typeface="Syncopate"/>
                    <a:sym typeface="Syncopate"/>
                  </a:rPr>
                  <a:t>4</a:t>
                </a:r>
              </a:p>
            </p:txBody>
          </p:sp>
        </p:grpSp>
        <p:sp>
          <p:nvSpPr>
            <p:cNvPr id="626" name="Shape 626"/>
            <p:cNvSpPr txBox="1"/>
            <p:nvPr/>
          </p:nvSpPr>
          <p:spPr>
            <a:xfrm rot="-990">
              <a:off x="6206351" y="2630888"/>
              <a:ext cx="1042200" cy="274800"/>
            </a:xfrm>
            <a:prstGeom prst="rect">
              <a:avLst/>
            </a:prstGeom>
            <a:noFill/>
            <a:ln>
              <a:noFill/>
            </a:ln>
          </p:spPr>
          <p:txBody>
            <a:bodyPr lIns="91425" tIns="91425" rIns="91425" bIns="91425" anchor="t" anchorCtr="0">
              <a:noAutofit/>
            </a:bodyPr>
            <a:lstStyle/>
            <a:p>
              <a:pPr lvl="0" rtl="0">
                <a:spcBef>
                  <a:spcPts val="0"/>
                </a:spcBef>
                <a:buNone/>
              </a:pPr>
              <a:r>
                <a:rPr lang="en" sz="1100" b="1">
                  <a:latin typeface="Droid Sans"/>
                  <a:ea typeface="Droid Sans"/>
                  <a:cs typeface="Droid Sans"/>
                  <a:sym typeface="Droid Sans"/>
                </a:rPr>
                <a:t>SYN/ACK</a:t>
              </a:r>
            </a:p>
          </p:txBody>
        </p:sp>
      </p:grpSp>
      <p:grpSp>
        <p:nvGrpSpPr>
          <p:cNvPr id="7" name="Group 6"/>
          <p:cNvGrpSpPr/>
          <p:nvPr/>
        </p:nvGrpSpPr>
        <p:grpSpPr>
          <a:xfrm>
            <a:off x="3922652" y="489722"/>
            <a:ext cx="3224325" cy="771754"/>
            <a:chOff x="3922650" y="489721"/>
            <a:chExt cx="3224325" cy="771754"/>
          </a:xfrm>
        </p:grpSpPr>
        <p:sp>
          <p:nvSpPr>
            <p:cNvPr id="592" name="Shape 592"/>
            <p:cNvSpPr/>
            <p:nvPr/>
          </p:nvSpPr>
          <p:spPr>
            <a:xfrm>
              <a:off x="3922650" y="745425"/>
              <a:ext cx="3224325" cy="516050"/>
            </a:xfrm>
            <a:custGeom>
              <a:avLst/>
              <a:gdLst/>
              <a:ahLst/>
              <a:cxnLst/>
              <a:rect l="0" t="0" r="0" b="0"/>
              <a:pathLst>
                <a:path w="128973" h="20642" extrusionOk="0">
                  <a:moveTo>
                    <a:pt x="128973" y="19197"/>
                  </a:moveTo>
                  <a:lnTo>
                    <a:pt x="113996" y="0"/>
                  </a:lnTo>
                  <a:lnTo>
                    <a:pt x="12385" y="0"/>
                  </a:lnTo>
                  <a:lnTo>
                    <a:pt x="0" y="20642"/>
                  </a:lnTo>
                </a:path>
              </a:pathLst>
            </a:custGeom>
            <a:noFill/>
            <a:ln w="19050" cap="flat" cmpd="sng">
              <a:solidFill>
                <a:srgbClr val="434343"/>
              </a:solidFill>
              <a:prstDash val="solid"/>
              <a:round/>
              <a:headEnd type="stealth" w="lg" len="lg"/>
              <a:tailEnd type="none" w="lg" len="lg"/>
            </a:ln>
          </p:spPr>
        </p:sp>
        <p:sp>
          <p:nvSpPr>
            <p:cNvPr id="628" name="Shape 628"/>
            <p:cNvSpPr txBox="1"/>
            <p:nvPr/>
          </p:nvSpPr>
          <p:spPr>
            <a:xfrm rot="-990">
              <a:off x="4809797" y="489721"/>
              <a:ext cx="1042200" cy="274800"/>
            </a:xfrm>
            <a:prstGeom prst="rect">
              <a:avLst/>
            </a:prstGeom>
            <a:noFill/>
            <a:ln>
              <a:noFill/>
            </a:ln>
          </p:spPr>
          <p:txBody>
            <a:bodyPr lIns="91425" tIns="91425" rIns="91425" bIns="91425" anchor="t" anchorCtr="0">
              <a:noAutofit/>
            </a:bodyPr>
            <a:lstStyle/>
            <a:p>
              <a:pPr lvl="0" rtl="0">
                <a:spcBef>
                  <a:spcPts val="0"/>
                </a:spcBef>
                <a:buNone/>
              </a:pPr>
              <a:r>
                <a:rPr lang="en" sz="1100" b="1" dirty="0">
                  <a:latin typeface="Droid Sans"/>
                  <a:ea typeface="Droid Sans"/>
                  <a:cs typeface="Droid Sans"/>
                  <a:sym typeface="Droid Sans"/>
                </a:rPr>
                <a:t>SYN/ACK</a:t>
              </a:r>
            </a:p>
          </p:txBody>
        </p:sp>
        <p:grpSp>
          <p:nvGrpSpPr>
            <p:cNvPr id="629" name="Shape 629"/>
            <p:cNvGrpSpPr/>
            <p:nvPr/>
          </p:nvGrpSpPr>
          <p:grpSpPr>
            <a:xfrm>
              <a:off x="4498323" y="528196"/>
              <a:ext cx="268907" cy="291791"/>
              <a:chOff x="8422423" y="2207500"/>
              <a:chExt cx="268907" cy="291791"/>
            </a:xfrm>
          </p:grpSpPr>
          <p:sp>
            <p:nvSpPr>
              <p:cNvPr id="630" name="Shape 630"/>
              <p:cNvSpPr/>
              <p:nvPr/>
            </p:nvSpPr>
            <p:spPr>
              <a:xfrm>
                <a:off x="8451331" y="2259291"/>
                <a:ext cx="240000" cy="240000"/>
              </a:xfrm>
              <a:prstGeom prst="ellipse">
                <a:avLst/>
              </a:prstGeom>
              <a:solidFill>
                <a:srgbClr val="FFFFFF"/>
              </a:solidFill>
              <a:ln w="19050" cap="flat" cmpd="sng">
                <a:solidFill>
                  <a:srgbClr val="434343"/>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latin typeface="Syncopate"/>
                  <a:ea typeface="Syncopate"/>
                  <a:cs typeface="Syncopate"/>
                  <a:sym typeface="Syncopate"/>
                </a:endParaRPr>
              </a:p>
            </p:txBody>
          </p:sp>
          <p:sp>
            <p:nvSpPr>
              <p:cNvPr id="631" name="Shape 631"/>
              <p:cNvSpPr txBox="1"/>
              <p:nvPr/>
            </p:nvSpPr>
            <p:spPr>
              <a:xfrm>
                <a:off x="8422423" y="2207500"/>
                <a:ext cx="231900" cy="240000"/>
              </a:xfrm>
              <a:prstGeom prst="rect">
                <a:avLst/>
              </a:prstGeom>
              <a:noFill/>
              <a:ln>
                <a:noFill/>
              </a:ln>
            </p:spPr>
            <p:txBody>
              <a:bodyPr lIns="91425" tIns="91425" rIns="91425" bIns="91425" anchor="t" anchorCtr="0">
                <a:noAutofit/>
              </a:bodyPr>
              <a:lstStyle/>
              <a:p>
                <a:pPr lvl="0" algn="ctr" rtl="0">
                  <a:spcBef>
                    <a:spcPts val="0"/>
                  </a:spcBef>
                  <a:buNone/>
                </a:pPr>
                <a:r>
                  <a:rPr lang="en" sz="1000" b="1" dirty="0">
                    <a:latin typeface="Syncopate"/>
                    <a:ea typeface="Syncopate"/>
                    <a:cs typeface="Syncopate"/>
                    <a:sym typeface="Syncopate"/>
                  </a:rPr>
                  <a:t>6</a:t>
                </a:r>
              </a:p>
            </p:txBody>
          </p:sp>
        </p:grpSp>
      </p:grpSp>
      <p:grpSp>
        <p:nvGrpSpPr>
          <p:cNvPr id="8" name="Group 7"/>
          <p:cNvGrpSpPr/>
          <p:nvPr/>
        </p:nvGrpSpPr>
        <p:grpSpPr>
          <a:xfrm>
            <a:off x="4100850" y="688648"/>
            <a:ext cx="2904050" cy="618053"/>
            <a:chOff x="4100850" y="688647"/>
            <a:chExt cx="2904050" cy="618053"/>
          </a:xfrm>
        </p:grpSpPr>
        <p:sp>
          <p:nvSpPr>
            <p:cNvPr id="593" name="Shape 593"/>
            <p:cNvSpPr/>
            <p:nvPr/>
          </p:nvSpPr>
          <p:spPr>
            <a:xfrm>
              <a:off x="4100850" y="939150"/>
              <a:ext cx="2904050" cy="367550"/>
            </a:xfrm>
            <a:custGeom>
              <a:avLst/>
              <a:gdLst/>
              <a:ahLst/>
              <a:cxnLst/>
              <a:rect l="0" t="0" r="0" b="0"/>
              <a:pathLst>
                <a:path w="116162" h="14702" extrusionOk="0">
                  <a:moveTo>
                    <a:pt x="116162" y="14702"/>
                  </a:moveTo>
                  <a:lnTo>
                    <a:pt x="104892" y="0"/>
                  </a:lnTo>
                  <a:lnTo>
                    <a:pt x="7320" y="0"/>
                  </a:lnTo>
                  <a:lnTo>
                    <a:pt x="0" y="11523"/>
                  </a:lnTo>
                </a:path>
              </a:pathLst>
            </a:custGeom>
            <a:noFill/>
            <a:ln w="19050" cap="flat" cmpd="sng">
              <a:solidFill>
                <a:srgbClr val="434343"/>
              </a:solidFill>
              <a:prstDash val="solid"/>
              <a:round/>
              <a:headEnd type="none" w="lg" len="lg"/>
              <a:tailEnd type="triangle" w="lg" len="lg"/>
            </a:ln>
          </p:spPr>
        </p:sp>
        <p:sp>
          <p:nvSpPr>
            <p:cNvPr id="627" name="Shape 627"/>
            <p:cNvSpPr txBox="1"/>
            <p:nvPr/>
          </p:nvSpPr>
          <p:spPr>
            <a:xfrm rot="-797">
              <a:off x="5068050" y="688647"/>
              <a:ext cx="1293600" cy="274800"/>
            </a:xfrm>
            <a:prstGeom prst="rect">
              <a:avLst/>
            </a:prstGeom>
            <a:noFill/>
            <a:ln>
              <a:noFill/>
            </a:ln>
          </p:spPr>
          <p:txBody>
            <a:bodyPr lIns="91425" tIns="91425" rIns="91425" bIns="91425" anchor="t" anchorCtr="0">
              <a:noAutofit/>
            </a:bodyPr>
            <a:lstStyle/>
            <a:p>
              <a:pPr lvl="0" rtl="0">
                <a:spcBef>
                  <a:spcPts val="0"/>
                </a:spcBef>
                <a:buNone/>
              </a:pPr>
              <a:r>
                <a:rPr lang="en" sz="1100" b="1">
                  <a:latin typeface="Droid Sans"/>
                  <a:ea typeface="Droid Sans"/>
                  <a:cs typeface="Droid Sans"/>
                  <a:sym typeface="Droid Sans"/>
                </a:rPr>
                <a:t>RST [IP ID: </a:t>
              </a:r>
              <a:r>
                <a:rPr lang="en" sz="1100" b="1">
                  <a:highlight>
                    <a:srgbClr val="FFFF00"/>
                  </a:highlight>
                  <a:latin typeface="Droid Sans"/>
                  <a:ea typeface="Droid Sans"/>
                  <a:cs typeface="Droid Sans"/>
                  <a:sym typeface="Droid Sans"/>
                </a:rPr>
                <a:t>7002</a:t>
              </a:r>
              <a:r>
                <a:rPr lang="en" sz="1100" b="1">
                  <a:latin typeface="Droid Sans"/>
                  <a:ea typeface="Droid Sans"/>
                  <a:cs typeface="Droid Sans"/>
                  <a:sym typeface="Droid Sans"/>
                </a:rPr>
                <a:t>]</a:t>
              </a:r>
            </a:p>
          </p:txBody>
        </p:sp>
        <p:grpSp>
          <p:nvGrpSpPr>
            <p:cNvPr id="632" name="Shape 632"/>
            <p:cNvGrpSpPr/>
            <p:nvPr/>
          </p:nvGrpSpPr>
          <p:grpSpPr>
            <a:xfrm>
              <a:off x="4753813" y="745432"/>
              <a:ext cx="255232" cy="287991"/>
              <a:chOff x="8376525" y="2597686"/>
              <a:chExt cx="255232" cy="287991"/>
            </a:xfrm>
          </p:grpSpPr>
          <p:sp>
            <p:nvSpPr>
              <p:cNvPr id="633" name="Shape 633"/>
              <p:cNvSpPr/>
              <p:nvPr/>
            </p:nvSpPr>
            <p:spPr>
              <a:xfrm>
                <a:off x="8391758" y="2645678"/>
                <a:ext cx="240000" cy="240000"/>
              </a:xfrm>
              <a:prstGeom prst="ellipse">
                <a:avLst/>
              </a:prstGeom>
              <a:solidFill>
                <a:srgbClr val="FFFFFF"/>
              </a:solidFill>
              <a:ln w="19050" cap="flat" cmpd="sng">
                <a:solidFill>
                  <a:srgbClr val="434343"/>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latin typeface="Syncopate"/>
                  <a:ea typeface="Syncopate"/>
                  <a:cs typeface="Syncopate"/>
                  <a:sym typeface="Syncopate"/>
                </a:endParaRPr>
              </a:p>
            </p:txBody>
          </p:sp>
          <p:sp>
            <p:nvSpPr>
              <p:cNvPr id="634" name="Shape 634"/>
              <p:cNvSpPr txBox="1"/>
              <p:nvPr/>
            </p:nvSpPr>
            <p:spPr>
              <a:xfrm>
                <a:off x="8376525" y="2597686"/>
                <a:ext cx="231900" cy="240000"/>
              </a:xfrm>
              <a:prstGeom prst="rect">
                <a:avLst/>
              </a:prstGeom>
              <a:noFill/>
              <a:ln>
                <a:noFill/>
              </a:ln>
            </p:spPr>
            <p:txBody>
              <a:bodyPr lIns="91425" tIns="91425" rIns="91425" bIns="91425" anchor="t" anchorCtr="0">
                <a:noAutofit/>
              </a:bodyPr>
              <a:lstStyle/>
              <a:p>
                <a:pPr lvl="0" algn="ctr" rtl="0">
                  <a:spcBef>
                    <a:spcPts val="0"/>
                  </a:spcBef>
                  <a:buNone/>
                </a:pPr>
                <a:r>
                  <a:rPr lang="en" sz="1000" b="1">
                    <a:latin typeface="Syncopate"/>
                    <a:ea typeface="Syncopate"/>
                    <a:cs typeface="Syncopate"/>
                    <a:sym typeface="Syncopate"/>
                  </a:rPr>
                  <a:t>7</a:t>
                </a:r>
              </a:p>
            </p:txBody>
          </p:sp>
        </p:grpSp>
      </p:grpSp>
      <p:pic>
        <p:nvPicPr>
          <p:cNvPr id="635" name="Shape 635"/>
          <p:cNvPicPr preferRelativeResize="0"/>
          <p:nvPr/>
        </p:nvPicPr>
        <p:blipFill>
          <a:blip r:embed="rId6">
            <a:alphaModFix/>
          </a:blip>
          <a:stretch>
            <a:fillRect/>
          </a:stretch>
        </p:blipFill>
        <p:spPr>
          <a:xfrm>
            <a:off x="6833950" y="3927253"/>
            <a:ext cx="596324" cy="382674"/>
          </a:xfrm>
          <a:prstGeom prst="rect">
            <a:avLst/>
          </a:prstGeom>
          <a:noFill/>
          <a:ln>
            <a:noFill/>
          </a:ln>
        </p:spPr>
      </p:pic>
      <p:pic>
        <p:nvPicPr>
          <p:cNvPr id="636" name="Shape 636"/>
          <p:cNvPicPr preferRelativeResize="0"/>
          <p:nvPr/>
        </p:nvPicPr>
        <p:blipFill>
          <a:blip r:embed="rId7">
            <a:alphaModFix/>
          </a:blip>
          <a:stretch>
            <a:fillRect/>
          </a:stretch>
        </p:blipFill>
        <p:spPr>
          <a:xfrm>
            <a:off x="6937599" y="4009425"/>
            <a:ext cx="358300" cy="229924"/>
          </a:xfrm>
          <a:prstGeom prst="rect">
            <a:avLst/>
          </a:prstGeom>
          <a:noFill/>
          <a:ln>
            <a:noFill/>
          </a:ln>
        </p:spPr>
      </p:pic>
      <p:sp>
        <p:nvSpPr>
          <p:cNvPr id="637" name="Shape 63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dk2"/>
                </a:solidFill>
                <a:latin typeface="Arial"/>
                <a:ea typeface="Arial"/>
                <a:cs typeface="Arial"/>
                <a:sym typeface="Arial"/>
              </a:rPr>
              <a:t>88</a:t>
            </a:fld>
            <a:endParaRPr lang="en">
              <a:solidFill>
                <a:schemeClr val="dk2"/>
              </a:solidFill>
              <a:latin typeface="Arial"/>
              <a:ea typeface="Arial"/>
              <a:cs typeface="Arial"/>
              <a:sym typeface="Arial"/>
            </a:endParaRPr>
          </a:p>
        </p:txBody>
      </p:sp>
      <p:grpSp>
        <p:nvGrpSpPr>
          <p:cNvPr id="3" name="Group 2"/>
          <p:cNvGrpSpPr/>
          <p:nvPr/>
        </p:nvGrpSpPr>
        <p:grpSpPr>
          <a:xfrm>
            <a:off x="4391900" y="1345542"/>
            <a:ext cx="2640000" cy="344786"/>
            <a:chOff x="4391900" y="1345541"/>
            <a:chExt cx="2640000" cy="344786"/>
          </a:xfrm>
        </p:grpSpPr>
        <p:cxnSp>
          <p:nvCxnSpPr>
            <p:cNvPr id="598" name="Shape 598"/>
            <p:cNvCxnSpPr/>
            <p:nvPr/>
          </p:nvCxnSpPr>
          <p:spPr>
            <a:xfrm rot="10800000">
              <a:off x="4391900" y="1601225"/>
              <a:ext cx="2640000" cy="0"/>
            </a:xfrm>
            <a:prstGeom prst="straightConnector1">
              <a:avLst/>
            </a:prstGeom>
            <a:noFill/>
            <a:ln w="19050" cap="flat" cmpd="sng">
              <a:solidFill>
                <a:srgbClr val="434343"/>
              </a:solidFill>
              <a:prstDash val="solid"/>
              <a:round/>
              <a:headEnd type="none" w="lg" len="lg"/>
              <a:tailEnd type="triangle" w="lg" len="lg"/>
            </a:ln>
          </p:spPr>
        </p:cxnSp>
        <p:grpSp>
          <p:nvGrpSpPr>
            <p:cNvPr id="612" name="Shape 612"/>
            <p:cNvGrpSpPr/>
            <p:nvPr/>
          </p:nvGrpSpPr>
          <p:grpSpPr>
            <a:xfrm>
              <a:off x="4753813" y="1402336"/>
              <a:ext cx="255232" cy="287991"/>
              <a:chOff x="8376525" y="2597686"/>
              <a:chExt cx="255232" cy="287991"/>
            </a:xfrm>
          </p:grpSpPr>
          <p:sp>
            <p:nvSpPr>
              <p:cNvPr id="613" name="Shape 613"/>
              <p:cNvSpPr/>
              <p:nvPr/>
            </p:nvSpPr>
            <p:spPr>
              <a:xfrm>
                <a:off x="8391758" y="2645678"/>
                <a:ext cx="240000" cy="240000"/>
              </a:xfrm>
              <a:prstGeom prst="ellipse">
                <a:avLst/>
              </a:prstGeom>
              <a:solidFill>
                <a:srgbClr val="FFFFFF"/>
              </a:solidFill>
              <a:ln w="19050" cap="flat" cmpd="sng">
                <a:solidFill>
                  <a:srgbClr val="434343"/>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latin typeface="Syncopate"/>
                  <a:ea typeface="Syncopate"/>
                  <a:cs typeface="Syncopate"/>
                  <a:sym typeface="Syncopate"/>
                </a:endParaRPr>
              </a:p>
            </p:txBody>
          </p:sp>
          <p:sp>
            <p:nvSpPr>
              <p:cNvPr id="614" name="Shape 614"/>
              <p:cNvSpPr txBox="1"/>
              <p:nvPr/>
            </p:nvSpPr>
            <p:spPr>
              <a:xfrm>
                <a:off x="8376525" y="2597686"/>
                <a:ext cx="231900" cy="240000"/>
              </a:xfrm>
              <a:prstGeom prst="rect">
                <a:avLst/>
              </a:prstGeom>
              <a:noFill/>
              <a:ln>
                <a:noFill/>
              </a:ln>
            </p:spPr>
            <p:txBody>
              <a:bodyPr lIns="91425" tIns="91425" rIns="91425" bIns="91425" anchor="t" anchorCtr="0">
                <a:noAutofit/>
              </a:bodyPr>
              <a:lstStyle/>
              <a:p>
                <a:pPr lvl="0" algn="ctr" rtl="0">
                  <a:spcBef>
                    <a:spcPts val="0"/>
                  </a:spcBef>
                  <a:buNone/>
                </a:pPr>
                <a:r>
                  <a:rPr lang="en" sz="1000" b="1">
                    <a:latin typeface="Syncopate"/>
                    <a:ea typeface="Syncopate"/>
                    <a:cs typeface="Syncopate"/>
                    <a:sym typeface="Syncopate"/>
                  </a:rPr>
                  <a:t>2</a:t>
                </a:r>
              </a:p>
            </p:txBody>
          </p:sp>
        </p:grpSp>
        <p:sp>
          <p:nvSpPr>
            <p:cNvPr id="638" name="Shape 638"/>
            <p:cNvSpPr txBox="1"/>
            <p:nvPr/>
          </p:nvSpPr>
          <p:spPr>
            <a:xfrm rot="-673">
              <a:off x="5068051" y="1345541"/>
              <a:ext cx="1532400" cy="274800"/>
            </a:xfrm>
            <a:prstGeom prst="rect">
              <a:avLst/>
            </a:prstGeom>
            <a:noFill/>
            <a:ln>
              <a:noFill/>
            </a:ln>
          </p:spPr>
          <p:txBody>
            <a:bodyPr lIns="91425" tIns="91425" rIns="91425" bIns="91425" anchor="t" anchorCtr="0">
              <a:noAutofit/>
            </a:bodyPr>
            <a:lstStyle/>
            <a:p>
              <a:pPr lvl="0" rtl="0">
                <a:spcBef>
                  <a:spcPts val="0"/>
                </a:spcBef>
                <a:buNone/>
              </a:pPr>
              <a:r>
                <a:rPr lang="en" sz="1100" b="1">
                  <a:latin typeface="Droid Sans"/>
                  <a:ea typeface="Droid Sans"/>
                  <a:cs typeface="Droid Sans"/>
                  <a:sym typeface="Droid Sans"/>
                </a:rPr>
                <a:t>RST [IP ID: </a:t>
              </a:r>
              <a:r>
                <a:rPr lang="en" sz="1100" b="1">
                  <a:highlight>
                    <a:srgbClr val="FFFF00"/>
                  </a:highlight>
                  <a:latin typeface="Droid Sans"/>
                  <a:ea typeface="Droid Sans"/>
                  <a:cs typeface="Droid Sans"/>
                  <a:sym typeface="Droid Sans"/>
                </a:rPr>
                <a:t>7000</a:t>
              </a:r>
              <a:r>
                <a:rPr lang="en" sz="1100" b="1">
                  <a:latin typeface="Droid Sans"/>
                  <a:ea typeface="Droid Sans"/>
                  <a:cs typeface="Droid Sans"/>
                  <a:sym typeface="Droid Sans"/>
                </a:rPr>
                <a:t>]</a:t>
              </a:r>
            </a:p>
          </p:txBody>
        </p:sp>
      </p:grpSp>
      <p:grpSp>
        <p:nvGrpSpPr>
          <p:cNvPr id="4" name="Group 3"/>
          <p:cNvGrpSpPr/>
          <p:nvPr/>
        </p:nvGrpSpPr>
        <p:grpSpPr>
          <a:xfrm>
            <a:off x="4100829" y="1767543"/>
            <a:ext cx="2878800" cy="2018099"/>
            <a:chOff x="4100829" y="1767542"/>
            <a:chExt cx="2878800" cy="2018099"/>
          </a:xfrm>
        </p:grpSpPr>
        <p:cxnSp>
          <p:nvCxnSpPr>
            <p:cNvPr id="597" name="Shape 597"/>
            <p:cNvCxnSpPr>
              <a:endCxn id="595" idx="1"/>
            </p:cNvCxnSpPr>
            <p:nvPr/>
          </p:nvCxnSpPr>
          <p:spPr>
            <a:xfrm>
              <a:off x="4100829" y="1767542"/>
              <a:ext cx="2878800" cy="2018099"/>
            </a:xfrm>
            <a:prstGeom prst="straightConnector1">
              <a:avLst/>
            </a:prstGeom>
            <a:noFill/>
            <a:ln w="19050" cap="flat" cmpd="sng">
              <a:solidFill>
                <a:srgbClr val="434343"/>
              </a:solidFill>
              <a:prstDash val="dot"/>
              <a:round/>
              <a:headEnd type="none" w="lg" len="lg"/>
              <a:tailEnd type="triangle" w="lg" len="lg"/>
            </a:ln>
          </p:spPr>
        </p:cxnSp>
        <p:grpSp>
          <p:nvGrpSpPr>
            <p:cNvPr id="615" name="Shape 615"/>
            <p:cNvGrpSpPr/>
            <p:nvPr/>
          </p:nvGrpSpPr>
          <p:grpSpPr>
            <a:xfrm>
              <a:off x="4764287" y="2160122"/>
              <a:ext cx="261095" cy="291791"/>
              <a:chOff x="8410374" y="3008897"/>
              <a:chExt cx="261095" cy="291791"/>
            </a:xfrm>
          </p:grpSpPr>
          <p:sp>
            <p:nvSpPr>
              <p:cNvPr id="616" name="Shape 616"/>
              <p:cNvSpPr/>
              <p:nvPr/>
            </p:nvSpPr>
            <p:spPr>
              <a:xfrm>
                <a:off x="8431469" y="3060688"/>
                <a:ext cx="240000" cy="239999"/>
              </a:xfrm>
              <a:prstGeom prst="ellipse">
                <a:avLst/>
              </a:prstGeom>
              <a:solidFill>
                <a:srgbClr val="FFFFFF"/>
              </a:solidFill>
              <a:ln w="19050" cap="flat" cmpd="sng">
                <a:solidFill>
                  <a:srgbClr val="434343"/>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latin typeface="Syncopate"/>
                  <a:ea typeface="Syncopate"/>
                  <a:cs typeface="Syncopate"/>
                  <a:sym typeface="Syncopate"/>
                </a:endParaRPr>
              </a:p>
            </p:txBody>
          </p:sp>
          <p:sp>
            <p:nvSpPr>
              <p:cNvPr id="617" name="Shape 617"/>
              <p:cNvSpPr txBox="1"/>
              <p:nvPr/>
            </p:nvSpPr>
            <p:spPr>
              <a:xfrm>
                <a:off x="8410374" y="3008897"/>
                <a:ext cx="231900" cy="240000"/>
              </a:xfrm>
              <a:prstGeom prst="rect">
                <a:avLst/>
              </a:prstGeom>
              <a:noFill/>
              <a:ln>
                <a:noFill/>
              </a:ln>
            </p:spPr>
            <p:txBody>
              <a:bodyPr lIns="91425" tIns="91425" rIns="91425" bIns="91425" anchor="t" anchorCtr="0">
                <a:noAutofit/>
              </a:bodyPr>
              <a:lstStyle/>
              <a:p>
                <a:pPr lvl="0" algn="ctr" rtl="0">
                  <a:spcBef>
                    <a:spcPts val="0"/>
                  </a:spcBef>
                  <a:buNone/>
                </a:pPr>
                <a:r>
                  <a:rPr lang="en" sz="1000" b="1" dirty="0">
                    <a:latin typeface="Syncopate"/>
                    <a:ea typeface="Syncopate"/>
                    <a:cs typeface="Syncopate"/>
                    <a:sym typeface="Syncopate"/>
                  </a:rPr>
                  <a:t>3</a:t>
                </a:r>
              </a:p>
            </p:txBody>
          </p:sp>
        </p:grpSp>
        <p:sp>
          <p:nvSpPr>
            <p:cNvPr id="639" name="Shape 639"/>
            <p:cNvSpPr txBox="1"/>
            <p:nvPr/>
          </p:nvSpPr>
          <p:spPr>
            <a:xfrm rot="2208320">
              <a:off x="4777067" y="2748294"/>
              <a:ext cx="1437660" cy="578460"/>
            </a:xfrm>
            <a:prstGeom prst="rect">
              <a:avLst/>
            </a:prstGeom>
            <a:noFill/>
            <a:ln>
              <a:noFill/>
            </a:ln>
          </p:spPr>
          <p:txBody>
            <a:bodyPr lIns="91425" tIns="91425" rIns="91425" bIns="91425" anchor="t" anchorCtr="0">
              <a:noAutofit/>
            </a:bodyPr>
            <a:lstStyle/>
            <a:p>
              <a:pPr lvl="0" rtl="0">
                <a:spcBef>
                  <a:spcPts val="0"/>
                </a:spcBef>
                <a:buNone/>
              </a:pPr>
              <a:r>
                <a:rPr lang="en" sz="1100" b="1">
                  <a:latin typeface="Droid Sans"/>
                  <a:ea typeface="Droid Sans"/>
                  <a:cs typeface="Droid Sans"/>
                  <a:sym typeface="Droid Sans"/>
                </a:rPr>
                <a:t>Spoofed SYN</a:t>
              </a:r>
              <a:br>
                <a:rPr lang="en" sz="1100" b="1">
                  <a:latin typeface="Droid Sans"/>
                  <a:ea typeface="Droid Sans"/>
                  <a:cs typeface="Droid Sans"/>
                  <a:sym typeface="Droid Sans"/>
                </a:rPr>
              </a:br>
              <a:r>
                <a:rPr lang="en" sz="1100" b="1">
                  <a:latin typeface="Droid Sans"/>
                  <a:ea typeface="Droid Sans"/>
                  <a:cs typeface="Droid Sans"/>
                  <a:sym typeface="Droid Sans"/>
                </a:rPr>
                <a:t>[src: Reflector IP]</a:t>
              </a:r>
            </a:p>
          </p:txBody>
        </p:sp>
      </p:grpSp>
      <p:grpSp>
        <p:nvGrpSpPr>
          <p:cNvPr id="6" name="Group 5"/>
          <p:cNvGrpSpPr/>
          <p:nvPr/>
        </p:nvGrpSpPr>
        <p:grpSpPr>
          <a:xfrm>
            <a:off x="7115302" y="2401137"/>
            <a:ext cx="1699272" cy="1275900"/>
            <a:chOff x="7115302" y="2401137"/>
            <a:chExt cx="1699272" cy="1275900"/>
          </a:xfrm>
        </p:grpSpPr>
        <p:cxnSp>
          <p:nvCxnSpPr>
            <p:cNvPr id="594" name="Shape 594"/>
            <p:cNvCxnSpPr>
              <a:endCxn id="595" idx="0"/>
            </p:cNvCxnSpPr>
            <p:nvPr/>
          </p:nvCxnSpPr>
          <p:spPr>
            <a:xfrm flipH="1">
              <a:off x="7241825" y="2401137"/>
              <a:ext cx="6600" cy="1275900"/>
            </a:xfrm>
            <a:prstGeom prst="straightConnector1">
              <a:avLst/>
            </a:prstGeom>
            <a:noFill/>
            <a:ln w="19050" cap="flat" cmpd="sng">
              <a:solidFill>
                <a:srgbClr val="434343"/>
              </a:solidFill>
              <a:prstDash val="solid"/>
              <a:round/>
              <a:headEnd type="none" w="lg" len="lg"/>
              <a:tailEnd type="triangle" w="lg" len="lg"/>
            </a:ln>
          </p:spPr>
        </p:cxnSp>
        <p:grpSp>
          <p:nvGrpSpPr>
            <p:cNvPr id="618" name="Shape 618"/>
            <p:cNvGrpSpPr/>
            <p:nvPr/>
          </p:nvGrpSpPr>
          <p:grpSpPr>
            <a:xfrm>
              <a:off x="7115302" y="3001558"/>
              <a:ext cx="266482" cy="291791"/>
              <a:chOff x="8365264" y="3399083"/>
              <a:chExt cx="266482" cy="291791"/>
            </a:xfrm>
          </p:grpSpPr>
          <p:sp>
            <p:nvSpPr>
              <p:cNvPr id="619" name="Shape 619"/>
              <p:cNvSpPr/>
              <p:nvPr/>
            </p:nvSpPr>
            <p:spPr>
              <a:xfrm>
                <a:off x="8391747" y="3450875"/>
                <a:ext cx="240000" cy="240000"/>
              </a:xfrm>
              <a:prstGeom prst="ellipse">
                <a:avLst/>
              </a:prstGeom>
              <a:solidFill>
                <a:srgbClr val="FFFFFF"/>
              </a:solidFill>
              <a:ln w="19050" cap="flat" cmpd="sng">
                <a:solidFill>
                  <a:srgbClr val="434343"/>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latin typeface="Syncopate"/>
                  <a:ea typeface="Syncopate"/>
                  <a:cs typeface="Syncopate"/>
                  <a:sym typeface="Syncopate"/>
                </a:endParaRPr>
              </a:p>
            </p:txBody>
          </p:sp>
          <p:sp>
            <p:nvSpPr>
              <p:cNvPr id="620" name="Shape 620"/>
              <p:cNvSpPr txBox="1"/>
              <p:nvPr/>
            </p:nvSpPr>
            <p:spPr>
              <a:xfrm>
                <a:off x="8365264" y="3399083"/>
                <a:ext cx="231900" cy="240000"/>
              </a:xfrm>
              <a:prstGeom prst="rect">
                <a:avLst/>
              </a:prstGeom>
              <a:noFill/>
              <a:ln>
                <a:noFill/>
              </a:ln>
            </p:spPr>
            <p:txBody>
              <a:bodyPr lIns="91425" tIns="91425" rIns="91425" bIns="91425" anchor="t" anchorCtr="0">
                <a:noAutofit/>
              </a:bodyPr>
              <a:lstStyle/>
              <a:p>
                <a:pPr lvl="0" algn="ctr" rtl="0">
                  <a:spcBef>
                    <a:spcPts val="0"/>
                  </a:spcBef>
                  <a:buNone/>
                </a:pPr>
                <a:r>
                  <a:rPr lang="en" sz="1000" b="1">
                    <a:latin typeface="Syncopate"/>
                    <a:ea typeface="Syncopate"/>
                    <a:cs typeface="Syncopate"/>
                    <a:sym typeface="Syncopate"/>
                  </a:rPr>
                  <a:t>5</a:t>
                </a:r>
              </a:p>
            </p:txBody>
          </p:sp>
        </p:grpSp>
        <p:sp>
          <p:nvSpPr>
            <p:cNvPr id="640" name="Shape 640"/>
            <p:cNvSpPr txBox="1"/>
            <p:nvPr/>
          </p:nvSpPr>
          <p:spPr>
            <a:xfrm rot="-720">
              <a:off x="7381774" y="2933814"/>
              <a:ext cx="1432800" cy="468300"/>
            </a:xfrm>
            <a:prstGeom prst="rect">
              <a:avLst/>
            </a:prstGeom>
            <a:noFill/>
            <a:ln>
              <a:noFill/>
            </a:ln>
          </p:spPr>
          <p:txBody>
            <a:bodyPr lIns="91425" tIns="91425" rIns="91425" bIns="91425" anchor="t" anchorCtr="0">
              <a:noAutofit/>
            </a:bodyPr>
            <a:lstStyle/>
            <a:p>
              <a:pPr lvl="0" rtl="0">
                <a:spcBef>
                  <a:spcPts val="0"/>
                </a:spcBef>
                <a:buNone/>
              </a:pPr>
              <a:r>
                <a:rPr lang="en" sz="1100" b="1">
                  <a:latin typeface="Droid Sans"/>
                  <a:ea typeface="Droid Sans"/>
                  <a:cs typeface="Droid Sans"/>
                  <a:sym typeface="Droid Sans"/>
                </a:rPr>
                <a:t>RST</a:t>
              </a:r>
              <a:br>
                <a:rPr lang="en" sz="1100" b="1">
                  <a:latin typeface="Droid Sans"/>
                  <a:ea typeface="Droid Sans"/>
                  <a:cs typeface="Droid Sans"/>
                  <a:sym typeface="Droid Sans"/>
                </a:rPr>
              </a:br>
              <a:r>
                <a:rPr lang="en" sz="1100" b="1">
                  <a:latin typeface="Droid Sans"/>
                  <a:ea typeface="Droid Sans"/>
                  <a:cs typeface="Droid Sans"/>
                  <a:sym typeface="Droid Sans"/>
                </a:rPr>
                <a:t>[IP ID: 7001]</a:t>
              </a:r>
            </a:p>
          </p:txBody>
        </p:sp>
      </p:grpSp>
      <p:sp>
        <p:nvSpPr>
          <p:cNvPr id="641" name="Shape 641"/>
          <p:cNvSpPr txBox="1"/>
          <p:nvPr/>
        </p:nvSpPr>
        <p:spPr>
          <a:xfrm>
            <a:off x="305800" y="1039775"/>
            <a:ext cx="3056100" cy="572700"/>
          </a:xfrm>
          <a:prstGeom prst="rect">
            <a:avLst/>
          </a:prstGeom>
          <a:noFill/>
          <a:ln>
            <a:noFill/>
          </a:ln>
        </p:spPr>
        <p:txBody>
          <a:bodyPr lIns="91425" tIns="91425" rIns="91425" bIns="91425" anchor="t" anchorCtr="0">
            <a:noAutofit/>
          </a:bodyPr>
          <a:lstStyle/>
          <a:p>
            <a:pPr lvl="0" rtl="0">
              <a:lnSpc>
                <a:spcPct val="115000"/>
              </a:lnSpc>
              <a:spcBef>
                <a:spcPts val="0"/>
              </a:spcBef>
              <a:spcAft>
                <a:spcPts val="1600"/>
              </a:spcAft>
              <a:buNone/>
            </a:pPr>
            <a:r>
              <a:rPr lang="en" sz="1800">
                <a:solidFill>
                  <a:srgbClr val="FFFFFF"/>
                </a:solidFill>
                <a:latin typeface="Droid Sans"/>
                <a:ea typeface="Droid Sans"/>
                <a:cs typeface="Droid Sans"/>
                <a:sym typeface="Droid Sans"/>
              </a:rPr>
              <a:t>No direction blocked</a:t>
            </a:r>
          </a:p>
        </p:txBody>
      </p:sp>
      <p:sp>
        <p:nvSpPr>
          <p:cNvPr id="642" name="Shape 642"/>
          <p:cNvSpPr txBox="1"/>
          <p:nvPr/>
        </p:nvSpPr>
        <p:spPr>
          <a:xfrm>
            <a:off x="311700" y="445025"/>
            <a:ext cx="2510400" cy="572700"/>
          </a:xfrm>
          <a:prstGeom prst="rect">
            <a:avLst/>
          </a:prstGeom>
          <a:noFill/>
          <a:ln>
            <a:noFill/>
          </a:ln>
        </p:spPr>
        <p:txBody>
          <a:bodyPr lIns="91425" tIns="91425" rIns="91425" bIns="91425" anchor="t" anchorCtr="0">
            <a:noAutofit/>
          </a:bodyPr>
          <a:lstStyle/>
          <a:p>
            <a:pPr lvl="0"/>
            <a:r>
              <a:rPr lang="en-US" sz="2800" b="1" dirty="0">
                <a:solidFill>
                  <a:srgbClr val="FFFFFF"/>
                </a:solidFill>
                <a:latin typeface="Bitter"/>
                <a:ea typeface="Bitter"/>
                <a:cs typeface="Bitter"/>
                <a:sym typeface="Bitter"/>
              </a:rPr>
              <a:t>Augur</a:t>
            </a:r>
            <a:endParaRPr lang="en" sz="2800" b="1" dirty="0">
              <a:solidFill>
                <a:srgbClr val="FFFFFF"/>
              </a:solidFill>
              <a:latin typeface="Bitter"/>
              <a:ea typeface="Bitter"/>
              <a:cs typeface="Bitter"/>
              <a:sym typeface="Bitter"/>
            </a:endParaRPr>
          </a:p>
        </p:txBody>
      </p:sp>
      <p:grpSp>
        <p:nvGrpSpPr>
          <p:cNvPr id="643" name="Shape 643"/>
          <p:cNvGrpSpPr/>
          <p:nvPr/>
        </p:nvGrpSpPr>
        <p:grpSpPr>
          <a:xfrm>
            <a:off x="3502500" y="1234625"/>
            <a:ext cx="741600" cy="741600"/>
            <a:chOff x="5767425" y="2769750"/>
            <a:chExt cx="741600" cy="741600"/>
          </a:xfrm>
        </p:grpSpPr>
        <p:grpSp>
          <p:nvGrpSpPr>
            <p:cNvPr id="644" name="Shape 644"/>
            <p:cNvGrpSpPr/>
            <p:nvPr/>
          </p:nvGrpSpPr>
          <p:grpSpPr>
            <a:xfrm>
              <a:off x="5767425" y="2769750"/>
              <a:ext cx="741600" cy="741600"/>
              <a:chOff x="5880425" y="1336600"/>
              <a:chExt cx="741600" cy="741600"/>
            </a:xfrm>
          </p:grpSpPr>
          <p:sp>
            <p:nvSpPr>
              <p:cNvPr id="645" name="Shape 645"/>
              <p:cNvSpPr/>
              <p:nvPr/>
            </p:nvSpPr>
            <p:spPr>
              <a:xfrm>
                <a:off x="5880425" y="1336600"/>
                <a:ext cx="741600" cy="741600"/>
              </a:xfrm>
              <a:prstGeom prst="ellipse">
                <a:avLst/>
              </a:prstGeom>
              <a:solidFill>
                <a:srgbClr val="D9D9D9"/>
              </a:solidFill>
              <a:ln>
                <a:noFill/>
              </a:ln>
            </p:spPr>
            <p:txBody>
              <a:bodyPr lIns="91425" tIns="91425" rIns="91425" bIns="91425" anchor="ctr" anchorCtr="0">
                <a:noAutofit/>
              </a:bodyPr>
              <a:lstStyle/>
              <a:p>
                <a:pPr lvl="0">
                  <a:spcBef>
                    <a:spcPts val="0"/>
                  </a:spcBef>
                  <a:buNone/>
                </a:pPr>
                <a:endParaRPr/>
              </a:p>
            </p:txBody>
          </p:sp>
          <p:pic>
            <p:nvPicPr>
              <p:cNvPr id="646" name="Shape 646"/>
              <p:cNvPicPr preferRelativeResize="0"/>
              <p:nvPr/>
            </p:nvPicPr>
            <p:blipFill>
              <a:blip r:embed="rId8">
                <a:alphaModFix/>
              </a:blip>
              <a:stretch>
                <a:fillRect/>
              </a:stretch>
            </p:blipFill>
            <p:spPr>
              <a:xfrm>
                <a:off x="5910937" y="1515225"/>
                <a:ext cx="548700" cy="481500"/>
              </a:xfrm>
              <a:prstGeom prst="rect">
                <a:avLst/>
              </a:prstGeom>
              <a:noFill/>
              <a:ln>
                <a:noFill/>
              </a:ln>
            </p:spPr>
          </p:pic>
        </p:grpSp>
        <p:pic>
          <p:nvPicPr>
            <p:cNvPr id="647" name="Shape 647"/>
            <p:cNvPicPr preferRelativeResize="0"/>
            <p:nvPr/>
          </p:nvPicPr>
          <p:blipFill>
            <a:blip r:embed="rId9">
              <a:alphaModFix/>
            </a:blip>
            <a:stretch>
              <a:fillRect/>
            </a:stretch>
          </p:blipFill>
          <p:spPr>
            <a:xfrm>
              <a:off x="6163124" y="2817789"/>
              <a:ext cx="303650" cy="206872"/>
            </a:xfrm>
            <a:prstGeom prst="rect">
              <a:avLst/>
            </a:prstGeom>
            <a:noFill/>
            <a:ln>
              <a:noFill/>
            </a:ln>
          </p:spPr>
        </p:pic>
      </p:grpSp>
      <p:grpSp>
        <p:nvGrpSpPr>
          <p:cNvPr id="9" name="Group 8"/>
          <p:cNvGrpSpPr/>
          <p:nvPr/>
        </p:nvGrpSpPr>
        <p:grpSpPr>
          <a:xfrm>
            <a:off x="3758975" y="79052"/>
            <a:ext cx="3468406" cy="1155588"/>
            <a:chOff x="3758975" y="79052"/>
            <a:chExt cx="3468406" cy="1155588"/>
          </a:xfrm>
        </p:grpSpPr>
        <p:sp>
          <p:nvSpPr>
            <p:cNvPr id="591" name="Shape 591"/>
            <p:cNvSpPr/>
            <p:nvPr/>
          </p:nvSpPr>
          <p:spPr>
            <a:xfrm>
              <a:off x="3758975" y="364425"/>
              <a:ext cx="3468406" cy="870215"/>
            </a:xfrm>
            <a:custGeom>
              <a:avLst/>
              <a:gdLst/>
              <a:ahLst/>
              <a:cxnLst/>
              <a:rect l="0" t="0" r="0" b="0"/>
              <a:pathLst>
                <a:path w="128973" h="20642" extrusionOk="0">
                  <a:moveTo>
                    <a:pt x="128973" y="19197"/>
                  </a:moveTo>
                  <a:lnTo>
                    <a:pt x="113996" y="0"/>
                  </a:lnTo>
                  <a:lnTo>
                    <a:pt x="12385" y="0"/>
                  </a:lnTo>
                  <a:lnTo>
                    <a:pt x="0" y="20642"/>
                  </a:lnTo>
                </a:path>
              </a:pathLst>
            </a:custGeom>
            <a:noFill/>
            <a:ln w="19050" cap="flat" cmpd="sng">
              <a:solidFill>
                <a:srgbClr val="434343"/>
              </a:solidFill>
              <a:prstDash val="solid"/>
              <a:round/>
              <a:headEnd type="stealth" w="lg" len="lg"/>
              <a:tailEnd type="triangle" w="lg" len="lg"/>
            </a:ln>
          </p:spPr>
        </p:sp>
        <p:sp>
          <p:nvSpPr>
            <p:cNvPr id="648" name="Shape 648"/>
            <p:cNvSpPr txBox="1"/>
            <p:nvPr/>
          </p:nvSpPr>
          <p:spPr>
            <a:xfrm rot="-560">
              <a:off x="4915649" y="79052"/>
              <a:ext cx="1841400" cy="274800"/>
            </a:xfrm>
            <a:prstGeom prst="rect">
              <a:avLst/>
            </a:prstGeom>
            <a:noFill/>
            <a:ln>
              <a:noFill/>
            </a:ln>
          </p:spPr>
          <p:txBody>
            <a:bodyPr lIns="91425" tIns="91425" rIns="91425" bIns="91425" anchor="t" anchorCtr="0">
              <a:noAutofit/>
            </a:bodyPr>
            <a:lstStyle/>
            <a:p>
              <a:pPr lvl="0" rtl="0">
                <a:spcBef>
                  <a:spcPts val="0"/>
                </a:spcBef>
                <a:buNone/>
              </a:pPr>
              <a:r>
                <a:rPr lang="en" sz="1100" b="1">
                  <a:latin typeface="Droid Sans"/>
                  <a:ea typeface="Droid Sans"/>
                  <a:cs typeface="Droid Sans"/>
                  <a:sym typeface="Droid Sans"/>
                </a:rPr>
                <a:t>Probe [IP ID: </a:t>
              </a:r>
              <a:r>
                <a:rPr lang="en" sz="1100" b="1">
                  <a:highlight>
                    <a:srgbClr val="FFFF00"/>
                  </a:highlight>
                  <a:latin typeface="Droid Sans"/>
                  <a:ea typeface="Droid Sans"/>
                  <a:cs typeface="Droid Sans"/>
                  <a:sym typeface="Droid Sans"/>
                </a:rPr>
                <a:t>7003</a:t>
              </a:r>
              <a:r>
                <a:rPr lang="en" sz="1100" b="1">
                  <a:latin typeface="Droid Sans"/>
                  <a:ea typeface="Droid Sans"/>
                  <a:cs typeface="Droid Sans"/>
                  <a:sym typeface="Droid Sans"/>
                </a:rPr>
                <a:t>]</a:t>
              </a:r>
            </a:p>
          </p:txBody>
        </p:sp>
      </p:grpSp>
      <p:sp>
        <p:nvSpPr>
          <p:cNvPr id="62" name="Title 1"/>
          <p:cNvSpPr>
            <a:spLocks noGrp="1"/>
          </p:cNvSpPr>
          <p:nvPr>
            <p:ph type="title"/>
          </p:nvPr>
        </p:nvSpPr>
        <p:spPr>
          <a:xfrm>
            <a:off x="152400" y="217885"/>
            <a:ext cx="8763000" cy="857250"/>
          </a:xfrm>
        </p:spPr>
        <p:txBody>
          <a:bodyPr/>
          <a:lstStyle/>
          <a:p>
            <a:pPr algn="l"/>
            <a:r>
              <a:rPr lang="en-US" dirty="0"/>
              <a:t>“Normal”:</a:t>
            </a:r>
            <a:br>
              <a:rPr lang="en-US" dirty="0"/>
            </a:br>
            <a:r>
              <a:rPr lang="en-US" dirty="0"/>
              <a:t>No Blocking</a:t>
            </a:r>
          </a:p>
        </p:txBody>
      </p:sp>
    </p:spTree>
    <p:extLst>
      <p:ext uri="{BB962C8B-B14F-4D97-AF65-F5344CB8AC3E}">
        <p14:creationId xmlns:p14="http://schemas.microsoft.com/office/powerpoint/2010/main" val="308254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4" name="Shape 654"/>
          <p:cNvSpPr/>
          <p:nvPr/>
        </p:nvSpPr>
        <p:spPr>
          <a:xfrm>
            <a:off x="3758975" y="364426"/>
            <a:ext cx="3468406" cy="870215"/>
          </a:xfrm>
          <a:custGeom>
            <a:avLst/>
            <a:gdLst/>
            <a:ahLst/>
            <a:cxnLst/>
            <a:rect l="0" t="0" r="0" b="0"/>
            <a:pathLst>
              <a:path w="128973" h="20642" extrusionOk="0">
                <a:moveTo>
                  <a:pt x="128973" y="19197"/>
                </a:moveTo>
                <a:lnTo>
                  <a:pt x="113996" y="0"/>
                </a:lnTo>
                <a:lnTo>
                  <a:pt x="12385" y="0"/>
                </a:lnTo>
                <a:lnTo>
                  <a:pt x="0" y="20642"/>
                </a:lnTo>
              </a:path>
            </a:pathLst>
          </a:custGeom>
          <a:noFill/>
          <a:ln w="19050" cap="flat" cmpd="sng">
            <a:solidFill>
              <a:srgbClr val="434343"/>
            </a:solidFill>
            <a:prstDash val="solid"/>
            <a:round/>
            <a:headEnd type="stealth" w="lg" len="lg"/>
            <a:tailEnd type="triangle" w="lg" len="lg"/>
          </a:ln>
        </p:spPr>
      </p:sp>
      <p:sp>
        <p:nvSpPr>
          <p:cNvPr id="656" name="Shape 656"/>
          <p:cNvSpPr/>
          <p:nvPr/>
        </p:nvSpPr>
        <p:spPr>
          <a:xfrm>
            <a:off x="3922652" y="745425"/>
            <a:ext cx="3224325" cy="516050"/>
          </a:xfrm>
          <a:custGeom>
            <a:avLst/>
            <a:gdLst/>
            <a:ahLst/>
            <a:cxnLst/>
            <a:rect l="0" t="0" r="0" b="0"/>
            <a:pathLst>
              <a:path w="128973" h="20642" extrusionOk="0">
                <a:moveTo>
                  <a:pt x="128973" y="19197"/>
                </a:moveTo>
                <a:lnTo>
                  <a:pt x="113996" y="0"/>
                </a:lnTo>
                <a:lnTo>
                  <a:pt x="12385" y="0"/>
                </a:lnTo>
                <a:lnTo>
                  <a:pt x="0" y="20642"/>
                </a:lnTo>
              </a:path>
            </a:pathLst>
          </a:custGeom>
          <a:noFill/>
          <a:ln w="19050" cap="flat" cmpd="sng">
            <a:solidFill>
              <a:srgbClr val="434343"/>
            </a:solidFill>
            <a:prstDash val="solid"/>
            <a:round/>
            <a:headEnd type="stealth" w="lg" len="lg"/>
            <a:tailEnd type="none" w="lg" len="lg"/>
          </a:ln>
        </p:spPr>
      </p:sp>
      <p:sp>
        <p:nvSpPr>
          <p:cNvPr id="657" name="Shape 657"/>
          <p:cNvSpPr/>
          <p:nvPr/>
        </p:nvSpPr>
        <p:spPr>
          <a:xfrm>
            <a:off x="4100850" y="939151"/>
            <a:ext cx="2904050" cy="367550"/>
          </a:xfrm>
          <a:custGeom>
            <a:avLst/>
            <a:gdLst/>
            <a:ahLst/>
            <a:cxnLst/>
            <a:rect l="0" t="0" r="0" b="0"/>
            <a:pathLst>
              <a:path w="116162" h="14702" extrusionOk="0">
                <a:moveTo>
                  <a:pt x="116162" y="14702"/>
                </a:moveTo>
                <a:lnTo>
                  <a:pt x="104892" y="0"/>
                </a:lnTo>
                <a:lnTo>
                  <a:pt x="7320" y="0"/>
                </a:lnTo>
                <a:lnTo>
                  <a:pt x="0" y="11523"/>
                </a:lnTo>
              </a:path>
            </a:pathLst>
          </a:custGeom>
          <a:noFill/>
          <a:ln w="19050" cap="flat" cmpd="sng">
            <a:solidFill>
              <a:srgbClr val="434343"/>
            </a:solidFill>
            <a:prstDash val="solid"/>
            <a:round/>
            <a:headEnd type="none" w="lg" len="lg"/>
            <a:tailEnd type="triangle" w="lg" len="lg"/>
          </a:ln>
        </p:spPr>
      </p:sp>
      <p:cxnSp>
        <p:nvCxnSpPr>
          <p:cNvPr id="658" name="Shape 658"/>
          <p:cNvCxnSpPr>
            <a:endCxn id="659" idx="1"/>
          </p:cNvCxnSpPr>
          <p:nvPr/>
        </p:nvCxnSpPr>
        <p:spPr>
          <a:xfrm>
            <a:off x="4100829" y="1767543"/>
            <a:ext cx="2878800" cy="2018099"/>
          </a:xfrm>
          <a:prstGeom prst="straightConnector1">
            <a:avLst/>
          </a:prstGeom>
          <a:noFill/>
          <a:ln w="19050" cap="flat" cmpd="sng">
            <a:solidFill>
              <a:srgbClr val="434343"/>
            </a:solidFill>
            <a:prstDash val="dot"/>
            <a:round/>
            <a:headEnd type="none" w="lg" len="lg"/>
            <a:tailEnd type="triangle" w="lg" len="lg"/>
          </a:ln>
        </p:spPr>
      </p:cxnSp>
      <p:cxnSp>
        <p:nvCxnSpPr>
          <p:cNvPr id="660" name="Shape 660"/>
          <p:cNvCxnSpPr/>
          <p:nvPr/>
        </p:nvCxnSpPr>
        <p:spPr>
          <a:xfrm rot="10800000">
            <a:off x="4391900" y="1601225"/>
            <a:ext cx="2640000" cy="0"/>
          </a:xfrm>
          <a:prstGeom prst="straightConnector1">
            <a:avLst/>
          </a:prstGeom>
          <a:noFill/>
          <a:ln w="19050" cap="flat" cmpd="sng">
            <a:solidFill>
              <a:srgbClr val="434343"/>
            </a:solidFill>
            <a:prstDash val="solid"/>
            <a:round/>
            <a:headEnd type="none" w="lg" len="lg"/>
            <a:tailEnd type="triangle" w="lg" len="lg"/>
          </a:ln>
        </p:spPr>
      </p:cxnSp>
      <p:sp>
        <p:nvSpPr>
          <p:cNvPr id="661" name="Shape 661"/>
          <p:cNvSpPr txBox="1"/>
          <p:nvPr/>
        </p:nvSpPr>
        <p:spPr>
          <a:xfrm rot="-990">
            <a:off x="4809797" y="1146625"/>
            <a:ext cx="1042200" cy="274800"/>
          </a:xfrm>
          <a:prstGeom prst="rect">
            <a:avLst/>
          </a:prstGeom>
          <a:noFill/>
          <a:ln>
            <a:noFill/>
          </a:ln>
        </p:spPr>
        <p:txBody>
          <a:bodyPr lIns="91425" tIns="91425" rIns="91425" bIns="91425" anchor="t" anchorCtr="0">
            <a:noAutofit/>
          </a:bodyPr>
          <a:lstStyle/>
          <a:p>
            <a:pPr lvl="0" rtl="0">
              <a:spcBef>
                <a:spcPts val="0"/>
              </a:spcBef>
              <a:buNone/>
            </a:pPr>
            <a:r>
              <a:rPr lang="en" sz="1100" b="1">
                <a:latin typeface="Droid Sans"/>
                <a:ea typeface="Droid Sans"/>
                <a:cs typeface="Droid Sans"/>
                <a:sym typeface="Droid Sans"/>
              </a:rPr>
              <a:t>SYN/ACK</a:t>
            </a:r>
          </a:p>
        </p:txBody>
      </p:sp>
      <p:cxnSp>
        <p:nvCxnSpPr>
          <p:cNvPr id="662" name="Shape 662"/>
          <p:cNvCxnSpPr/>
          <p:nvPr/>
        </p:nvCxnSpPr>
        <p:spPr>
          <a:xfrm>
            <a:off x="4167899" y="1402324"/>
            <a:ext cx="2614500" cy="0"/>
          </a:xfrm>
          <a:prstGeom prst="straightConnector1">
            <a:avLst/>
          </a:prstGeom>
          <a:noFill/>
          <a:ln w="19050" cap="flat" cmpd="sng">
            <a:solidFill>
              <a:srgbClr val="434343"/>
            </a:solidFill>
            <a:prstDash val="solid"/>
            <a:round/>
            <a:headEnd type="none" w="lg" len="lg"/>
            <a:tailEnd type="triangle" w="lg" len="lg"/>
          </a:ln>
        </p:spPr>
      </p:cxnSp>
      <p:sp>
        <p:nvSpPr>
          <p:cNvPr id="663" name="Shape 663"/>
          <p:cNvSpPr txBox="1"/>
          <p:nvPr/>
        </p:nvSpPr>
        <p:spPr>
          <a:xfrm>
            <a:off x="3197100" y="1900025"/>
            <a:ext cx="1200000" cy="488700"/>
          </a:xfrm>
          <a:prstGeom prst="rect">
            <a:avLst/>
          </a:prstGeom>
          <a:noFill/>
          <a:ln>
            <a:noFill/>
          </a:ln>
        </p:spPr>
        <p:txBody>
          <a:bodyPr lIns="91425" tIns="91425" rIns="91425" bIns="91425" anchor="t" anchorCtr="0">
            <a:noAutofit/>
          </a:bodyPr>
          <a:lstStyle/>
          <a:p>
            <a:pPr lvl="0" algn="ctr" rtl="0">
              <a:spcBef>
                <a:spcPts val="0"/>
              </a:spcBef>
              <a:buNone/>
            </a:pPr>
            <a:r>
              <a:rPr lang="en" sz="1100">
                <a:latin typeface="Bitter"/>
                <a:ea typeface="Bitter"/>
                <a:cs typeface="Bitter"/>
                <a:sym typeface="Bitter"/>
              </a:rPr>
              <a:t>Measurement machine</a:t>
            </a:r>
          </a:p>
        </p:txBody>
      </p:sp>
      <p:grpSp>
        <p:nvGrpSpPr>
          <p:cNvPr id="664" name="Shape 664"/>
          <p:cNvGrpSpPr/>
          <p:nvPr/>
        </p:nvGrpSpPr>
        <p:grpSpPr>
          <a:xfrm>
            <a:off x="4527225" y="1185100"/>
            <a:ext cx="240007" cy="291791"/>
            <a:chOff x="8451323" y="2207500"/>
            <a:chExt cx="240007" cy="291791"/>
          </a:xfrm>
        </p:grpSpPr>
        <p:sp>
          <p:nvSpPr>
            <p:cNvPr id="665" name="Shape 665"/>
            <p:cNvSpPr/>
            <p:nvPr/>
          </p:nvSpPr>
          <p:spPr>
            <a:xfrm>
              <a:off x="8451331" y="2259291"/>
              <a:ext cx="240000" cy="240000"/>
            </a:xfrm>
            <a:prstGeom prst="ellipse">
              <a:avLst/>
            </a:prstGeom>
            <a:solidFill>
              <a:srgbClr val="FFFFFF"/>
            </a:solidFill>
            <a:ln w="19050" cap="flat" cmpd="sng">
              <a:solidFill>
                <a:srgbClr val="434343"/>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latin typeface="Syncopate"/>
                <a:ea typeface="Syncopate"/>
                <a:cs typeface="Syncopate"/>
                <a:sym typeface="Syncopate"/>
              </a:endParaRPr>
            </a:p>
          </p:txBody>
        </p:sp>
        <p:sp>
          <p:nvSpPr>
            <p:cNvPr id="666" name="Shape 666"/>
            <p:cNvSpPr txBox="1"/>
            <p:nvPr/>
          </p:nvSpPr>
          <p:spPr>
            <a:xfrm>
              <a:off x="8451323" y="2207500"/>
              <a:ext cx="231900" cy="240000"/>
            </a:xfrm>
            <a:prstGeom prst="rect">
              <a:avLst/>
            </a:prstGeom>
            <a:noFill/>
            <a:ln>
              <a:noFill/>
            </a:ln>
          </p:spPr>
          <p:txBody>
            <a:bodyPr lIns="91425" tIns="91425" rIns="91425" bIns="91425" anchor="t" anchorCtr="0">
              <a:noAutofit/>
            </a:bodyPr>
            <a:lstStyle/>
            <a:p>
              <a:pPr lvl="0" algn="ctr" rtl="0">
                <a:spcBef>
                  <a:spcPts val="0"/>
                </a:spcBef>
                <a:buNone/>
              </a:pPr>
              <a:r>
                <a:rPr lang="en" sz="1000" b="1">
                  <a:latin typeface="Syncopate"/>
                  <a:ea typeface="Syncopate"/>
                  <a:cs typeface="Syncopate"/>
                  <a:sym typeface="Syncopate"/>
                </a:rPr>
                <a:t>1</a:t>
              </a:r>
            </a:p>
          </p:txBody>
        </p:sp>
      </p:grpSp>
      <p:grpSp>
        <p:nvGrpSpPr>
          <p:cNvPr id="667" name="Shape 667"/>
          <p:cNvGrpSpPr/>
          <p:nvPr/>
        </p:nvGrpSpPr>
        <p:grpSpPr>
          <a:xfrm>
            <a:off x="4753813" y="1402337"/>
            <a:ext cx="255232" cy="287991"/>
            <a:chOff x="8376525" y="2597686"/>
            <a:chExt cx="255232" cy="287991"/>
          </a:xfrm>
        </p:grpSpPr>
        <p:sp>
          <p:nvSpPr>
            <p:cNvPr id="668" name="Shape 668"/>
            <p:cNvSpPr/>
            <p:nvPr/>
          </p:nvSpPr>
          <p:spPr>
            <a:xfrm>
              <a:off x="8391758" y="2645678"/>
              <a:ext cx="240000" cy="240000"/>
            </a:xfrm>
            <a:prstGeom prst="ellipse">
              <a:avLst/>
            </a:prstGeom>
            <a:solidFill>
              <a:srgbClr val="FFFFFF"/>
            </a:solidFill>
            <a:ln w="19050" cap="flat" cmpd="sng">
              <a:solidFill>
                <a:srgbClr val="434343"/>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latin typeface="Syncopate"/>
                <a:ea typeface="Syncopate"/>
                <a:cs typeface="Syncopate"/>
                <a:sym typeface="Syncopate"/>
              </a:endParaRPr>
            </a:p>
          </p:txBody>
        </p:sp>
        <p:sp>
          <p:nvSpPr>
            <p:cNvPr id="669" name="Shape 669"/>
            <p:cNvSpPr txBox="1"/>
            <p:nvPr/>
          </p:nvSpPr>
          <p:spPr>
            <a:xfrm>
              <a:off x="8376525" y="2597686"/>
              <a:ext cx="231900" cy="240000"/>
            </a:xfrm>
            <a:prstGeom prst="rect">
              <a:avLst/>
            </a:prstGeom>
            <a:noFill/>
            <a:ln>
              <a:noFill/>
            </a:ln>
          </p:spPr>
          <p:txBody>
            <a:bodyPr lIns="91425" tIns="91425" rIns="91425" bIns="91425" anchor="t" anchorCtr="0">
              <a:noAutofit/>
            </a:bodyPr>
            <a:lstStyle/>
            <a:p>
              <a:pPr lvl="0" algn="ctr" rtl="0">
                <a:spcBef>
                  <a:spcPts val="0"/>
                </a:spcBef>
                <a:buNone/>
              </a:pPr>
              <a:r>
                <a:rPr lang="en" sz="1000" b="1">
                  <a:latin typeface="Syncopate"/>
                  <a:ea typeface="Syncopate"/>
                  <a:cs typeface="Syncopate"/>
                  <a:sym typeface="Syncopate"/>
                </a:rPr>
                <a:t>2</a:t>
              </a:r>
            </a:p>
          </p:txBody>
        </p:sp>
      </p:grpSp>
      <p:grpSp>
        <p:nvGrpSpPr>
          <p:cNvPr id="670" name="Shape 670"/>
          <p:cNvGrpSpPr/>
          <p:nvPr/>
        </p:nvGrpSpPr>
        <p:grpSpPr>
          <a:xfrm>
            <a:off x="4764289" y="2160123"/>
            <a:ext cx="261095" cy="291791"/>
            <a:chOff x="8410374" y="3008897"/>
            <a:chExt cx="261095" cy="291791"/>
          </a:xfrm>
        </p:grpSpPr>
        <p:sp>
          <p:nvSpPr>
            <p:cNvPr id="671" name="Shape 671"/>
            <p:cNvSpPr/>
            <p:nvPr/>
          </p:nvSpPr>
          <p:spPr>
            <a:xfrm>
              <a:off x="8431469" y="3060688"/>
              <a:ext cx="240000" cy="239999"/>
            </a:xfrm>
            <a:prstGeom prst="ellipse">
              <a:avLst/>
            </a:prstGeom>
            <a:solidFill>
              <a:srgbClr val="FFFFFF"/>
            </a:solidFill>
            <a:ln w="19050" cap="flat" cmpd="sng">
              <a:solidFill>
                <a:srgbClr val="434343"/>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latin typeface="Syncopate"/>
                <a:ea typeface="Syncopate"/>
                <a:cs typeface="Syncopate"/>
                <a:sym typeface="Syncopate"/>
              </a:endParaRPr>
            </a:p>
          </p:txBody>
        </p:sp>
        <p:sp>
          <p:nvSpPr>
            <p:cNvPr id="672" name="Shape 672"/>
            <p:cNvSpPr txBox="1"/>
            <p:nvPr/>
          </p:nvSpPr>
          <p:spPr>
            <a:xfrm>
              <a:off x="8410374" y="3008897"/>
              <a:ext cx="231900" cy="240000"/>
            </a:xfrm>
            <a:prstGeom prst="rect">
              <a:avLst/>
            </a:prstGeom>
            <a:noFill/>
            <a:ln>
              <a:noFill/>
            </a:ln>
          </p:spPr>
          <p:txBody>
            <a:bodyPr lIns="91425" tIns="91425" rIns="91425" bIns="91425" anchor="t" anchorCtr="0">
              <a:noAutofit/>
            </a:bodyPr>
            <a:lstStyle/>
            <a:p>
              <a:pPr lvl="0" algn="ctr" rtl="0">
                <a:spcBef>
                  <a:spcPts val="0"/>
                </a:spcBef>
                <a:buNone/>
              </a:pPr>
              <a:r>
                <a:rPr lang="en" sz="1000" b="1">
                  <a:latin typeface="Syncopate"/>
                  <a:ea typeface="Syncopate"/>
                  <a:cs typeface="Syncopate"/>
                  <a:sym typeface="Syncopate"/>
                </a:rPr>
                <a:t>3</a:t>
              </a:r>
            </a:p>
          </p:txBody>
        </p:sp>
      </p:grpSp>
      <p:sp>
        <p:nvSpPr>
          <p:cNvPr id="673" name="Shape 673"/>
          <p:cNvSpPr txBox="1"/>
          <p:nvPr/>
        </p:nvSpPr>
        <p:spPr>
          <a:xfrm rot="-797">
            <a:off x="5068050" y="688647"/>
            <a:ext cx="1293600" cy="274800"/>
          </a:xfrm>
          <a:prstGeom prst="rect">
            <a:avLst/>
          </a:prstGeom>
          <a:noFill/>
          <a:ln>
            <a:noFill/>
          </a:ln>
        </p:spPr>
        <p:txBody>
          <a:bodyPr lIns="91425" tIns="91425" rIns="91425" bIns="91425" anchor="t" anchorCtr="0">
            <a:noAutofit/>
          </a:bodyPr>
          <a:lstStyle/>
          <a:p>
            <a:pPr lvl="0" rtl="0">
              <a:spcBef>
                <a:spcPts val="0"/>
              </a:spcBef>
              <a:buNone/>
            </a:pPr>
            <a:r>
              <a:rPr lang="en" sz="1100" b="1">
                <a:latin typeface="Droid Sans"/>
                <a:ea typeface="Droid Sans"/>
                <a:cs typeface="Droid Sans"/>
                <a:sym typeface="Droid Sans"/>
              </a:rPr>
              <a:t>RST [IP ID: </a:t>
            </a:r>
            <a:r>
              <a:rPr lang="en" sz="1100" b="1">
                <a:highlight>
                  <a:srgbClr val="FFFF00"/>
                </a:highlight>
                <a:latin typeface="Droid Sans"/>
                <a:ea typeface="Droid Sans"/>
                <a:cs typeface="Droid Sans"/>
                <a:sym typeface="Droid Sans"/>
              </a:rPr>
              <a:t>7001</a:t>
            </a:r>
            <a:r>
              <a:rPr lang="en" sz="1100" b="1">
                <a:latin typeface="Droid Sans"/>
                <a:ea typeface="Droid Sans"/>
                <a:cs typeface="Droid Sans"/>
                <a:sym typeface="Droid Sans"/>
              </a:rPr>
              <a:t>]</a:t>
            </a:r>
          </a:p>
        </p:txBody>
      </p:sp>
      <p:sp>
        <p:nvSpPr>
          <p:cNvPr id="674" name="Shape 674"/>
          <p:cNvSpPr txBox="1"/>
          <p:nvPr/>
        </p:nvSpPr>
        <p:spPr>
          <a:xfrm rot="-990">
            <a:off x="4809797" y="489721"/>
            <a:ext cx="1042200" cy="274800"/>
          </a:xfrm>
          <a:prstGeom prst="rect">
            <a:avLst/>
          </a:prstGeom>
          <a:noFill/>
          <a:ln>
            <a:noFill/>
          </a:ln>
        </p:spPr>
        <p:txBody>
          <a:bodyPr lIns="91425" tIns="91425" rIns="91425" bIns="91425" anchor="t" anchorCtr="0">
            <a:noAutofit/>
          </a:bodyPr>
          <a:lstStyle/>
          <a:p>
            <a:pPr lvl="0" rtl="0">
              <a:spcBef>
                <a:spcPts val="0"/>
              </a:spcBef>
              <a:buNone/>
            </a:pPr>
            <a:r>
              <a:rPr lang="en" sz="1100" b="1">
                <a:latin typeface="Droid Sans"/>
                <a:ea typeface="Droid Sans"/>
                <a:cs typeface="Droid Sans"/>
                <a:sym typeface="Droid Sans"/>
              </a:rPr>
              <a:t>SYN/ACK</a:t>
            </a:r>
          </a:p>
        </p:txBody>
      </p:sp>
      <p:grpSp>
        <p:nvGrpSpPr>
          <p:cNvPr id="675" name="Shape 675"/>
          <p:cNvGrpSpPr/>
          <p:nvPr/>
        </p:nvGrpSpPr>
        <p:grpSpPr>
          <a:xfrm>
            <a:off x="4498325" y="528197"/>
            <a:ext cx="268907" cy="291791"/>
            <a:chOff x="8422423" y="2207500"/>
            <a:chExt cx="268907" cy="291791"/>
          </a:xfrm>
        </p:grpSpPr>
        <p:sp>
          <p:nvSpPr>
            <p:cNvPr id="676" name="Shape 676"/>
            <p:cNvSpPr/>
            <p:nvPr/>
          </p:nvSpPr>
          <p:spPr>
            <a:xfrm>
              <a:off x="8451331" y="2259291"/>
              <a:ext cx="240000" cy="240000"/>
            </a:xfrm>
            <a:prstGeom prst="ellipse">
              <a:avLst/>
            </a:prstGeom>
            <a:solidFill>
              <a:srgbClr val="FFFFFF"/>
            </a:solidFill>
            <a:ln w="19050" cap="flat" cmpd="sng">
              <a:solidFill>
                <a:srgbClr val="434343"/>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latin typeface="Syncopate"/>
                <a:ea typeface="Syncopate"/>
                <a:cs typeface="Syncopate"/>
                <a:sym typeface="Syncopate"/>
              </a:endParaRPr>
            </a:p>
          </p:txBody>
        </p:sp>
        <p:sp>
          <p:nvSpPr>
            <p:cNvPr id="677" name="Shape 677"/>
            <p:cNvSpPr txBox="1"/>
            <p:nvPr/>
          </p:nvSpPr>
          <p:spPr>
            <a:xfrm>
              <a:off x="8422423" y="2207500"/>
              <a:ext cx="231900" cy="240000"/>
            </a:xfrm>
            <a:prstGeom prst="rect">
              <a:avLst/>
            </a:prstGeom>
            <a:noFill/>
            <a:ln>
              <a:noFill/>
            </a:ln>
          </p:spPr>
          <p:txBody>
            <a:bodyPr lIns="91425" tIns="91425" rIns="91425" bIns="91425" anchor="t" anchorCtr="0">
              <a:noAutofit/>
            </a:bodyPr>
            <a:lstStyle/>
            <a:p>
              <a:pPr lvl="0" algn="ctr" rtl="0">
                <a:spcBef>
                  <a:spcPts val="0"/>
                </a:spcBef>
                <a:buNone/>
              </a:pPr>
              <a:r>
                <a:rPr lang="en" sz="1000" b="1">
                  <a:latin typeface="Syncopate"/>
                  <a:ea typeface="Syncopate"/>
                  <a:cs typeface="Syncopate"/>
                  <a:sym typeface="Syncopate"/>
                </a:rPr>
                <a:t>5</a:t>
              </a:r>
            </a:p>
          </p:txBody>
        </p:sp>
      </p:grpSp>
      <p:grpSp>
        <p:nvGrpSpPr>
          <p:cNvPr id="678" name="Shape 678"/>
          <p:cNvGrpSpPr/>
          <p:nvPr/>
        </p:nvGrpSpPr>
        <p:grpSpPr>
          <a:xfrm>
            <a:off x="4753813" y="745433"/>
            <a:ext cx="255232" cy="287991"/>
            <a:chOff x="8376525" y="2597686"/>
            <a:chExt cx="255232" cy="287991"/>
          </a:xfrm>
        </p:grpSpPr>
        <p:sp>
          <p:nvSpPr>
            <p:cNvPr id="679" name="Shape 679"/>
            <p:cNvSpPr/>
            <p:nvPr/>
          </p:nvSpPr>
          <p:spPr>
            <a:xfrm>
              <a:off x="8391758" y="2645678"/>
              <a:ext cx="240000" cy="240000"/>
            </a:xfrm>
            <a:prstGeom prst="ellipse">
              <a:avLst/>
            </a:prstGeom>
            <a:solidFill>
              <a:srgbClr val="FFFFFF"/>
            </a:solidFill>
            <a:ln w="19050" cap="flat" cmpd="sng">
              <a:solidFill>
                <a:srgbClr val="434343"/>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latin typeface="Syncopate"/>
                <a:ea typeface="Syncopate"/>
                <a:cs typeface="Syncopate"/>
                <a:sym typeface="Syncopate"/>
              </a:endParaRPr>
            </a:p>
          </p:txBody>
        </p:sp>
        <p:sp>
          <p:nvSpPr>
            <p:cNvPr id="680" name="Shape 680"/>
            <p:cNvSpPr txBox="1"/>
            <p:nvPr/>
          </p:nvSpPr>
          <p:spPr>
            <a:xfrm>
              <a:off x="8376525" y="2597686"/>
              <a:ext cx="231900" cy="240000"/>
            </a:xfrm>
            <a:prstGeom prst="rect">
              <a:avLst/>
            </a:prstGeom>
            <a:noFill/>
            <a:ln>
              <a:noFill/>
            </a:ln>
          </p:spPr>
          <p:txBody>
            <a:bodyPr lIns="91425" tIns="91425" rIns="91425" bIns="91425" anchor="t" anchorCtr="0">
              <a:noAutofit/>
            </a:bodyPr>
            <a:lstStyle/>
            <a:p>
              <a:pPr lvl="0" algn="ctr" rtl="0">
                <a:spcBef>
                  <a:spcPts val="0"/>
                </a:spcBef>
                <a:buNone/>
              </a:pPr>
              <a:r>
                <a:rPr lang="en" sz="1000" b="1">
                  <a:latin typeface="Syncopate"/>
                  <a:ea typeface="Syncopate"/>
                  <a:cs typeface="Syncopate"/>
                  <a:sym typeface="Syncopate"/>
                </a:rPr>
                <a:t>6</a:t>
              </a:r>
            </a:p>
          </p:txBody>
        </p:sp>
      </p:grpSp>
      <p:sp>
        <p:nvSpPr>
          <p:cNvPr id="2" name="Title 1"/>
          <p:cNvSpPr>
            <a:spLocks noGrp="1"/>
          </p:cNvSpPr>
          <p:nvPr>
            <p:ph type="title"/>
          </p:nvPr>
        </p:nvSpPr>
        <p:spPr>
          <a:xfrm>
            <a:off x="152400" y="854039"/>
            <a:ext cx="3380612" cy="857250"/>
          </a:xfrm>
        </p:spPr>
        <p:txBody>
          <a:bodyPr/>
          <a:lstStyle/>
          <a:p>
            <a:r>
              <a:rPr lang="en-US" dirty="0"/>
              <a:t>Inbound</a:t>
            </a:r>
            <a:br>
              <a:rPr lang="en-US" dirty="0"/>
            </a:br>
            <a:r>
              <a:rPr lang="en-US" dirty="0"/>
              <a:t>Blocked</a:t>
            </a:r>
          </a:p>
        </p:txBody>
      </p:sp>
      <p:sp>
        <p:nvSpPr>
          <p:cNvPr id="681" name="Shape 681"/>
          <p:cNvSpPr txBox="1">
            <a:spLocks noGrp="1"/>
          </p:cNvSpPr>
          <p:nvPr>
            <p:ph type="sldNum" sz="quarter"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dk2"/>
                </a:solidFill>
                <a:latin typeface="Arial"/>
                <a:ea typeface="Arial"/>
                <a:cs typeface="Arial"/>
                <a:sym typeface="Arial"/>
              </a:rPr>
              <a:t>89</a:t>
            </a:fld>
            <a:endParaRPr lang="en">
              <a:solidFill>
                <a:schemeClr val="dk2"/>
              </a:solidFill>
              <a:latin typeface="Arial"/>
              <a:ea typeface="Arial"/>
              <a:cs typeface="Arial"/>
              <a:sym typeface="Arial"/>
            </a:endParaRPr>
          </a:p>
        </p:txBody>
      </p:sp>
      <p:sp>
        <p:nvSpPr>
          <p:cNvPr id="682" name="Shape 682"/>
          <p:cNvSpPr txBox="1"/>
          <p:nvPr/>
        </p:nvSpPr>
        <p:spPr>
          <a:xfrm rot="-673">
            <a:off x="5068051" y="1345541"/>
            <a:ext cx="1532400" cy="274800"/>
          </a:xfrm>
          <a:prstGeom prst="rect">
            <a:avLst/>
          </a:prstGeom>
          <a:noFill/>
          <a:ln>
            <a:noFill/>
          </a:ln>
        </p:spPr>
        <p:txBody>
          <a:bodyPr lIns="91425" tIns="91425" rIns="91425" bIns="91425" anchor="t" anchorCtr="0">
            <a:noAutofit/>
          </a:bodyPr>
          <a:lstStyle/>
          <a:p>
            <a:pPr lvl="0" rtl="0">
              <a:spcBef>
                <a:spcPts val="0"/>
              </a:spcBef>
              <a:buNone/>
            </a:pPr>
            <a:r>
              <a:rPr lang="en" sz="1100" b="1">
                <a:latin typeface="Droid Sans"/>
                <a:ea typeface="Droid Sans"/>
                <a:cs typeface="Droid Sans"/>
                <a:sym typeface="Droid Sans"/>
              </a:rPr>
              <a:t>RST [IP ID: </a:t>
            </a:r>
            <a:r>
              <a:rPr lang="en" sz="1100" b="1">
                <a:highlight>
                  <a:srgbClr val="FFFF00"/>
                </a:highlight>
                <a:latin typeface="Droid Sans"/>
                <a:ea typeface="Droid Sans"/>
                <a:cs typeface="Droid Sans"/>
                <a:sym typeface="Droid Sans"/>
              </a:rPr>
              <a:t>7000</a:t>
            </a:r>
            <a:r>
              <a:rPr lang="en" sz="1100" b="1">
                <a:latin typeface="Droid Sans"/>
                <a:ea typeface="Droid Sans"/>
                <a:cs typeface="Droid Sans"/>
                <a:sym typeface="Droid Sans"/>
              </a:rPr>
              <a:t>]</a:t>
            </a:r>
          </a:p>
        </p:txBody>
      </p:sp>
      <p:sp>
        <p:nvSpPr>
          <p:cNvPr id="683" name="Shape 683"/>
          <p:cNvSpPr txBox="1"/>
          <p:nvPr/>
        </p:nvSpPr>
        <p:spPr>
          <a:xfrm rot="2208060">
            <a:off x="4801037" y="2676294"/>
            <a:ext cx="1197420" cy="578460"/>
          </a:xfrm>
          <a:prstGeom prst="rect">
            <a:avLst/>
          </a:prstGeom>
          <a:noFill/>
          <a:ln>
            <a:noFill/>
          </a:ln>
        </p:spPr>
        <p:txBody>
          <a:bodyPr lIns="91425" tIns="91425" rIns="91425" bIns="91425" anchor="t" anchorCtr="0">
            <a:noAutofit/>
          </a:bodyPr>
          <a:lstStyle/>
          <a:p>
            <a:pPr lvl="0" rtl="0">
              <a:spcBef>
                <a:spcPts val="0"/>
              </a:spcBef>
              <a:buNone/>
            </a:pPr>
            <a:r>
              <a:rPr lang="en" sz="1100" b="1">
                <a:latin typeface="Droid Sans"/>
                <a:ea typeface="Droid Sans"/>
                <a:cs typeface="Droid Sans"/>
                <a:sym typeface="Droid Sans"/>
              </a:rPr>
              <a:t>Spoofed SYN</a:t>
            </a:r>
            <a:br>
              <a:rPr lang="en" sz="1100" b="1">
                <a:latin typeface="Droid Sans"/>
                <a:ea typeface="Droid Sans"/>
                <a:cs typeface="Droid Sans"/>
                <a:sym typeface="Droid Sans"/>
              </a:rPr>
            </a:br>
            <a:r>
              <a:rPr lang="en" sz="1100" b="1">
                <a:latin typeface="Droid Sans"/>
                <a:ea typeface="Droid Sans"/>
                <a:cs typeface="Droid Sans"/>
                <a:sym typeface="Droid Sans"/>
              </a:rPr>
              <a:t>[src: ClientIP]</a:t>
            </a:r>
          </a:p>
        </p:txBody>
      </p:sp>
      <p:sp>
        <p:nvSpPr>
          <p:cNvPr id="685" name="Shape 685"/>
          <p:cNvSpPr txBox="1"/>
          <p:nvPr/>
        </p:nvSpPr>
        <p:spPr>
          <a:xfrm rot="-1310">
            <a:off x="7227397" y="2847488"/>
            <a:ext cx="787500" cy="207900"/>
          </a:xfrm>
          <a:prstGeom prst="rect">
            <a:avLst/>
          </a:prstGeom>
          <a:noFill/>
          <a:ln>
            <a:noFill/>
          </a:ln>
        </p:spPr>
        <p:txBody>
          <a:bodyPr lIns="91425" tIns="91425" rIns="91425" bIns="91425" anchor="t" anchorCtr="0">
            <a:noAutofit/>
          </a:bodyPr>
          <a:lstStyle/>
          <a:p>
            <a:pPr lvl="0" rtl="0">
              <a:spcBef>
                <a:spcPts val="0"/>
              </a:spcBef>
              <a:buNone/>
            </a:pPr>
            <a:r>
              <a:rPr lang="en" sz="1100" b="1">
                <a:latin typeface="Droid Sans"/>
                <a:ea typeface="Droid Sans"/>
                <a:cs typeface="Droid Sans"/>
                <a:sym typeface="Droid Sans"/>
              </a:rPr>
              <a:t>SYN/ACK</a:t>
            </a:r>
          </a:p>
        </p:txBody>
      </p:sp>
      <p:cxnSp>
        <p:nvCxnSpPr>
          <p:cNvPr id="686" name="Shape 686"/>
          <p:cNvCxnSpPr/>
          <p:nvPr/>
        </p:nvCxnSpPr>
        <p:spPr>
          <a:xfrm rot="10800000" flipH="1">
            <a:off x="7285207" y="2656131"/>
            <a:ext cx="2100" cy="1094700"/>
          </a:xfrm>
          <a:prstGeom prst="straightConnector1">
            <a:avLst/>
          </a:prstGeom>
          <a:noFill/>
          <a:ln w="19050" cap="flat" cmpd="sng">
            <a:solidFill>
              <a:srgbClr val="434343"/>
            </a:solidFill>
            <a:prstDash val="solid"/>
            <a:round/>
            <a:headEnd type="none" w="lg" len="lg"/>
            <a:tailEnd type="oval" w="lg" len="lg"/>
          </a:ln>
        </p:spPr>
      </p:cxnSp>
      <p:grpSp>
        <p:nvGrpSpPr>
          <p:cNvPr id="687" name="Shape 687"/>
          <p:cNvGrpSpPr/>
          <p:nvPr/>
        </p:nvGrpSpPr>
        <p:grpSpPr>
          <a:xfrm>
            <a:off x="7084864" y="2986723"/>
            <a:ext cx="261095" cy="291791"/>
            <a:chOff x="8410374" y="3008897"/>
            <a:chExt cx="261095" cy="291791"/>
          </a:xfrm>
        </p:grpSpPr>
        <p:sp>
          <p:nvSpPr>
            <p:cNvPr id="688" name="Shape 688"/>
            <p:cNvSpPr/>
            <p:nvPr/>
          </p:nvSpPr>
          <p:spPr>
            <a:xfrm>
              <a:off x="8431469" y="3060688"/>
              <a:ext cx="240000" cy="239999"/>
            </a:xfrm>
            <a:prstGeom prst="ellipse">
              <a:avLst/>
            </a:prstGeom>
            <a:solidFill>
              <a:srgbClr val="FFFFFF"/>
            </a:solidFill>
            <a:ln w="19050" cap="flat" cmpd="sng">
              <a:solidFill>
                <a:srgbClr val="434343"/>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latin typeface="Syncopate"/>
                <a:ea typeface="Syncopate"/>
                <a:cs typeface="Syncopate"/>
                <a:sym typeface="Syncopate"/>
              </a:endParaRPr>
            </a:p>
          </p:txBody>
        </p:sp>
        <p:sp>
          <p:nvSpPr>
            <p:cNvPr id="689" name="Shape 689"/>
            <p:cNvSpPr txBox="1"/>
            <p:nvPr/>
          </p:nvSpPr>
          <p:spPr>
            <a:xfrm>
              <a:off x="8410374" y="3008897"/>
              <a:ext cx="231900" cy="240000"/>
            </a:xfrm>
            <a:prstGeom prst="rect">
              <a:avLst/>
            </a:prstGeom>
            <a:noFill/>
            <a:ln>
              <a:noFill/>
            </a:ln>
          </p:spPr>
          <p:txBody>
            <a:bodyPr lIns="91425" tIns="91425" rIns="91425" bIns="91425" anchor="t" anchorCtr="0">
              <a:noAutofit/>
            </a:bodyPr>
            <a:lstStyle/>
            <a:p>
              <a:pPr lvl="0" algn="ctr" rtl="0">
                <a:spcBef>
                  <a:spcPts val="0"/>
                </a:spcBef>
                <a:buNone/>
              </a:pPr>
              <a:r>
                <a:rPr lang="en" sz="1000" b="1">
                  <a:latin typeface="Syncopate"/>
                  <a:ea typeface="Syncopate"/>
                  <a:cs typeface="Syncopate"/>
                  <a:sym typeface="Syncopate"/>
                </a:rPr>
                <a:t>4</a:t>
              </a:r>
            </a:p>
            <a:p>
              <a:pPr lvl="0" algn="ctr" rtl="0">
                <a:spcBef>
                  <a:spcPts val="0"/>
                </a:spcBef>
                <a:buNone/>
              </a:pPr>
              <a:endParaRPr sz="1000" b="1">
                <a:latin typeface="Syncopate"/>
                <a:ea typeface="Syncopate"/>
                <a:cs typeface="Syncopate"/>
                <a:sym typeface="Syncopate"/>
              </a:endParaRPr>
            </a:p>
          </p:txBody>
        </p:sp>
      </p:grpSp>
      <p:sp>
        <p:nvSpPr>
          <p:cNvPr id="690" name="Shape 690"/>
          <p:cNvSpPr txBox="1"/>
          <p:nvPr/>
        </p:nvSpPr>
        <p:spPr>
          <a:xfrm>
            <a:off x="7520750" y="1146482"/>
            <a:ext cx="1396500" cy="1112100"/>
          </a:xfrm>
          <a:prstGeom prst="rect">
            <a:avLst/>
          </a:prstGeom>
          <a:noFill/>
          <a:ln>
            <a:noFill/>
          </a:ln>
        </p:spPr>
        <p:txBody>
          <a:bodyPr lIns="91425" tIns="91425" rIns="91425" bIns="91425" anchor="t" anchorCtr="0">
            <a:noAutofit/>
          </a:bodyPr>
          <a:lstStyle/>
          <a:p>
            <a:pPr lvl="0" rtl="0">
              <a:spcBef>
                <a:spcPts val="0"/>
              </a:spcBef>
              <a:buNone/>
            </a:pPr>
            <a:r>
              <a:rPr lang="en" sz="1200" b="1">
                <a:solidFill>
                  <a:srgbClr val="CC0000"/>
                </a:solidFill>
                <a:latin typeface="Bitter"/>
                <a:ea typeface="Bitter"/>
                <a:cs typeface="Bitter"/>
                <a:sym typeface="Bitter"/>
              </a:rPr>
              <a:t>Reflector IP ID:</a:t>
            </a:r>
          </a:p>
          <a:p>
            <a:pPr lvl="0" rtl="0">
              <a:spcBef>
                <a:spcPts val="0"/>
              </a:spcBef>
              <a:buNone/>
            </a:pPr>
            <a:r>
              <a:rPr lang="en" sz="1200" b="1">
                <a:solidFill>
                  <a:srgbClr val="CC0000"/>
                </a:solidFill>
                <a:latin typeface="Bitter"/>
                <a:ea typeface="Bitter"/>
                <a:cs typeface="Bitter"/>
                <a:sym typeface="Bitter"/>
              </a:rPr>
              <a:t>7000</a:t>
            </a:r>
          </a:p>
          <a:p>
            <a:pPr lvl="0">
              <a:spcBef>
                <a:spcPts val="0"/>
              </a:spcBef>
              <a:buNone/>
            </a:pPr>
            <a:r>
              <a:rPr lang="en" sz="1200" b="1">
                <a:solidFill>
                  <a:srgbClr val="CC0000"/>
                </a:solidFill>
                <a:latin typeface="Bitter"/>
                <a:ea typeface="Bitter"/>
                <a:cs typeface="Bitter"/>
                <a:sym typeface="Bitter"/>
              </a:rPr>
              <a:t>7001</a:t>
            </a:r>
          </a:p>
          <a:p>
            <a:pPr lvl="0" rtl="0">
              <a:spcBef>
                <a:spcPts val="0"/>
              </a:spcBef>
              <a:buClr>
                <a:schemeClr val="dk1"/>
              </a:buClr>
              <a:buSzPct val="91666"/>
              <a:buFont typeface="Arial"/>
              <a:buNone/>
            </a:pPr>
            <a:r>
              <a:rPr lang="en" sz="1200" b="1">
                <a:solidFill>
                  <a:srgbClr val="CC0000"/>
                </a:solidFill>
                <a:latin typeface="Bitter"/>
                <a:ea typeface="Bitter"/>
                <a:cs typeface="Bitter"/>
                <a:sym typeface="Bitter"/>
              </a:rPr>
              <a:t>7002</a:t>
            </a:r>
          </a:p>
        </p:txBody>
      </p:sp>
      <p:grpSp>
        <p:nvGrpSpPr>
          <p:cNvPr id="691" name="Shape 691"/>
          <p:cNvGrpSpPr/>
          <p:nvPr/>
        </p:nvGrpSpPr>
        <p:grpSpPr>
          <a:xfrm>
            <a:off x="6775074" y="1234626"/>
            <a:ext cx="1140304" cy="3423613"/>
            <a:chOff x="6775074" y="1234625"/>
            <a:chExt cx="1140304" cy="3423613"/>
          </a:xfrm>
        </p:grpSpPr>
        <p:grpSp>
          <p:nvGrpSpPr>
            <p:cNvPr id="692" name="Shape 692"/>
            <p:cNvGrpSpPr/>
            <p:nvPr/>
          </p:nvGrpSpPr>
          <p:grpSpPr>
            <a:xfrm>
              <a:off x="6818874" y="1234625"/>
              <a:ext cx="741600" cy="741600"/>
              <a:chOff x="2008124" y="3897175"/>
              <a:chExt cx="741600" cy="741600"/>
            </a:xfrm>
          </p:grpSpPr>
          <p:sp>
            <p:nvSpPr>
              <p:cNvPr id="693" name="Shape 693"/>
              <p:cNvSpPr/>
              <p:nvPr/>
            </p:nvSpPr>
            <p:spPr>
              <a:xfrm>
                <a:off x="2008125" y="3897175"/>
                <a:ext cx="741600" cy="741600"/>
              </a:xfrm>
              <a:prstGeom prst="ellipse">
                <a:avLst/>
              </a:prstGeom>
              <a:solidFill>
                <a:srgbClr val="D9D9D9"/>
              </a:solidFill>
              <a:ln>
                <a:noFill/>
              </a:ln>
            </p:spPr>
            <p:txBody>
              <a:bodyPr lIns="91425" tIns="91425" rIns="91425" bIns="91425" anchor="ctr" anchorCtr="0">
                <a:noAutofit/>
              </a:bodyPr>
              <a:lstStyle/>
              <a:p>
                <a:pPr lvl="0">
                  <a:spcBef>
                    <a:spcPts val="0"/>
                  </a:spcBef>
                  <a:buNone/>
                </a:pPr>
                <a:endParaRPr/>
              </a:p>
            </p:txBody>
          </p:sp>
          <p:pic>
            <p:nvPicPr>
              <p:cNvPr id="694" name="Shape 694"/>
              <p:cNvPicPr preferRelativeResize="0"/>
              <p:nvPr/>
            </p:nvPicPr>
            <p:blipFill>
              <a:blip r:embed="rId3">
                <a:alphaModFix/>
              </a:blip>
              <a:stretch>
                <a:fillRect/>
              </a:stretch>
            </p:blipFill>
            <p:spPr>
              <a:xfrm>
                <a:off x="2456229" y="4026329"/>
                <a:ext cx="284262" cy="188250"/>
              </a:xfrm>
              <a:prstGeom prst="rect">
                <a:avLst/>
              </a:prstGeom>
              <a:noFill/>
              <a:ln>
                <a:noFill/>
              </a:ln>
            </p:spPr>
          </p:pic>
          <p:pic>
            <p:nvPicPr>
              <p:cNvPr id="695" name="Shape 695"/>
              <p:cNvPicPr preferRelativeResize="0"/>
              <p:nvPr/>
            </p:nvPicPr>
            <p:blipFill>
              <a:blip r:embed="rId4">
                <a:alphaModFix/>
              </a:blip>
              <a:stretch>
                <a:fillRect/>
              </a:stretch>
            </p:blipFill>
            <p:spPr>
              <a:xfrm>
                <a:off x="2008124" y="4174599"/>
                <a:ext cx="615600" cy="395062"/>
              </a:xfrm>
              <a:prstGeom prst="rect">
                <a:avLst/>
              </a:prstGeom>
              <a:noFill/>
              <a:ln>
                <a:noFill/>
              </a:ln>
            </p:spPr>
          </p:pic>
        </p:grpSp>
        <p:sp>
          <p:nvSpPr>
            <p:cNvPr id="696" name="Shape 696"/>
            <p:cNvSpPr/>
            <p:nvPr/>
          </p:nvSpPr>
          <p:spPr>
            <a:xfrm>
              <a:off x="6783778" y="2440582"/>
              <a:ext cx="1131600" cy="389700"/>
            </a:xfrm>
            <a:prstGeom prst="cube">
              <a:avLst>
                <a:gd name="adj" fmla="val 25000"/>
              </a:avLst>
            </a:prstGeom>
            <a:solidFill>
              <a:srgbClr val="FF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697" name="Shape 697"/>
            <p:cNvCxnSpPr/>
            <p:nvPr/>
          </p:nvCxnSpPr>
          <p:spPr>
            <a:xfrm rot="10800000" flipH="1">
              <a:off x="7214349" y="2585273"/>
              <a:ext cx="2100" cy="1094700"/>
            </a:xfrm>
            <a:prstGeom prst="straightConnector1">
              <a:avLst/>
            </a:prstGeom>
            <a:noFill/>
            <a:ln w="19050" cap="flat" cmpd="sng">
              <a:solidFill>
                <a:srgbClr val="434343"/>
              </a:solidFill>
              <a:prstDash val="solid"/>
              <a:round/>
              <a:headEnd type="none" w="lg" len="lg"/>
              <a:tailEnd type="oval" w="lg" len="lg"/>
            </a:ln>
          </p:spPr>
        </p:cxnSp>
        <p:cxnSp>
          <p:nvCxnSpPr>
            <p:cNvPr id="698" name="Shape 698"/>
            <p:cNvCxnSpPr/>
            <p:nvPr/>
          </p:nvCxnSpPr>
          <p:spPr>
            <a:xfrm rot="10800000">
              <a:off x="7143444" y="2524326"/>
              <a:ext cx="0" cy="1334100"/>
            </a:xfrm>
            <a:prstGeom prst="straightConnector1">
              <a:avLst/>
            </a:prstGeom>
            <a:noFill/>
            <a:ln w="19050" cap="flat" cmpd="sng">
              <a:solidFill>
                <a:srgbClr val="434343"/>
              </a:solidFill>
              <a:prstDash val="solid"/>
              <a:round/>
              <a:headEnd type="none" w="lg" len="lg"/>
              <a:tailEnd type="oval" w="lg" len="lg"/>
            </a:ln>
          </p:spPr>
        </p:cxnSp>
        <p:grpSp>
          <p:nvGrpSpPr>
            <p:cNvPr id="699" name="Shape 699"/>
            <p:cNvGrpSpPr/>
            <p:nvPr/>
          </p:nvGrpSpPr>
          <p:grpSpPr>
            <a:xfrm>
              <a:off x="6833950" y="3677037"/>
              <a:ext cx="778675" cy="741600"/>
              <a:chOff x="6833950" y="3677037"/>
              <a:chExt cx="778675" cy="741600"/>
            </a:xfrm>
          </p:grpSpPr>
          <p:grpSp>
            <p:nvGrpSpPr>
              <p:cNvPr id="700" name="Shape 700"/>
              <p:cNvGrpSpPr/>
              <p:nvPr/>
            </p:nvGrpSpPr>
            <p:grpSpPr>
              <a:xfrm>
                <a:off x="6833950" y="3677037"/>
                <a:ext cx="778675" cy="741600"/>
                <a:chOff x="6833950" y="3677037"/>
                <a:chExt cx="778675" cy="741600"/>
              </a:xfrm>
            </p:grpSpPr>
            <p:grpSp>
              <p:nvGrpSpPr>
                <p:cNvPr id="701" name="Shape 701"/>
                <p:cNvGrpSpPr/>
                <p:nvPr/>
              </p:nvGrpSpPr>
              <p:grpSpPr>
                <a:xfrm>
                  <a:off x="6871025" y="3677037"/>
                  <a:ext cx="741600" cy="741600"/>
                  <a:chOff x="815950" y="3056550"/>
                  <a:chExt cx="741600" cy="741600"/>
                </a:xfrm>
              </p:grpSpPr>
              <p:sp>
                <p:nvSpPr>
                  <p:cNvPr id="659" name="Shape 659"/>
                  <p:cNvSpPr/>
                  <p:nvPr/>
                </p:nvSpPr>
                <p:spPr>
                  <a:xfrm>
                    <a:off x="815950" y="3056550"/>
                    <a:ext cx="741600" cy="741600"/>
                  </a:xfrm>
                  <a:prstGeom prst="ellipse">
                    <a:avLst/>
                  </a:prstGeom>
                  <a:solidFill>
                    <a:srgbClr val="D9D9D9"/>
                  </a:solidFill>
                  <a:ln>
                    <a:noFill/>
                  </a:ln>
                </p:spPr>
                <p:txBody>
                  <a:bodyPr lIns="91425" tIns="91425" rIns="91425" bIns="91425" anchor="ctr" anchorCtr="0">
                    <a:noAutofit/>
                  </a:bodyPr>
                  <a:lstStyle/>
                  <a:p>
                    <a:pPr lvl="0">
                      <a:spcBef>
                        <a:spcPts val="0"/>
                      </a:spcBef>
                      <a:buNone/>
                    </a:pPr>
                    <a:endParaRPr/>
                  </a:p>
                </p:txBody>
              </p:sp>
              <p:pic>
                <p:nvPicPr>
                  <p:cNvPr id="702" name="Shape 702"/>
                  <p:cNvPicPr preferRelativeResize="0"/>
                  <p:nvPr/>
                </p:nvPicPr>
                <p:blipFill>
                  <a:blip r:embed="rId5">
                    <a:alphaModFix/>
                  </a:blip>
                  <a:stretch>
                    <a:fillRect/>
                  </a:stretch>
                </p:blipFill>
                <p:spPr>
                  <a:xfrm>
                    <a:off x="1229275" y="3163025"/>
                    <a:ext cx="301200" cy="188250"/>
                  </a:xfrm>
                  <a:prstGeom prst="rect">
                    <a:avLst/>
                  </a:prstGeom>
                  <a:noFill/>
                  <a:ln>
                    <a:noFill/>
                  </a:ln>
                </p:spPr>
              </p:pic>
            </p:grpSp>
            <p:pic>
              <p:nvPicPr>
                <p:cNvPr id="703" name="Shape 703"/>
                <p:cNvPicPr preferRelativeResize="0"/>
                <p:nvPr/>
              </p:nvPicPr>
              <p:blipFill>
                <a:blip r:embed="rId6">
                  <a:alphaModFix/>
                </a:blip>
                <a:stretch>
                  <a:fillRect/>
                </a:stretch>
              </p:blipFill>
              <p:spPr>
                <a:xfrm>
                  <a:off x="6833950" y="3927253"/>
                  <a:ext cx="596324" cy="382674"/>
                </a:xfrm>
                <a:prstGeom prst="rect">
                  <a:avLst/>
                </a:prstGeom>
                <a:noFill/>
                <a:ln>
                  <a:noFill/>
                </a:ln>
              </p:spPr>
            </p:pic>
          </p:grpSp>
          <p:pic>
            <p:nvPicPr>
              <p:cNvPr id="704" name="Shape 704"/>
              <p:cNvPicPr preferRelativeResize="0"/>
              <p:nvPr/>
            </p:nvPicPr>
            <p:blipFill>
              <a:blip r:embed="rId7">
                <a:alphaModFix/>
              </a:blip>
              <a:stretch>
                <a:fillRect/>
              </a:stretch>
            </p:blipFill>
            <p:spPr>
              <a:xfrm>
                <a:off x="6937599" y="4009425"/>
                <a:ext cx="358300" cy="229924"/>
              </a:xfrm>
              <a:prstGeom prst="rect">
                <a:avLst/>
              </a:prstGeom>
              <a:noFill/>
              <a:ln>
                <a:noFill/>
              </a:ln>
            </p:spPr>
          </p:pic>
        </p:grpSp>
        <p:sp>
          <p:nvSpPr>
            <p:cNvPr id="705" name="Shape 705"/>
            <p:cNvSpPr txBox="1"/>
            <p:nvPr/>
          </p:nvSpPr>
          <p:spPr>
            <a:xfrm rot="-1244">
              <a:off x="6775074" y="1930763"/>
              <a:ext cx="829200" cy="274800"/>
            </a:xfrm>
            <a:prstGeom prst="rect">
              <a:avLst/>
            </a:prstGeom>
            <a:noFill/>
            <a:ln>
              <a:noFill/>
            </a:ln>
          </p:spPr>
          <p:txBody>
            <a:bodyPr lIns="91425" tIns="91425" rIns="91425" bIns="91425" anchor="t" anchorCtr="0">
              <a:noAutofit/>
            </a:bodyPr>
            <a:lstStyle/>
            <a:p>
              <a:pPr lvl="0" algn="ctr" rtl="0">
                <a:spcBef>
                  <a:spcPts val="0"/>
                </a:spcBef>
                <a:buNone/>
              </a:pPr>
              <a:r>
                <a:rPr lang="en" sz="1100">
                  <a:latin typeface="Bitter"/>
                  <a:ea typeface="Bitter"/>
                  <a:cs typeface="Bitter"/>
                  <a:sym typeface="Bitter"/>
                </a:rPr>
                <a:t>Reflector</a:t>
              </a:r>
            </a:p>
          </p:txBody>
        </p:sp>
        <p:sp>
          <p:nvSpPr>
            <p:cNvPr id="706" name="Shape 706"/>
            <p:cNvSpPr txBox="1"/>
            <p:nvPr/>
          </p:nvSpPr>
          <p:spPr>
            <a:xfrm rot="-1244">
              <a:off x="6833949" y="4383288"/>
              <a:ext cx="829200" cy="274800"/>
            </a:xfrm>
            <a:prstGeom prst="rect">
              <a:avLst/>
            </a:prstGeom>
            <a:noFill/>
            <a:ln>
              <a:noFill/>
            </a:ln>
          </p:spPr>
          <p:txBody>
            <a:bodyPr lIns="91425" tIns="91425" rIns="91425" bIns="91425" anchor="t" anchorCtr="0">
              <a:noAutofit/>
            </a:bodyPr>
            <a:lstStyle/>
            <a:p>
              <a:pPr lvl="0" algn="ctr" rtl="0">
                <a:spcBef>
                  <a:spcPts val="0"/>
                </a:spcBef>
                <a:buNone/>
              </a:pPr>
              <a:r>
                <a:rPr lang="en" sz="1100">
                  <a:latin typeface="Bitter"/>
                  <a:ea typeface="Bitter"/>
                  <a:cs typeface="Bitter"/>
                  <a:sym typeface="Bitter"/>
                </a:rPr>
                <a:t>Site</a:t>
              </a:r>
            </a:p>
          </p:txBody>
        </p:sp>
      </p:grpSp>
      <p:grpSp>
        <p:nvGrpSpPr>
          <p:cNvPr id="707" name="Shape 707"/>
          <p:cNvGrpSpPr/>
          <p:nvPr/>
        </p:nvGrpSpPr>
        <p:grpSpPr>
          <a:xfrm>
            <a:off x="3502500" y="1234625"/>
            <a:ext cx="741600" cy="741600"/>
            <a:chOff x="5767425" y="2769750"/>
            <a:chExt cx="741600" cy="741600"/>
          </a:xfrm>
        </p:grpSpPr>
        <p:grpSp>
          <p:nvGrpSpPr>
            <p:cNvPr id="708" name="Shape 708"/>
            <p:cNvGrpSpPr/>
            <p:nvPr/>
          </p:nvGrpSpPr>
          <p:grpSpPr>
            <a:xfrm>
              <a:off x="5767425" y="2769750"/>
              <a:ext cx="741600" cy="741600"/>
              <a:chOff x="5880425" y="1336600"/>
              <a:chExt cx="741600" cy="741600"/>
            </a:xfrm>
          </p:grpSpPr>
          <p:sp>
            <p:nvSpPr>
              <p:cNvPr id="709" name="Shape 709"/>
              <p:cNvSpPr/>
              <p:nvPr/>
            </p:nvSpPr>
            <p:spPr>
              <a:xfrm>
                <a:off x="5880425" y="1336600"/>
                <a:ext cx="741600" cy="741600"/>
              </a:xfrm>
              <a:prstGeom prst="ellipse">
                <a:avLst/>
              </a:prstGeom>
              <a:solidFill>
                <a:srgbClr val="D9D9D9"/>
              </a:solidFill>
              <a:ln>
                <a:noFill/>
              </a:ln>
            </p:spPr>
            <p:txBody>
              <a:bodyPr lIns="91425" tIns="91425" rIns="91425" bIns="91425" anchor="ctr" anchorCtr="0">
                <a:noAutofit/>
              </a:bodyPr>
              <a:lstStyle/>
              <a:p>
                <a:pPr lvl="0">
                  <a:spcBef>
                    <a:spcPts val="0"/>
                  </a:spcBef>
                  <a:buNone/>
                </a:pPr>
                <a:endParaRPr/>
              </a:p>
            </p:txBody>
          </p:sp>
          <p:pic>
            <p:nvPicPr>
              <p:cNvPr id="710" name="Shape 710"/>
              <p:cNvPicPr preferRelativeResize="0"/>
              <p:nvPr/>
            </p:nvPicPr>
            <p:blipFill>
              <a:blip r:embed="rId8">
                <a:alphaModFix/>
              </a:blip>
              <a:stretch>
                <a:fillRect/>
              </a:stretch>
            </p:blipFill>
            <p:spPr>
              <a:xfrm>
                <a:off x="5910937" y="1515225"/>
                <a:ext cx="548700" cy="481500"/>
              </a:xfrm>
              <a:prstGeom prst="rect">
                <a:avLst/>
              </a:prstGeom>
              <a:noFill/>
              <a:ln>
                <a:noFill/>
              </a:ln>
            </p:spPr>
          </p:pic>
        </p:grpSp>
        <p:pic>
          <p:nvPicPr>
            <p:cNvPr id="711" name="Shape 711"/>
            <p:cNvPicPr preferRelativeResize="0"/>
            <p:nvPr/>
          </p:nvPicPr>
          <p:blipFill>
            <a:blip r:embed="rId9">
              <a:alphaModFix/>
            </a:blip>
            <a:stretch>
              <a:fillRect/>
            </a:stretch>
          </p:blipFill>
          <p:spPr>
            <a:xfrm>
              <a:off x="6163124" y="2817789"/>
              <a:ext cx="303650" cy="206872"/>
            </a:xfrm>
            <a:prstGeom prst="rect">
              <a:avLst/>
            </a:prstGeom>
            <a:noFill/>
            <a:ln>
              <a:noFill/>
            </a:ln>
          </p:spPr>
        </p:pic>
      </p:grpSp>
      <p:sp>
        <p:nvSpPr>
          <p:cNvPr id="713" name="Shape 713"/>
          <p:cNvSpPr txBox="1"/>
          <p:nvPr/>
        </p:nvSpPr>
        <p:spPr>
          <a:xfrm rot="-560">
            <a:off x="4915649" y="79052"/>
            <a:ext cx="1841400" cy="274800"/>
          </a:xfrm>
          <a:prstGeom prst="rect">
            <a:avLst/>
          </a:prstGeom>
          <a:noFill/>
          <a:ln>
            <a:noFill/>
          </a:ln>
        </p:spPr>
        <p:txBody>
          <a:bodyPr lIns="91425" tIns="91425" rIns="91425" bIns="91425" anchor="t" anchorCtr="0">
            <a:noAutofit/>
          </a:bodyPr>
          <a:lstStyle/>
          <a:p>
            <a:pPr lvl="0" rtl="0">
              <a:spcBef>
                <a:spcPts val="0"/>
              </a:spcBef>
              <a:buNone/>
            </a:pPr>
            <a:r>
              <a:rPr lang="en" sz="1100" b="1">
                <a:latin typeface="Droid Sans"/>
                <a:ea typeface="Droid Sans"/>
                <a:cs typeface="Droid Sans"/>
                <a:sym typeface="Droid Sans"/>
              </a:rPr>
              <a:t>Probe [IP ID: </a:t>
            </a:r>
            <a:r>
              <a:rPr lang="en" sz="1100" b="1">
                <a:highlight>
                  <a:srgbClr val="FFFF00"/>
                </a:highlight>
                <a:latin typeface="Droid Sans"/>
                <a:ea typeface="Droid Sans"/>
                <a:cs typeface="Droid Sans"/>
                <a:sym typeface="Droid Sans"/>
              </a:rPr>
              <a:t>7002</a:t>
            </a:r>
            <a:r>
              <a:rPr lang="en" sz="1100" b="1">
                <a:latin typeface="Droid Sans"/>
                <a:ea typeface="Droid Sans"/>
                <a:cs typeface="Droid Sans"/>
                <a:sym typeface="Droid Sans"/>
              </a:rPr>
              <a:t>]</a:t>
            </a:r>
          </a:p>
        </p:txBody>
      </p:sp>
    </p:spTree>
    <p:extLst>
      <p:ext uri="{BB962C8B-B14F-4D97-AF65-F5344CB8AC3E}">
        <p14:creationId xmlns:p14="http://schemas.microsoft.com/office/powerpoint/2010/main" val="1305618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6613"/>
            <a:ext cx="8229600" cy="857250"/>
          </a:xfrm>
        </p:spPr>
        <p:txBody>
          <a:bodyPr/>
          <a:lstStyle/>
          <a:p>
            <a:pPr algn="ctr"/>
            <a:r>
              <a:rPr lang="en-US" dirty="0"/>
              <a:t>Propaganda</a:t>
            </a:r>
          </a:p>
        </p:txBody>
      </p:sp>
    </p:spTree>
    <p:extLst>
      <p:ext uri="{BB962C8B-B14F-4D97-AF65-F5344CB8AC3E}">
        <p14:creationId xmlns:p14="http://schemas.microsoft.com/office/powerpoint/2010/main" val="37630306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20" name="Shape 720"/>
          <p:cNvSpPr/>
          <p:nvPr/>
        </p:nvSpPr>
        <p:spPr>
          <a:xfrm>
            <a:off x="3922652" y="745425"/>
            <a:ext cx="3224325" cy="516050"/>
          </a:xfrm>
          <a:custGeom>
            <a:avLst/>
            <a:gdLst/>
            <a:ahLst/>
            <a:cxnLst/>
            <a:rect l="0" t="0" r="0" b="0"/>
            <a:pathLst>
              <a:path w="128973" h="20642" extrusionOk="0">
                <a:moveTo>
                  <a:pt x="128973" y="19197"/>
                </a:moveTo>
                <a:lnTo>
                  <a:pt x="113996" y="0"/>
                </a:lnTo>
                <a:lnTo>
                  <a:pt x="12385" y="0"/>
                </a:lnTo>
                <a:lnTo>
                  <a:pt x="0" y="20642"/>
                </a:lnTo>
              </a:path>
            </a:pathLst>
          </a:custGeom>
          <a:noFill/>
          <a:ln w="19050" cap="flat" cmpd="sng">
            <a:solidFill>
              <a:srgbClr val="434343"/>
            </a:solidFill>
            <a:prstDash val="solid"/>
            <a:round/>
            <a:headEnd type="stealth" w="lg" len="lg"/>
            <a:tailEnd type="none" w="lg" len="lg"/>
          </a:ln>
        </p:spPr>
      </p:sp>
      <p:sp>
        <p:nvSpPr>
          <p:cNvPr id="721" name="Shape 721"/>
          <p:cNvSpPr/>
          <p:nvPr/>
        </p:nvSpPr>
        <p:spPr>
          <a:xfrm>
            <a:off x="4100850" y="939151"/>
            <a:ext cx="2904050" cy="367550"/>
          </a:xfrm>
          <a:custGeom>
            <a:avLst/>
            <a:gdLst/>
            <a:ahLst/>
            <a:cxnLst/>
            <a:rect l="0" t="0" r="0" b="0"/>
            <a:pathLst>
              <a:path w="116162" h="14702" extrusionOk="0">
                <a:moveTo>
                  <a:pt x="116162" y="14702"/>
                </a:moveTo>
                <a:lnTo>
                  <a:pt x="104892" y="0"/>
                </a:lnTo>
                <a:lnTo>
                  <a:pt x="7320" y="0"/>
                </a:lnTo>
                <a:lnTo>
                  <a:pt x="0" y="11523"/>
                </a:lnTo>
              </a:path>
            </a:pathLst>
          </a:custGeom>
          <a:noFill/>
          <a:ln w="19050" cap="flat" cmpd="sng">
            <a:solidFill>
              <a:srgbClr val="434343"/>
            </a:solidFill>
            <a:prstDash val="solid"/>
            <a:round/>
            <a:headEnd type="none" w="lg" len="lg"/>
            <a:tailEnd type="triangle" w="lg" len="lg"/>
          </a:ln>
        </p:spPr>
      </p:sp>
      <p:cxnSp>
        <p:nvCxnSpPr>
          <p:cNvPr id="722" name="Shape 722"/>
          <p:cNvCxnSpPr>
            <a:endCxn id="723" idx="1"/>
          </p:cNvCxnSpPr>
          <p:nvPr/>
        </p:nvCxnSpPr>
        <p:spPr>
          <a:xfrm>
            <a:off x="4100829" y="1767543"/>
            <a:ext cx="2878800" cy="2018099"/>
          </a:xfrm>
          <a:prstGeom prst="straightConnector1">
            <a:avLst/>
          </a:prstGeom>
          <a:noFill/>
          <a:ln w="19050" cap="flat" cmpd="sng">
            <a:solidFill>
              <a:srgbClr val="434343"/>
            </a:solidFill>
            <a:prstDash val="dot"/>
            <a:round/>
            <a:headEnd type="none" w="lg" len="lg"/>
            <a:tailEnd type="triangle" w="lg" len="lg"/>
          </a:ln>
        </p:spPr>
      </p:cxnSp>
      <p:cxnSp>
        <p:nvCxnSpPr>
          <p:cNvPr id="724" name="Shape 724"/>
          <p:cNvCxnSpPr/>
          <p:nvPr/>
        </p:nvCxnSpPr>
        <p:spPr>
          <a:xfrm rot="10800000">
            <a:off x="4391900" y="1601225"/>
            <a:ext cx="2640000" cy="0"/>
          </a:xfrm>
          <a:prstGeom prst="straightConnector1">
            <a:avLst/>
          </a:prstGeom>
          <a:noFill/>
          <a:ln w="19050" cap="flat" cmpd="sng">
            <a:solidFill>
              <a:srgbClr val="434343"/>
            </a:solidFill>
            <a:prstDash val="solid"/>
            <a:round/>
            <a:headEnd type="none" w="lg" len="lg"/>
            <a:tailEnd type="triangle" w="lg" len="lg"/>
          </a:ln>
        </p:spPr>
      </p:cxnSp>
      <p:sp>
        <p:nvSpPr>
          <p:cNvPr id="725" name="Shape 725"/>
          <p:cNvSpPr txBox="1"/>
          <p:nvPr/>
        </p:nvSpPr>
        <p:spPr>
          <a:xfrm rot="-990">
            <a:off x="4809797" y="1146625"/>
            <a:ext cx="1042200" cy="274800"/>
          </a:xfrm>
          <a:prstGeom prst="rect">
            <a:avLst/>
          </a:prstGeom>
          <a:noFill/>
          <a:ln>
            <a:noFill/>
          </a:ln>
        </p:spPr>
        <p:txBody>
          <a:bodyPr lIns="91425" tIns="91425" rIns="91425" bIns="91425" anchor="t" anchorCtr="0">
            <a:noAutofit/>
          </a:bodyPr>
          <a:lstStyle/>
          <a:p>
            <a:pPr lvl="0" rtl="0">
              <a:spcBef>
                <a:spcPts val="0"/>
              </a:spcBef>
              <a:buNone/>
            </a:pPr>
            <a:r>
              <a:rPr lang="en" sz="1100" b="1">
                <a:latin typeface="Droid Sans"/>
                <a:ea typeface="Droid Sans"/>
                <a:cs typeface="Droid Sans"/>
                <a:sym typeface="Droid Sans"/>
              </a:rPr>
              <a:t>SYN/ACK</a:t>
            </a:r>
          </a:p>
        </p:txBody>
      </p:sp>
      <p:cxnSp>
        <p:nvCxnSpPr>
          <p:cNvPr id="726" name="Shape 726"/>
          <p:cNvCxnSpPr/>
          <p:nvPr/>
        </p:nvCxnSpPr>
        <p:spPr>
          <a:xfrm>
            <a:off x="4167899" y="1402324"/>
            <a:ext cx="2614500" cy="0"/>
          </a:xfrm>
          <a:prstGeom prst="straightConnector1">
            <a:avLst/>
          </a:prstGeom>
          <a:noFill/>
          <a:ln w="19050" cap="flat" cmpd="sng">
            <a:solidFill>
              <a:srgbClr val="434343"/>
            </a:solidFill>
            <a:prstDash val="solid"/>
            <a:round/>
            <a:headEnd type="none" w="lg" len="lg"/>
            <a:tailEnd type="triangle" w="lg" len="lg"/>
          </a:ln>
        </p:spPr>
      </p:cxnSp>
      <p:sp>
        <p:nvSpPr>
          <p:cNvPr id="727" name="Shape 727"/>
          <p:cNvSpPr txBox="1"/>
          <p:nvPr/>
        </p:nvSpPr>
        <p:spPr>
          <a:xfrm>
            <a:off x="3197100" y="1900025"/>
            <a:ext cx="1200000" cy="488700"/>
          </a:xfrm>
          <a:prstGeom prst="rect">
            <a:avLst/>
          </a:prstGeom>
          <a:noFill/>
          <a:ln>
            <a:noFill/>
          </a:ln>
        </p:spPr>
        <p:txBody>
          <a:bodyPr lIns="91425" tIns="91425" rIns="91425" bIns="91425" anchor="t" anchorCtr="0">
            <a:noAutofit/>
          </a:bodyPr>
          <a:lstStyle/>
          <a:p>
            <a:pPr lvl="0" algn="ctr" rtl="0">
              <a:spcBef>
                <a:spcPts val="0"/>
              </a:spcBef>
              <a:buNone/>
            </a:pPr>
            <a:r>
              <a:rPr lang="en" sz="1100">
                <a:latin typeface="Bitter"/>
                <a:ea typeface="Bitter"/>
                <a:cs typeface="Bitter"/>
                <a:sym typeface="Bitter"/>
              </a:rPr>
              <a:t>Measurement machine</a:t>
            </a:r>
          </a:p>
        </p:txBody>
      </p:sp>
      <p:grpSp>
        <p:nvGrpSpPr>
          <p:cNvPr id="728" name="Shape 728"/>
          <p:cNvGrpSpPr/>
          <p:nvPr/>
        </p:nvGrpSpPr>
        <p:grpSpPr>
          <a:xfrm>
            <a:off x="4527225" y="1185100"/>
            <a:ext cx="240007" cy="291791"/>
            <a:chOff x="8451323" y="2207500"/>
            <a:chExt cx="240007" cy="291791"/>
          </a:xfrm>
        </p:grpSpPr>
        <p:sp>
          <p:nvSpPr>
            <p:cNvPr id="729" name="Shape 729"/>
            <p:cNvSpPr/>
            <p:nvPr/>
          </p:nvSpPr>
          <p:spPr>
            <a:xfrm>
              <a:off x="8451331" y="2259291"/>
              <a:ext cx="240000" cy="240000"/>
            </a:xfrm>
            <a:prstGeom prst="ellipse">
              <a:avLst/>
            </a:prstGeom>
            <a:solidFill>
              <a:srgbClr val="FFFFFF"/>
            </a:solidFill>
            <a:ln w="19050" cap="flat" cmpd="sng">
              <a:solidFill>
                <a:srgbClr val="434343"/>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latin typeface="Syncopate"/>
                <a:ea typeface="Syncopate"/>
                <a:cs typeface="Syncopate"/>
                <a:sym typeface="Syncopate"/>
              </a:endParaRPr>
            </a:p>
          </p:txBody>
        </p:sp>
        <p:sp>
          <p:nvSpPr>
            <p:cNvPr id="730" name="Shape 730"/>
            <p:cNvSpPr txBox="1"/>
            <p:nvPr/>
          </p:nvSpPr>
          <p:spPr>
            <a:xfrm>
              <a:off x="8451323" y="2207500"/>
              <a:ext cx="231900" cy="240000"/>
            </a:xfrm>
            <a:prstGeom prst="rect">
              <a:avLst/>
            </a:prstGeom>
            <a:noFill/>
            <a:ln>
              <a:noFill/>
            </a:ln>
          </p:spPr>
          <p:txBody>
            <a:bodyPr lIns="91425" tIns="91425" rIns="91425" bIns="91425" anchor="t" anchorCtr="0">
              <a:noAutofit/>
            </a:bodyPr>
            <a:lstStyle/>
            <a:p>
              <a:pPr lvl="0" algn="ctr" rtl="0">
                <a:spcBef>
                  <a:spcPts val="0"/>
                </a:spcBef>
                <a:buNone/>
              </a:pPr>
              <a:r>
                <a:rPr lang="en" sz="1000" b="1">
                  <a:latin typeface="Syncopate"/>
                  <a:ea typeface="Syncopate"/>
                  <a:cs typeface="Syncopate"/>
                  <a:sym typeface="Syncopate"/>
                </a:rPr>
                <a:t>1</a:t>
              </a:r>
            </a:p>
          </p:txBody>
        </p:sp>
      </p:grpSp>
      <p:grpSp>
        <p:nvGrpSpPr>
          <p:cNvPr id="731" name="Shape 731"/>
          <p:cNvGrpSpPr/>
          <p:nvPr/>
        </p:nvGrpSpPr>
        <p:grpSpPr>
          <a:xfrm>
            <a:off x="4753813" y="1402337"/>
            <a:ext cx="255232" cy="287991"/>
            <a:chOff x="8376525" y="2597686"/>
            <a:chExt cx="255232" cy="287991"/>
          </a:xfrm>
        </p:grpSpPr>
        <p:sp>
          <p:nvSpPr>
            <p:cNvPr id="732" name="Shape 732"/>
            <p:cNvSpPr/>
            <p:nvPr/>
          </p:nvSpPr>
          <p:spPr>
            <a:xfrm>
              <a:off x="8391758" y="2645678"/>
              <a:ext cx="240000" cy="240000"/>
            </a:xfrm>
            <a:prstGeom prst="ellipse">
              <a:avLst/>
            </a:prstGeom>
            <a:solidFill>
              <a:srgbClr val="FFFFFF"/>
            </a:solidFill>
            <a:ln w="19050" cap="flat" cmpd="sng">
              <a:solidFill>
                <a:srgbClr val="434343"/>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latin typeface="Syncopate"/>
                <a:ea typeface="Syncopate"/>
                <a:cs typeface="Syncopate"/>
                <a:sym typeface="Syncopate"/>
              </a:endParaRPr>
            </a:p>
          </p:txBody>
        </p:sp>
        <p:sp>
          <p:nvSpPr>
            <p:cNvPr id="733" name="Shape 733"/>
            <p:cNvSpPr txBox="1"/>
            <p:nvPr/>
          </p:nvSpPr>
          <p:spPr>
            <a:xfrm>
              <a:off x="8376525" y="2597686"/>
              <a:ext cx="231900" cy="240000"/>
            </a:xfrm>
            <a:prstGeom prst="rect">
              <a:avLst/>
            </a:prstGeom>
            <a:noFill/>
            <a:ln>
              <a:noFill/>
            </a:ln>
          </p:spPr>
          <p:txBody>
            <a:bodyPr lIns="91425" tIns="91425" rIns="91425" bIns="91425" anchor="t" anchorCtr="0">
              <a:noAutofit/>
            </a:bodyPr>
            <a:lstStyle/>
            <a:p>
              <a:pPr lvl="0" algn="ctr" rtl="0">
                <a:spcBef>
                  <a:spcPts val="0"/>
                </a:spcBef>
                <a:buNone/>
              </a:pPr>
              <a:r>
                <a:rPr lang="en" sz="1000" b="1">
                  <a:latin typeface="Syncopate"/>
                  <a:ea typeface="Syncopate"/>
                  <a:cs typeface="Syncopate"/>
                  <a:sym typeface="Syncopate"/>
                </a:rPr>
                <a:t>2</a:t>
              </a:r>
            </a:p>
          </p:txBody>
        </p:sp>
      </p:grpSp>
      <p:grpSp>
        <p:nvGrpSpPr>
          <p:cNvPr id="734" name="Shape 734"/>
          <p:cNvGrpSpPr/>
          <p:nvPr/>
        </p:nvGrpSpPr>
        <p:grpSpPr>
          <a:xfrm>
            <a:off x="4764289" y="2160123"/>
            <a:ext cx="261095" cy="291791"/>
            <a:chOff x="8410374" y="3008897"/>
            <a:chExt cx="261095" cy="291791"/>
          </a:xfrm>
        </p:grpSpPr>
        <p:sp>
          <p:nvSpPr>
            <p:cNvPr id="735" name="Shape 735"/>
            <p:cNvSpPr/>
            <p:nvPr/>
          </p:nvSpPr>
          <p:spPr>
            <a:xfrm>
              <a:off x="8431469" y="3060688"/>
              <a:ext cx="240000" cy="239999"/>
            </a:xfrm>
            <a:prstGeom prst="ellipse">
              <a:avLst/>
            </a:prstGeom>
            <a:solidFill>
              <a:srgbClr val="FFFFFF"/>
            </a:solidFill>
            <a:ln w="19050" cap="flat" cmpd="sng">
              <a:solidFill>
                <a:srgbClr val="434343"/>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latin typeface="Syncopate"/>
                <a:ea typeface="Syncopate"/>
                <a:cs typeface="Syncopate"/>
                <a:sym typeface="Syncopate"/>
              </a:endParaRPr>
            </a:p>
          </p:txBody>
        </p:sp>
        <p:sp>
          <p:nvSpPr>
            <p:cNvPr id="736" name="Shape 736"/>
            <p:cNvSpPr txBox="1"/>
            <p:nvPr/>
          </p:nvSpPr>
          <p:spPr>
            <a:xfrm>
              <a:off x="8410374" y="3008897"/>
              <a:ext cx="231900" cy="240000"/>
            </a:xfrm>
            <a:prstGeom prst="rect">
              <a:avLst/>
            </a:prstGeom>
            <a:noFill/>
            <a:ln>
              <a:noFill/>
            </a:ln>
          </p:spPr>
          <p:txBody>
            <a:bodyPr lIns="91425" tIns="91425" rIns="91425" bIns="91425" anchor="t" anchorCtr="0">
              <a:noAutofit/>
            </a:bodyPr>
            <a:lstStyle/>
            <a:p>
              <a:pPr lvl="0" algn="ctr" rtl="0">
                <a:spcBef>
                  <a:spcPts val="0"/>
                </a:spcBef>
                <a:buNone/>
              </a:pPr>
              <a:r>
                <a:rPr lang="en" sz="1000" b="1">
                  <a:latin typeface="Syncopate"/>
                  <a:ea typeface="Syncopate"/>
                  <a:cs typeface="Syncopate"/>
                  <a:sym typeface="Syncopate"/>
                </a:rPr>
                <a:t>3</a:t>
              </a:r>
            </a:p>
          </p:txBody>
        </p:sp>
      </p:grpSp>
      <p:sp>
        <p:nvSpPr>
          <p:cNvPr id="737" name="Shape 737"/>
          <p:cNvSpPr txBox="1"/>
          <p:nvPr/>
        </p:nvSpPr>
        <p:spPr>
          <a:xfrm rot="-797">
            <a:off x="5068050" y="688647"/>
            <a:ext cx="1293600" cy="274800"/>
          </a:xfrm>
          <a:prstGeom prst="rect">
            <a:avLst/>
          </a:prstGeom>
          <a:noFill/>
          <a:ln>
            <a:noFill/>
          </a:ln>
        </p:spPr>
        <p:txBody>
          <a:bodyPr lIns="91425" tIns="91425" rIns="91425" bIns="91425" anchor="t" anchorCtr="0">
            <a:noAutofit/>
          </a:bodyPr>
          <a:lstStyle/>
          <a:p>
            <a:pPr lvl="0" rtl="0">
              <a:spcBef>
                <a:spcPts val="0"/>
              </a:spcBef>
              <a:buNone/>
            </a:pPr>
            <a:r>
              <a:rPr lang="en" sz="1100" b="1">
                <a:latin typeface="Droid Sans"/>
                <a:ea typeface="Droid Sans"/>
                <a:cs typeface="Droid Sans"/>
                <a:sym typeface="Droid Sans"/>
              </a:rPr>
              <a:t>RST [IP ID: </a:t>
            </a:r>
            <a:r>
              <a:rPr lang="en" sz="1100" b="1">
                <a:highlight>
                  <a:srgbClr val="FFFF00"/>
                </a:highlight>
                <a:latin typeface="Droid Sans"/>
                <a:ea typeface="Droid Sans"/>
                <a:cs typeface="Droid Sans"/>
                <a:sym typeface="Droid Sans"/>
              </a:rPr>
              <a:t>7002</a:t>
            </a:r>
            <a:r>
              <a:rPr lang="en" sz="1100" b="1">
                <a:latin typeface="Droid Sans"/>
                <a:ea typeface="Droid Sans"/>
                <a:cs typeface="Droid Sans"/>
                <a:sym typeface="Droid Sans"/>
              </a:rPr>
              <a:t>]</a:t>
            </a:r>
          </a:p>
        </p:txBody>
      </p:sp>
      <p:sp>
        <p:nvSpPr>
          <p:cNvPr id="738" name="Shape 738"/>
          <p:cNvSpPr txBox="1"/>
          <p:nvPr/>
        </p:nvSpPr>
        <p:spPr>
          <a:xfrm rot="-990">
            <a:off x="4809797" y="489721"/>
            <a:ext cx="1042200" cy="274800"/>
          </a:xfrm>
          <a:prstGeom prst="rect">
            <a:avLst/>
          </a:prstGeom>
          <a:noFill/>
          <a:ln>
            <a:noFill/>
          </a:ln>
        </p:spPr>
        <p:txBody>
          <a:bodyPr lIns="91425" tIns="91425" rIns="91425" bIns="91425" anchor="t" anchorCtr="0">
            <a:noAutofit/>
          </a:bodyPr>
          <a:lstStyle/>
          <a:p>
            <a:pPr lvl="0" rtl="0">
              <a:spcBef>
                <a:spcPts val="0"/>
              </a:spcBef>
              <a:buNone/>
            </a:pPr>
            <a:r>
              <a:rPr lang="en" sz="1100" b="1">
                <a:latin typeface="Droid Sans"/>
                <a:ea typeface="Droid Sans"/>
                <a:cs typeface="Droid Sans"/>
                <a:sym typeface="Droid Sans"/>
              </a:rPr>
              <a:t>SYN/ACK</a:t>
            </a:r>
          </a:p>
        </p:txBody>
      </p:sp>
      <p:grpSp>
        <p:nvGrpSpPr>
          <p:cNvPr id="739" name="Shape 739"/>
          <p:cNvGrpSpPr/>
          <p:nvPr/>
        </p:nvGrpSpPr>
        <p:grpSpPr>
          <a:xfrm>
            <a:off x="4498325" y="528197"/>
            <a:ext cx="268907" cy="291791"/>
            <a:chOff x="8422423" y="2207500"/>
            <a:chExt cx="268907" cy="291791"/>
          </a:xfrm>
        </p:grpSpPr>
        <p:sp>
          <p:nvSpPr>
            <p:cNvPr id="740" name="Shape 740"/>
            <p:cNvSpPr/>
            <p:nvPr/>
          </p:nvSpPr>
          <p:spPr>
            <a:xfrm>
              <a:off x="8451331" y="2259291"/>
              <a:ext cx="240000" cy="240000"/>
            </a:xfrm>
            <a:prstGeom prst="ellipse">
              <a:avLst/>
            </a:prstGeom>
            <a:solidFill>
              <a:srgbClr val="FFFFFF"/>
            </a:solidFill>
            <a:ln w="19050" cap="flat" cmpd="sng">
              <a:solidFill>
                <a:srgbClr val="434343"/>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latin typeface="Syncopate"/>
                <a:ea typeface="Syncopate"/>
                <a:cs typeface="Syncopate"/>
                <a:sym typeface="Syncopate"/>
              </a:endParaRPr>
            </a:p>
          </p:txBody>
        </p:sp>
        <p:sp>
          <p:nvSpPr>
            <p:cNvPr id="741" name="Shape 741"/>
            <p:cNvSpPr txBox="1"/>
            <p:nvPr/>
          </p:nvSpPr>
          <p:spPr>
            <a:xfrm>
              <a:off x="8422423" y="2207500"/>
              <a:ext cx="231900" cy="240000"/>
            </a:xfrm>
            <a:prstGeom prst="rect">
              <a:avLst/>
            </a:prstGeom>
            <a:noFill/>
            <a:ln>
              <a:noFill/>
            </a:ln>
          </p:spPr>
          <p:txBody>
            <a:bodyPr lIns="91425" tIns="91425" rIns="91425" bIns="91425" anchor="t" anchorCtr="0">
              <a:noAutofit/>
            </a:bodyPr>
            <a:lstStyle/>
            <a:p>
              <a:pPr lvl="0" algn="ctr" rtl="0">
                <a:spcBef>
                  <a:spcPts val="0"/>
                </a:spcBef>
                <a:buNone/>
              </a:pPr>
              <a:r>
                <a:rPr lang="en" sz="1000" b="1">
                  <a:latin typeface="Syncopate"/>
                  <a:ea typeface="Syncopate"/>
                  <a:cs typeface="Syncopate"/>
                  <a:sym typeface="Syncopate"/>
                </a:rPr>
                <a:t>6</a:t>
              </a:r>
            </a:p>
          </p:txBody>
        </p:sp>
      </p:grpSp>
      <p:grpSp>
        <p:nvGrpSpPr>
          <p:cNvPr id="742" name="Shape 742"/>
          <p:cNvGrpSpPr/>
          <p:nvPr/>
        </p:nvGrpSpPr>
        <p:grpSpPr>
          <a:xfrm>
            <a:off x="4753813" y="745433"/>
            <a:ext cx="255232" cy="287991"/>
            <a:chOff x="8376525" y="2597686"/>
            <a:chExt cx="255232" cy="287991"/>
          </a:xfrm>
        </p:grpSpPr>
        <p:sp>
          <p:nvSpPr>
            <p:cNvPr id="743" name="Shape 743"/>
            <p:cNvSpPr/>
            <p:nvPr/>
          </p:nvSpPr>
          <p:spPr>
            <a:xfrm>
              <a:off x="8391758" y="2645678"/>
              <a:ext cx="240000" cy="240000"/>
            </a:xfrm>
            <a:prstGeom prst="ellipse">
              <a:avLst/>
            </a:prstGeom>
            <a:solidFill>
              <a:srgbClr val="FFFFFF"/>
            </a:solidFill>
            <a:ln w="19050" cap="flat" cmpd="sng">
              <a:solidFill>
                <a:srgbClr val="434343"/>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latin typeface="Syncopate"/>
                <a:ea typeface="Syncopate"/>
                <a:cs typeface="Syncopate"/>
                <a:sym typeface="Syncopate"/>
              </a:endParaRPr>
            </a:p>
          </p:txBody>
        </p:sp>
        <p:sp>
          <p:nvSpPr>
            <p:cNvPr id="744" name="Shape 744"/>
            <p:cNvSpPr txBox="1"/>
            <p:nvPr/>
          </p:nvSpPr>
          <p:spPr>
            <a:xfrm>
              <a:off x="8376525" y="2597686"/>
              <a:ext cx="231900" cy="240000"/>
            </a:xfrm>
            <a:prstGeom prst="rect">
              <a:avLst/>
            </a:prstGeom>
            <a:noFill/>
            <a:ln>
              <a:noFill/>
            </a:ln>
          </p:spPr>
          <p:txBody>
            <a:bodyPr lIns="91425" tIns="91425" rIns="91425" bIns="91425" anchor="t" anchorCtr="0">
              <a:noAutofit/>
            </a:bodyPr>
            <a:lstStyle/>
            <a:p>
              <a:pPr lvl="0" algn="ctr" rtl="0">
                <a:spcBef>
                  <a:spcPts val="0"/>
                </a:spcBef>
                <a:buNone/>
              </a:pPr>
              <a:r>
                <a:rPr lang="en" sz="1000" b="1">
                  <a:latin typeface="Syncopate"/>
                  <a:ea typeface="Syncopate"/>
                  <a:cs typeface="Syncopate"/>
                  <a:sym typeface="Syncopate"/>
                </a:rPr>
                <a:t>7</a:t>
              </a:r>
            </a:p>
          </p:txBody>
        </p:sp>
      </p:grpSp>
      <p:sp>
        <p:nvSpPr>
          <p:cNvPr id="745" name="Shape 74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dk2"/>
                </a:solidFill>
                <a:latin typeface="Arial"/>
                <a:ea typeface="Arial"/>
                <a:cs typeface="Arial"/>
                <a:sym typeface="Arial"/>
              </a:rPr>
              <a:t>90</a:t>
            </a:fld>
            <a:endParaRPr lang="en">
              <a:solidFill>
                <a:schemeClr val="dk2"/>
              </a:solidFill>
              <a:latin typeface="Arial"/>
              <a:ea typeface="Arial"/>
              <a:cs typeface="Arial"/>
              <a:sym typeface="Arial"/>
            </a:endParaRPr>
          </a:p>
        </p:txBody>
      </p:sp>
      <p:sp>
        <p:nvSpPr>
          <p:cNvPr id="746" name="Shape 746"/>
          <p:cNvSpPr txBox="1"/>
          <p:nvPr/>
        </p:nvSpPr>
        <p:spPr>
          <a:xfrm rot="-673">
            <a:off x="5068051" y="1345541"/>
            <a:ext cx="1532400" cy="274800"/>
          </a:xfrm>
          <a:prstGeom prst="rect">
            <a:avLst/>
          </a:prstGeom>
          <a:noFill/>
          <a:ln>
            <a:noFill/>
          </a:ln>
        </p:spPr>
        <p:txBody>
          <a:bodyPr lIns="91425" tIns="91425" rIns="91425" bIns="91425" anchor="t" anchorCtr="0">
            <a:noAutofit/>
          </a:bodyPr>
          <a:lstStyle/>
          <a:p>
            <a:pPr lvl="0" rtl="0">
              <a:spcBef>
                <a:spcPts val="0"/>
              </a:spcBef>
              <a:buNone/>
            </a:pPr>
            <a:r>
              <a:rPr lang="en" sz="1100" b="1">
                <a:latin typeface="Droid Sans"/>
                <a:ea typeface="Droid Sans"/>
                <a:cs typeface="Droid Sans"/>
                <a:sym typeface="Droid Sans"/>
              </a:rPr>
              <a:t>RST [IP ID: </a:t>
            </a:r>
            <a:r>
              <a:rPr lang="en" sz="1100" b="1">
                <a:highlight>
                  <a:srgbClr val="FFFF00"/>
                </a:highlight>
                <a:latin typeface="Droid Sans"/>
                <a:ea typeface="Droid Sans"/>
                <a:cs typeface="Droid Sans"/>
                <a:sym typeface="Droid Sans"/>
              </a:rPr>
              <a:t>7000</a:t>
            </a:r>
            <a:r>
              <a:rPr lang="en" sz="1100" b="1">
                <a:latin typeface="Droid Sans"/>
                <a:ea typeface="Droid Sans"/>
                <a:cs typeface="Droid Sans"/>
                <a:sym typeface="Droid Sans"/>
              </a:rPr>
              <a:t>]</a:t>
            </a:r>
          </a:p>
        </p:txBody>
      </p:sp>
      <p:sp>
        <p:nvSpPr>
          <p:cNvPr id="747" name="Shape 747"/>
          <p:cNvSpPr txBox="1"/>
          <p:nvPr/>
        </p:nvSpPr>
        <p:spPr>
          <a:xfrm rot="2208060">
            <a:off x="4801037" y="2676294"/>
            <a:ext cx="1197420" cy="578460"/>
          </a:xfrm>
          <a:prstGeom prst="rect">
            <a:avLst/>
          </a:prstGeom>
          <a:noFill/>
          <a:ln>
            <a:noFill/>
          </a:ln>
        </p:spPr>
        <p:txBody>
          <a:bodyPr lIns="91425" tIns="91425" rIns="91425" bIns="91425" anchor="t" anchorCtr="0">
            <a:noAutofit/>
          </a:bodyPr>
          <a:lstStyle/>
          <a:p>
            <a:pPr lvl="0" rtl="0">
              <a:spcBef>
                <a:spcPts val="0"/>
              </a:spcBef>
              <a:buNone/>
            </a:pPr>
            <a:r>
              <a:rPr lang="en" sz="1100" b="1">
                <a:latin typeface="Droid Sans"/>
                <a:ea typeface="Droid Sans"/>
                <a:cs typeface="Droid Sans"/>
                <a:sym typeface="Droid Sans"/>
              </a:rPr>
              <a:t>Spoofed SYN</a:t>
            </a:r>
            <a:br>
              <a:rPr lang="en" sz="1100" b="1">
                <a:latin typeface="Droid Sans"/>
                <a:ea typeface="Droid Sans"/>
                <a:cs typeface="Droid Sans"/>
                <a:sym typeface="Droid Sans"/>
              </a:rPr>
            </a:br>
            <a:r>
              <a:rPr lang="en" sz="1100" b="1">
                <a:latin typeface="Droid Sans"/>
                <a:ea typeface="Droid Sans"/>
                <a:cs typeface="Droid Sans"/>
                <a:sym typeface="Droid Sans"/>
              </a:rPr>
              <a:t>[src: ClientIP]</a:t>
            </a:r>
          </a:p>
        </p:txBody>
      </p:sp>
      <p:sp>
        <p:nvSpPr>
          <p:cNvPr id="750" name="Shape 750"/>
          <p:cNvSpPr txBox="1"/>
          <p:nvPr/>
        </p:nvSpPr>
        <p:spPr>
          <a:xfrm>
            <a:off x="7520750" y="1146482"/>
            <a:ext cx="1396500" cy="1112100"/>
          </a:xfrm>
          <a:prstGeom prst="rect">
            <a:avLst/>
          </a:prstGeom>
          <a:noFill/>
          <a:ln>
            <a:noFill/>
          </a:ln>
        </p:spPr>
        <p:txBody>
          <a:bodyPr lIns="91425" tIns="91425" rIns="91425" bIns="91425" anchor="t" anchorCtr="0">
            <a:noAutofit/>
          </a:bodyPr>
          <a:lstStyle/>
          <a:p>
            <a:pPr lvl="0" rtl="0">
              <a:spcBef>
                <a:spcPts val="0"/>
              </a:spcBef>
              <a:buNone/>
            </a:pPr>
            <a:r>
              <a:rPr lang="en" sz="1200" b="1">
                <a:solidFill>
                  <a:srgbClr val="CC0000"/>
                </a:solidFill>
                <a:latin typeface="Bitter"/>
                <a:ea typeface="Bitter"/>
                <a:cs typeface="Bitter"/>
                <a:sym typeface="Bitter"/>
              </a:rPr>
              <a:t>Reflector IP ID:</a:t>
            </a:r>
          </a:p>
          <a:p>
            <a:pPr lvl="0" rtl="0">
              <a:spcBef>
                <a:spcPts val="0"/>
              </a:spcBef>
              <a:buNone/>
            </a:pPr>
            <a:r>
              <a:rPr lang="en" sz="1200" b="1">
                <a:solidFill>
                  <a:srgbClr val="CC0000"/>
                </a:solidFill>
                <a:latin typeface="Bitter"/>
                <a:ea typeface="Bitter"/>
                <a:cs typeface="Bitter"/>
                <a:sym typeface="Bitter"/>
              </a:rPr>
              <a:t>7000</a:t>
            </a:r>
          </a:p>
          <a:p>
            <a:pPr lvl="0" rtl="0">
              <a:spcBef>
                <a:spcPts val="0"/>
              </a:spcBef>
              <a:buNone/>
            </a:pPr>
            <a:r>
              <a:rPr lang="en" sz="1200" b="1">
                <a:solidFill>
                  <a:srgbClr val="CC0000"/>
                </a:solidFill>
                <a:latin typeface="Bitter"/>
                <a:ea typeface="Bitter"/>
                <a:cs typeface="Bitter"/>
                <a:sym typeface="Bitter"/>
              </a:rPr>
              <a:t>7001</a:t>
            </a:r>
          </a:p>
          <a:p>
            <a:pPr lvl="0" rtl="0">
              <a:spcBef>
                <a:spcPts val="0"/>
              </a:spcBef>
              <a:buNone/>
            </a:pPr>
            <a:r>
              <a:rPr lang="en" sz="1200" b="1">
                <a:solidFill>
                  <a:srgbClr val="CC0000"/>
                </a:solidFill>
                <a:latin typeface="Bitter"/>
                <a:ea typeface="Bitter"/>
                <a:cs typeface="Bitter"/>
                <a:sym typeface="Bitter"/>
              </a:rPr>
              <a:t>7002</a:t>
            </a:r>
            <a:br>
              <a:rPr lang="en" sz="1200" b="1">
                <a:solidFill>
                  <a:srgbClr val="CC0000"/>
                </a:solidFill>
                <a:latin typeface="Bitter"/>
                <a:ea typeface="Bitter"/>
                <a:cs typeface="Bitter"/>
                <a:sym typeface="Bitter"/>
              </a:rPr>
            </a:br>
            <a:endParaRPr lang="en" sz="1200" b="1">
              <a:solidFill>
                <a:srgbClr val="CC0000"/>
              </a:solidFill>
              <a:latin typeface="Bitter"/>
              <a:ea typeface="Bitter"/>
              <a:cs typeface="Bitter"/>
              <a:sym typeface="Bitter"/>
            </a:endParaRPr>
          </a:p>
        </p:txBody>
      </p:sp>
      <p:sp>
        <p:nvSpPr>
          <p:cNvPr id="751" name="Shape 751"/>
          <p:cNvSpPr txBox="1"/>
          <p:nvPr/>
        </p:nvSpPr>
        <p:spPr>
          <a:xfrm rot="-1244">
            <a:off x="6833949" y="4383288"/>
            <a:ext cx="829200" cy="274800"/>
          </a:xfrm>
          <a:prstGeom prst="rect">
            <a:avLst/>
          </a:prstGeom>
          <a:noFill/>
          <a:ln>
            <a:noFill/>
          </a:ln>
        </p:spPr>
        <p:txBody>
          <a:bodyPr lIns="91425" tIns="91425" rIns="91425" bIns="91425" anchor="t" anchorCtr="0">
            <a:noAutofit/>
          </a:bodyPr>
          <a:lstStyle/>
          <a:p>
            <a:pPr lvl="0" algn="ctr" rtl="0">
              <a:spcBef>
                <a:spcPts val="0"/>
              </a:spcBef>
              <a:buNone/>
            </a:pPr>
            <a:r>
              <a:rPr lang="en" sz="1100">
                <a:latin typeface="Bitter"/>
                <a:ea typeface="Bitter"/>
                <a:cs typeface="Bitter"/>
                <a:sym typeface="Bitter"/>
              </a:rPr>
              <a:t>Site</a:t>
            </a:r>
          </a:p>
        </p:txBody>
      </p:sp>
      <p:grpSp>
        <p:nvGrpSpPr>
          <p:cNvPr id="752" name="Shape 752"/>
          <p:cNvGrpSpPr/>
          <p:nvPr/>
        </p:nvGrpSpPr>
        <p:grpSpPr>
          <a:xfrm>
            <a:off x="3502500" y="1234625"/>
            <a:ext cx="741600" cy="741600"/>
            <a:chOff x="5767425" y="2769750"/>
            <a:chExt cx="741600" cy="741600"/>
          </a:xfrm>
        </p:grpSpPr>
        <p:grpSp>
          <p:nvGrpSpPr>
            <p:cNvPr id="753" name="Shape 753"/>
            <p:cNvGrpSpPr/>
            <p:nvPr/>
          </p:nvGrpSpPr>
          <p:grpSpPr>
            <a:xfrm>
              <a:off x="5767425" y="2769750"/>
              <a:ext cx="741600" cy="741600"/>
              <a:chOff x="5880425" y="1336600"/>
              <a:chExt cx="741600" cy="741600"/>
            </a:xfrm>
          </p:grpSpPr>
          <p:sp>
            <p:nvSpPr>
              <p:cNvPr id="754" name="Shape 754"/>
              <p:cNvSpPr/>
              <p:nvPr/>
            </p:nvSpPr>
            <p:spPr>
              <a:xfrm>
                <a:off x="5880425" y="1336600"/>
                <a:ext cx="741600" cy="741600"/>
              </a:xfrm>
              <a:prstGeom prst="ellipse">
                <a:avLst/>
              </a:prstGeom>
              <a:solidFill>
                <a:srgbClr val="D9D9D9"/>
              </a:solidFill>
              <a:ln>
                <a:noFill/>
              </a:ln>
            </p:spPr>
            <p:txBody>
              <a:bodyPr lIns="91425" tIns="91425" rIns="91425" bIns="91425" anchor="ctr" anchorCtr="0">
                <a:noAutofit/>
              </a:bodyPr>
              <a:lstStyle/>
              <a:p>
                <a:pPr lvl="0">
                  <a:spcBef>
                    <a:spcPts val="0"/>
                  </a:spcBef>
                  <a:buNone/>
                </a:pPr>
                <a:endParaRPr/>
              </a:p>
            </p:txBody>
          </p:sp>
          <p:pic>
            <p:nvPicPr>
              <p:cNvPr id="755" name="Shape 755"/>
              <p:cNvPicPr preferRelativeResize="0"/>
              <p:nvPr/>
            </p:nvPicPr>
            <p:blipFill>
              <a:blip r:embed="rId3">
                <a:alphaModFix/>
              </a:blip>
              <a:stretch>
                <a:fillRect/>
              </a:stretch>
            </p:blipFill>
            <p:spPr>
              <a:xfrm>
                <a:off x="5910937" y="1515225"/>
                <a:ext cx="548700" cy="481500"/>
              </a:xfrm>
              <a:prstGeom prst="rect">
                <a:avLst/>
              </a:prstGeom>
              <a:noFill/>
              <a:ln>
                <a:noFill/>
              </a:ln>
            </p:spPr>
          </p:pic>
        </p:grpSp>
        <p:pic>
          <p:nvPicPr>
            <p:cNvPr id="756" name="Shape 756"/>
            <p:cNvPicPr preferRelativeResize="0"/>
            <p:nvPr/>
          </p:nvPicPr>
          <p:blipFill>
            <a:blip r:embed="rId4">
              <a:alphaModFix/>
            </a:blip>
            <a:stretch>
              <a:fillRect/>
            </a:stretch>
          </p:blipFill>
          <p:spPr>
            <a:xfrm>
              <a:off x="6163124" y="2817789"/>
              <a:ext cx="303650" cy="206872"/>
            </a:xfrm>
            <a:prstGeom prst="rect">
              <a:avLst/>
            </a:prstGeom>
            <a:noFill/>
            <a:ln>
              <a:noFill/>
            </a:ln>
          </p:spPr>
        </p:pic>
      </p:grpSp>
      <p:sp>
        <p:nvSpPr>
          <p:cNvPr id="757" name="Shape 757"/>
          <p:cNvSpPr/>
          <p:nvPr/>
        </p:nvSpPr>
        <p:spPr>
          <a:xfrm>
            <a:off x="7204495" y="2725152"/>
            <a:ext cx="718200" cy="405000"/>
          </a:xfrm>
          <a:prstGeom prst="cube">
            <a:avLst>
              <a:gd name="adj" fmla="val 25000"/>
            </a:avLst>
          </a:prstGeom>
          <a:solidFill>
            <a:srgbClr val="FF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758" name="Shape 758"/>
          <p:cNvCxnSpPr/>
          <p:nvPr/>
        </p:nvCxnSpPr>
        <p:spPr>
          <a:xfrm>
            <a:off x="7410798" y="1917142"/>
            <a:ext cx="0" cy="890100"/>
          </a:xfrm>
          <a:prstGeom prst="straightConnector1">
            <a:avLst/>
          </a:prstGeom>
          <a:noFill/>
          <a:ln w="19050" cap="flat" cmpd="sng">
            <a:solidFill>
              <a:srgbClr val="434343"/>
            </a:solidFill>
            <a:prstDash val="solid"/>
            <a:round/>
            <a:headEnd type="none" w="lg" len="lg"/>
            <a:tailEnd type="oval" w="lg" len="lg"/>
          </a:ln>
        </p:spPr>
      </p:cxnSp>
      <p:cxnSp>
        <p:nvCxnSpPr>
          <p:cNvPr id="759" name="Shape 759"/>
          <p:cNvCxnSpPr/>
          <p:nvPr/>
        </p:nvCxnSpPr>
        <p:spPr>
          <a:xfrm rot="10800000">
            <a:off x="7000686" y="2373149"/>
            <a:ext cx="0" cy="1518300"/>
          </a:xfrm>
          <a:prstGeom prst="straightConnector1">
            <a:avLst/>
          </a:prstGeom>
          <a:noFill/>
          <a:ln w="19050" cap="flat" cmpd="sng">
            <a:solidFill>
              <a:srgbClr val="434343"/>
            </a:solidFill>
            <a:prstDash val="solid"/>
            <a:round/>
            <a:headEnd type="none" w="lg" len="lg"/>
            <a:tailEnd type="stealth" w="lg" len="lg"/>
          </a:ln>
        </p:spPr>
      </p:cxnSp>
      <p:grpSp>
        <p:nvGrpSpPr>
          <p:cNvPr id="760" name="Shape 760"/>
          <p:cNvGrpSpPr/>
          <p:nvPr/>
        </p:nvGrpSpPr>
        <p:grpSpPr>
          <a:xfrm>
            <a:off x="6901196" y="2965816"/>
            <a:ext cx="223441" cy="255659"/>
            <a:chOff x="8711666" y="3236094"/>
            <a:chExt cx="295792" cy="325514"/>
          </a:xfrm>
        </p:grpSpPr>
        <p:sp>
          <p:nvSpPr>
            <p:cNvPr id="761" name="Shape 761"/>
            <p:cNvSpPr/>
            <p:nvPr/>
          </p:nvSpPr>
          <p:spPr>
            <a:xfrm>
              <a:off x="8767458" y="3321608"/>
              <a:ext cx="240000" cy="240000"/>
            </a:xfrm>
            <a:prstGeom prst="ellipse">
              <a:avLst/>
            </a:prstGeom>
            <a:solidFill>
              <a:srgbClr val="FFFFFF"/>
            </a:solidFill>
            <a:ln w="19050" cap="flat" cmpd="sng">
              <a:solidFill>
                <a:srgbClr val="434343"/>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latin typeface="Syncopate"/>
                <a:ea typeface="Syncopate"/>
                <a:cs typeface="Syncopate"/>
                <a:sym typeface="Syncopate"/>
              </a:endParaRPr>
            </a:p>
          </p:txBody>
        </p:sp>
        <p:sp>
          <p:nvSpPr>
            <p:cNvPr id="762" name="Shape 762"/>
            <p:cNvSpPr txBox="1"/>
            <p:nvPr/>
          </p:nvSpPr>
          <p:spPr>
            <a:xfrm>
              <a:off x="8711666" y="3236094"/>
              <a:ext cx="231900" cy="240000"/>
            </a:xfrm>
            <a:prstGeom prst="rect">
              <a:avLst/>
            </a:prstGeom>
            <a:noFill/>
            <a:ln>
              <a:noFill/>
            </a:ln>
          </p:spPr>
          <p:txBody>
            <a:bodyPr lIns="91425" tIns="91425" rIns="91425" bIns="91425" anchor="t" anchorCtr="0">
              <a:noAutofit/>
            </a:bodyPr>
            <a:lstStyle/>
            <a:p>
              <a:pPr lvl="0" algn="ctr" rtl="0">
                <a:spcBef>
                  <a:spcPts val="0"/>
                </a:spcBef>
                <a:buNone/>
              </a:pPr>
              <a:r>
                <a:rPr lang="en" sz="800" b="1">
                  <a:latin typeface="Syncopate"/>
                  <a:ea typeface="Syncopate"/>
                  <a:cs typeface="Syncopate"/>
                  <a:sym typeface="Syncopate"/>
                </a:rPr>
                <a:t>4</a:t>
              </a:r>
            </a:p>
          </p:txBody>
        </p:sp>
      </p:grpSp>
      <p:sp>
        <p:nvSpPr>
          <p:cNvPr id="763" name="Shape 763"/>
          <p:cNvSpPr txBox="1"/>
          <p:nvPr/>
        </p:nvSpPr>
        <p:spPr>
          <a:xfrm rot="-1310">
            <a:off x="6393474" y="2806848"/>
            <a:ext cx="787500" cy="216000"/>
          </a:xfrm>
          <a:prstGeom prst="rect">
            <a:avLst/>
          </a:prstGeom>
          <a:noFill/>
          <a:ln>
            <a:noFill/>
          </a:ln>
        </p:spPr>
        <p:txBody>
          <a:bodyPr lIns="91425" tIns="91425" rIns="91425" bIns="91425" anchor="t" anchorCtr="0">
            <a:noAutofit/>
          </a:bodyPr>
          <a:lstStyle/>
          <a:p>
            <a:pPr lvl="0" rtl="0">
              <a:spcBef>
                <a:spcPts val="0"/>
              </a:spcBef>
              <a:buNone/>
            </a:pPr>
            <a:r>
              <a:rPr lang="en" sz="900" b="1">
                <a:latin typeface="Droid Sans"/>
                <a:ea typeface="Droid Sans"/>
                <a:cs typeface="Droid Sans"/>
                <a:sym typeface="Droid Sans"/>
              </a:rPr>
              <a:t>SYN/ACK</a:t>
            </a:r>
          </a:p>
        </p:txBody>
      </p:sp>
      <p:grpSp>
        <p:nvGrpSpPr>
          <p:cNvPr id="764" name="Shape 764"/>
          <p:cNvGrpSpPr/>
          <p:nvPr/>
        </p:nvGrpSpPr>
        <p:grpSpPr>
          <a:xfrm>
            <a:off x="7284602" y="2257832"/>
            <a:ext cx="221033" cy="250651"/>
            <a:chOff x="8714854" y="3242469"/>
            <a:chExt cx="292604" cy="319139"/>
          </a:xfrm>
        </p:grpSpPr>
        <p:sp>
          <p:nvSpPr>
            <p:cNvPr id="765" name="Shape 765"/>
            <p:cNvSpPr/>
            <p:nvPr/>
          </p:nvSpPr>
          <p:spPr>
            <a:xfrm>
              <a:off x="8767458" y="3321608"/>
              <a:ext cx="240000" cy="240000"/>
            </a:xfrm>
            <a:prstGeom prst="ellipse">
              <a:avLst/>
            </a:prstGeom>
            <a:solidFill>
              <a:srgbClr val="FFFFFF"/>
            </a:solidFill>
            <a:ln w="19050" cap="flat" cmpd="sng">
              <a:solidFill>
                <a:srgbClr val="434343"/>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latin typeface="Syncopate"/>
                <a:ea typeface="Syncopate"/>
                <a:cs typeface="Syncopate"/>
                <a:sym typeface="Syncopate"/>
              </a:endParaRPr>
            </a:p>
          </p:txBody>
        </p:sp>
        <p:sp>
          <p:nvSpPr>
            <p:cNvPr id="766" name="Shape 766"/>
            <p:cNvSpPr txBox="1"/>
            <p:nvPr/>
          </p:nvSpPr>
          <p:spPr>
            <a:xfrm>
              <a:off x="8714854" y="3242469"/>
              <a:ext cx="231900" cy="239999"/>
            </a:xfrm>
            <a:prstGeom prst="rect">
              <a:avLst/>
            </a:prstGeom>
            <a:noFill/>
            <a:ln>
              <a:noFill/>
            </a:ln>
          </p:spPr>
          <p:txBody>
            <a:bodyPr lIns="91425" tIns="91425" rIns="91425" bIns="91425" anchor="t" anchorCtr="0">
              <a:noAutofit/>
            </a:bodyPr>
            <a:lstStyle/>
            <a:p>
              <a:pPr lvl="0" algn="ctr" rtl="0">
                <a:spcBef>
                  <a:spcPts val="0"/>
                </a:spcBef>
                <a:buNone/>
              </a:pPr>
              <a:r>
                <a:rPr lang="en" sz="800" b="1">
                  <a:latin typeface="Syncopate"/>
                  <a:ea typeface="Syncopate"/>
                  <a:cs typeface="Syncopate"/>
                  <a:sym typeface="Syncopate"/>
                </a:rPr>
                <a:t>5</a:t>
              </a:r>
            </a:p>
          </p:txBody>
        </p:sp>
      </p:grpSp>
      <p:sp>
        <p:nvSpPr>
          <p:cNvPr id="767" name="Shape 767"/>
          <p:cNvSpPr txBox="1"/>
          <p:nvPr/>
        </p:nvSpPr>
        <p:spPr>
          <a:xfrm rot="-1310">
            <a:off x="7456951" y="2254094"/>
            <a:ext cx="787500" cy="216000"/>
          </a:xfrm>
          <a:prstGeom prst="rect">
            <a:avLst/>
          </a:prstGeom>
          <a:noFill/>
          <a:ln>
            <a:noFill/>
          </a:ln>
        </p:spPr>
        <p:txBody>
          <a:bodyPr lIns="91425" tIns="91425" rIns="91425" bIns="91425" anchor="t" anchorCtr="0">
            <a:noAutofit/>
          </a:bodyPr>
          <a:lstStyle/>
          <a:p>
            <a:pPr lvl="0" rtl="0">
              <a:spcBef>
                <a:spcPts val="0"/>
              </a:spcBef>
              <a:buNone/>
            </a:pPr>
            <a:r>
              <a:rPr lang="en" sz="900" b="1">
                <a:latin typeface="Droid Sans"/>
                <a:ea typeface="Droid Sans"/>
                <a:cs typeface="Droid Sans"/>
                <a:sym typeface="Droid Sans"/>
              </a:rPr>
              <a:t>RST</a:t>
            </a:r>
          </a:p>
        </p:txBody>
      </p:sp>
      <p:grpSp>
        <p:nvGrpSpPr>
          <p:cNvPr id="768" name="Shape 768"/>
          <p:cNvGrpSpPr/>
          <p:nvPr/>
        </p:nvGrpSpPr>
        <p:grpSpPr>
          <a:xfrm>
            <a:off x="6818874" y="1234625"/>
            <a:ext cx="741600" cy="741600"/>
            <a:chOff x="2008124" y="3897175"/>
            <a:chExt cx="741600" cy="741600"/>
          </a:xfrm>
        </p:grpSpPr>
        <p:sp>
          <p:nvSpPr>
            <p:cNvPr id="769" name="Shape 769"/>
            <p:cNvSpPr/>
            <p:nvPr/>
          </p:nvSpPr>
          <p:spPr>
            <a:xfrm>
              <a:off x="2008125" y="3897175"/>
              <a:ext cx="741600" cy="741600"/>
            </a:xfrm>
            <a:prstGeom prst="ellipse">
              <a:avLst/>
            </a:prstGeom>
            <a:solidFill>
              <a:srgbClr val="D9D9D9"/>
            </a:solidFill>
            <a:ln>
              <a:noFill/>
            </a:ln>
          </p:spPr>
          <p:txBody>
            <a:bodyPr lIns="91425" tIns="91425" rIns="91425" bIns="91425" anchor="ctr" anchorCtr="0">
              <a:noAutofit/>
            </a:bodyPr>
            <a:lstStyle/>
            <a:p>
              <a:pPr lvl="0">
                <a:spcBef>
                  <a:spcPts val="0"/>
                </a:spcBef>
                <a:buNone/>
              </a:pPr>
              <a:endParaRPr/>
            </a:p>
          </p:txBody>
        </p:sp>
        <p:pic>
          <p:nvPicPr>
            <p:cNvPr id="770" name="Shape 770"/>
            <p:cNvPicPr preferRelativeResize="0"/>
            <p:nvPr/>
          </p:nvPicPr>
          <p:blipFill>
            <a:blip r:embed="rId5">
              <a:alphaModFix/>
            </a:blip>
            <a:stretch>
              <a:fillRect/>
            </a:stretch>
          </p:blipFill>
          <p:spPr>
            <a:xfrm>
              <a:off x="2456229" y="4026329"/>
              <a:ext cx="284262" cy="188250"/>
            </a:xfrm>
            <a:prstGeom prst="rect">
              <a:avLst/>
            </a:prstGeom>
            <a:noFill/>
            <a:ln>
              <a:noFill/>
            </a:ln>
          </p:spPr>
        </p:pic>
        <p:pic>
          <p:nvPicPr>
            <p:cNvPr id="771" name="Shape 771"/>
            <p:cNvPicPr preferRelativeResize="0"/>
            <p:nvPr/>
          </p:nvPicPr>
          <p:blipFill>
            <a:blip r:embed="rId6">
              <a:alphaModFix/>
            </a:blip>
            <a:stretch>
              <a:fillRect/>
            </a:stretch>
          </p:blipFill>
          <p:spPr>
            <a:xfrm>
              <a:off x="2008124" y="4174599"/>
              <a:ext cx="615600" cy="395062"/>
            </a:xfrm>
            <a:prstGeom prst="rect">
              <a:avLst/>
            </a:prstGeom>
            <a:noFill/>
            <a:ln>
              <a:noFill/>
            </a:ln>
          </p:spPr>
        </p:pic>
      </p:grpSp>
      <p:grpSp>
        <p:nvGrpSpPr>
          <p:cNvPr id="772" name="Shape 772"/>
          <p:cNvGrpSpPr/>
          <p:nvPr/>
        </p:nvGrpSpPr>
        <p:grpSpPr>
          <a:xfrm>
            <a:off x="6833952" y="3677037"/>
            <a:ext cx="778675" cy="741600"/>
            <a:chOff x="6833950" y="3677037"/>
            <a:chExt cx="778675" cy="741600"/>
          </a:xfrm>
        </p:grpSpPr>
        <p:grpSp>
          <p:nvGrpSpPr>
            <p:cNvPr id="773" name="Shape 773"/>
            <p:cNvGrpSpPr/>
            <p:nvPr/>
          </p:nvGrpSpPr>
          <p:grpSpPr>
            <a:xfrm>
              <a:off x="6833950" y="3677037"/>
              <a:ext cx="778675" cy="741600"/>
              <a:chOff x="6833950" y="3677037"/>
              <a:chExt cx="778675" cy="741600"/>
            </a:xfrm>
          </p:grpSpPr>
          <p:grpSp>
            <p:nvGrpSpPr>
              <p:cNvPr id="774" name="Shape 774"/>
              <p:cNvGrpSpPr/>
              <p:nvPr/>
            </p:nvGrpSpPr>
            <p:grpSpPr>
              <a:xfrm>
                <a:off x="6871025" y="3677037"/>
                <a:ext cx="741600" cy="741600"/>
                <a:chOff x="815950" y="3056550"/>
                <a:chExt cx="741600" cy="741600"/>
              </a:xfrm>
            </p:grpSpPr>
            <p:sp>
              <p:nvSpPr>
                <p:cNvPr id="723" name="Shape 723"/>
                <p:cNvSpPr/>
                <p:nvPr/>
              </p:nvSpPr>
              <p:spPr>
                <a:xfrm>
                  <a:off x="815950" y="3056550"/>
                  <a:ext cx="741600" cy="741600"/>
                </a:xfrm>
                <a:prstGeom prst="ellipse">
                  <a:avLst/>
                </a:prstGeom>
                <a:solidFill>
                  <a:srgbClr val="D9D9D9"/>
                </a:solidFill>
                <a:ln>
                  <a:noFill/>
                </a:ln>
              </p:spPr>
              <p:txBody>
                <a:bodyPr lIns="91425" tIns="91425" rIns="91425" bIns="91425" anchor="ctr" anchorCtr="0">
                  <a:noAutofit/>
                </a:bodyPr>
                <a:lstStyle/>
                <a:p>
                  <a:pPr lvl="0">
                    <a:spcBef>
                      <a:spcPts val="0"/>
                    </a:spcBef>
                    <a:buNone/>
                  </a:pPr>
                  <a:endParaRPr/>
                </a:p>
              </p:txBody>
            </p:sp>
            <p:pic>
              <p:nvPicPr>
                <p:cNvPr id="775" name="Shape 775"/>
                <p:cNvPicPr preferRelativeResize="0"/>
                <p:nvPr/>
              </p:nvPicPr>
              <p:blipFill>
                <a:blip r:embed="rId7">
                  <a:alphaModFix/>
                </a:blip>
                <a:stretch>
                  <a:fillRect/>
                </a:stretch>
              </p:blipFill>
              <p:spPr>
                <a:xfrm>
                  <a:off x="1229275" y="3163025"/>
                  <a:ext cx="301200" cy="188250"/>
                </a:xfrm>
                <a:prstGeom prst="rect">
                  <a:avLst/>
                </a:prstGeom>
                <a:noFill/>
                <a:ln>
                  <a:noFill/>
                </a:ln>
              </p:spPr>
            </p:pic>
          </p:grpSp>
          <p:pic>
            <p:nvPicPr>
              <p:cNvPr id="776" name="Shape 776"/>
              <p:cNvPicPr preferRelativeResize="0"/>
              <p:nvPr/>
            </p:nvPicPr>
            <p:blipFill>
              <a:blip r:embed="rId8">
                <a:alphaModFix/>
              </a:blip>
              <a:stretch>
                <a:fillRect/>
              </a:stretch>
            </p:blipFill>
            <p:spPr>
              <a:xfrm>
                <a:off x="6833950" y="3927253"/>
                <a:ext cx="596324" cy="382674"/>
              </a:xfrm>
              <a:prstGeom prst="rect">
                <a:avLst/>
              </a:prstGeom>
              <a:noFill/>
              <a:ln>
                <a:noFill/>
              </a:ln>
            </p:spPr>
          </p:pic>
        </p:grpSp>
        <p:pic>
          <p:nvPicPr>
            <p:cNvPr id="777" name="Shape 777"/>
            <p:cNvPicPr preferRelativeResize="0"/>
            <p:nvPr/>
          </p:nvPicPr>
          <p:blipFill>
            <a:blip r:embed="rId9">
              <a:alphaModFix/>
            </a:blip>
            <a:stretch>
              <a:fillRect/>
            </a:stretch>
          </p:blipFill>
          <p:spPr>
            <a:xfrm>
              <a:off x="6937599" y="4009425"/>
              <a:ext cx="358300" cy="229924"/>
            </a:xfrm>
            <a:prstGeom prst="rect">
              <a:avLst/>
            </a:prstGeom>
            <a:noFill/>
            <a:ln>
              <a:noFill/>
            </a:ln>
          </p:spPr>
        </p:pic>
      </p:grpSp>
      <p:sp>
        <p:nvSpPr>
          <p:cNvPr id="62" name="Title 1"/>
          <p:cNvSpPr>
            <a:spLocks noGrp="1"/>
          </p:cNvSpPr>
          <p:nvPr>
            <p:ph type="title"/>
          </p:nvPr>
        </p:nvSpPr>
        <p:spPr>
          <a:xfrm>
            <a:off x="152400" y="854039"/>
            <a:ext cx="3380612" cy="857250"/>
          </a:xfrm>
        </p:spPr>
        <p:txBody>
          <a:bodyPr/>
          <a:lstStyle/>
          <a:p>
            <a:r>
              <a:rPr lang="en-US" dirty="0"/>
              <a:t>Outbound</a:t>
            </a:r>
            <a:br>
              <a:rPr lang="en-US" dirty="0"/>
            </a:br>
            <a:r>
              <a:rPr lang="en-US" dirty="0"/>
              <a:t>Blocked</a:t>
            </a:r>
          </a:p>
        </p:txBody>
      </p:sp>
    </p:spTree>
    <p:extLst>
      <p:ext uri="{BB962C8B-B14F-4D97-AF65-F5344CB8AC3E}">
        <p14:creationId xmlns:p14="http://schemas.microsoft.com/office/powerpoint/2010/main" val="27062560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3" name="Shape 783"/>
          <p:cNvSpPr/>
          <p:nvPr/>
        </p:nvSpPr>
        <p:spPr>
          <a:xfrm>
            <a:off x="3758975" y="364426"/>
            <a:ext cx="3468406" cy="870215"/>
          </a:xfrm>
          <a:custGeom>
            <a:avLst/>
            <a:gdLst/>
            <a:ahLst/>
            <a:cxnLst/>
            <a:rect l="0" t="0" r="0" b="0"/>
            <a:pathLst>
              <a:path w="128973" h="20642" extrusionOk="0">
                <a:moveTo>
                  <a:pt x="128973" y="19197"/>
                </a:moveTo>
                <a:lnTo>
                  <a:pt x="113996" y="0"/>
                </a:lnTo>
                <a:lnTo>
                  <a:pt x="12385" y="0"/>
                </a:lnTo>
                <a:lnTo>
                  <a:pt x="0" y="20642"/>
                </a:lnTo>
              </a:path>
            </a:pathLst>
          </a:custGeom>
          <a:noFill/>
          <a:ln w="19050" cap="flat" cmpd="sng">
            <a:solidFill>
              <a:srgbClr val="434343"/>
            </a:solidFill>
            <a:prstDash val="solid"/>
            <a:round/>
            <a:headEnd type="stealth" w="lg" len="lg"/>
            <a:tailEnd type="triangle" w="lg" len="lg"/>
          </a:ln>
        </p:spPr>
      </p:sp>
      <p:sp>
        <p:nvSpPr>
          <p:cNvPr id="785" name="Shape 785"/>
          <p:cNvSpPr/>
          <p:nvPr/>
        </p:nvSpPr>
        <p:spPr>
          <a:xfrm>
            <a:off x="3922652" y="745425"/>
            <a:ext cx="3224325" cy="516050"/>
          </a:xfrm>
          <a:custGeom>
            <a:avLst/>
            <a:gdLst/>
            <a:ahLst/>
            <a:cxnLst/>
            <a:rect l="0" t="0" r="0" b="0"/>
            <a:pathLst>
              <a:path w="128973" h="20642" extrusionOk="0">
                <a:moveTo>
                  <a:pt x="128973" y="19197"/>
                </a:moveTo>
                <a:lnTo>
                  <a:pt x="113996" y="0"/>
                </a:lnTo>
                <a:lnTo>
                  <a:pt x="12385" y="0"/>
                </a:lnTo>
                <a:lnTo>
                  <a:pt x="0" y="20642"/>
                </a:lnTo>
              </a:path>
            </a:pathLst>
          </a:custGeom>
          <a:noFill/>
          <a:ln w="19050" cap="flat" cmpd="sng">
            <a:solidFill>
              <a:srgbClr val="434343"/>
            </a:solidFill>
            <a:prstDash val="solid"/>
            <a:round/>
            <a:headEnd type="stealth" w="lg" len="lg"/>
            <a:tailEnd type="none" w="lg" len="lg"/>
          </a:ln>
        </p:spPr>
      </p:sp>
      <p:sp>
        <p:nvSpPr>
          <p:cNvPr id="786" name="Shape 786"/>
          <p:cNvSpPr/>
          <p:nvPr/>
        </p:nvSpPr>
        <p:spPr>
          <a:xfrm>
            <a:off x="4100850" y="939151"/>
            <a:ext cx="2904050" cy="367550"/>
          </a:xfrm>
          <a:custGeom>
            <a:avLst/>
            <a:gdLst/>
            <a:ahLst/>
            <a:cxnLst/>
            <a:rect l="0" t="0" r="0" b="0"/>
            <a:pathLst>
              <a:path w="116162" h="14702" extrusionOk="0">
                <a:moveTo>
                  <a:pt x="116162" y="14702"/>
                </a:moveTo>
                <a:lnTo>
                  <a:pt x="104892" y="0"/>
                </a:lnTo>
                <a:lnTo>
                  <a:pt x="7320" y="0"/>
                </a:lnTo>
                <a:lnTo>
                  <a:pt x="0" y="11523"/>
                </a:lnTo>
              </a:path>
            </a:pathLst>
          </a:custGeom>
          <a:noFill/>
          <a:ln w="19050" cap="flat" cmpd="sng">
            <a:solidFill>
              <a:srgbClr val="434343"/>
            </a:solidFill>
            <a:prstDash val="solid"/>
            <a:round/>
            <a:headEnd type="none" w="lg" len="lg"/>
            <a:tailEnd type="triangle" w="lg" len="lg"/>
          </a:ln>
        </p:spPr>
      </p:sp>
      <p:cxnSp>
        <p:nvCxnSpPr>
          <p:cNvPr id="787" name="Shape 787"/>
          <p:cNvCxnSpPr>
            <a:endCxn id="788" idx="1"/>
          </p:cNvCxnSpPr>
          <p:nvPr/>
        </p:nvCxnSpPr>
        <p:spPr>
          <a:xfrm>
            <a:off x="4100829" y="1767543"/>
            <a:ext cx="2878800" cy="2018099"/>
          </a:xfrm>
          <a:prstGeom prst="straightConnector1">
            <a:avLst/>
          </a:prstGeom>
          <a:noFill/>
          <a:ln w="19050" cap="flat" cmpd="sng">
            <a:solidFill>
              <a:srgbClr val="434343"/>
            </a:solidFill>
            <a:prstDash val="dot"/>
            <a:round/>
            <a:headEnd type="none" w="lg" len="lg"/>
            <a:tailEnd type="triangle" w="lg" len="lg"/>
          </a:ln>
        </p:spPr>
      </p:cxnSp>
      <p:cxnSp>
        <p:nvCxnSpPr>
          <p:cNvPr id="789" name="Shape 789"/>
          <p:cNvCxnSpPr/>
          <p:nvPr/>
        </p:nvCxnSpPr>
        <p:spPr>
          <a:xfrm rot="10800000">
            <a:off x="4391900" y="1601225"/>
            <a:ext cx="2640000" cy="0"/>
          </a:xfrm>
          <a:prstGeom prst="straightConnector1">
            <a:avLst/>
          </a:prstGeom>
          <a:noFill/>
          <a:ln w="19050" cap="flat" cmpd="sng">
            <a:solidFill>
              <a:srgbClr val="434343"/>
            </a:solidFill>
            <a:prstDash val="solid"/>
            <a:round/>
            <a:headEnd type="none" w="lg" len="lg"/>
            <a:tailEnd type="triangle" w="lg" len="lg"/>
          </a:ln>
        </p:spPr>
      </p:cxnSp>
      <p:sp>
        <p:nvSpPr>
          <p:cNvPr id="790" name="Shape 790"/>
          <p:cNvSpPr txBox="1"/>
          <p:nvPr/>
        </p:nvSpPr>
        <p:spPr>
          <a:xfrm rot="-990">
            <a:off x="4809797" y="1146625"/>
            <a:ext cx="1042200" cy="274800"/>
          </a:xfrm>
          <a:prstGeom prst="rect">
            <a:avLst/>
          </a:prstGeom>
          <a:noFill/>
          <a:ln>
            <a:noFill/>
          </a:ln>
        </p:spPr>
        <p:txBody>
          <a:bodyPr lIns="91425" tIns="91425" rIns="91425" bIns="91425" anchor="t" anchorCtr="0">
            <a:noAutofit/>
          </a:bodyPr>
          <a:lstStyle/>
          <a:p>
            <a:pPr lvl="0" rtl="0">
              <a:spcBef>
                <a:spcPts val="0"/>
              </a:spcBef>
              <a:buNone/>
            </a:pPr>
            <a:r>
              <a:rPr lang="en" sz="1100" b="1">
                <a:latin typeface="Droid Sans"/>
                <a:ea typeface="Droid Sans"/>
                <a:cs typeface="Droid Sans"/>
                <a:sym typeface="Droid Sans"/>
              </a:rPr>
              <a:t>SYN/ACK</a:t>
            </a:r>
          </a:p>
        </p:txBody>
      </p:sp>
      <p:cxnSp>
        <p:nvCxnSpPr>
          <p:cNvPr id="791" name="Shape 791"/>
          <p:cNvCxnSpPr/>
          <p:nvPr/>
        </p:nvCxnSpPr>
        <p:spPr>
          <a:xfrm>
            <a:off x="4167899" y="1402324"/>
            <a:ext cx="2614500" cy="0"/>
          </a:xfrm>
          <a:prstGeom prst="straightConnector1">
            <a:avLst/>
          </a:prstGeom>
          <a:noFill/>
          <a:ln w="19050" cap="flat" cmpd="sng">
            <a:solidFill>
              <a:srgbClr val="434343"/>
            </a:solidFill>
            <a:prstDash val="solid"/>
            <a:round/>
            <a:headEnd type="none" w="lg" len="lg"/>
            <a:tailEnd type="triangle" w="lg" len="lg"/>
          </a:ln>
        </p:spPr>
      </p:cxnSp>
      <p:sp>
        <p:nvSpPr>
          <p:cNvPr id="792" name="Shape 792"/>
          <p:cNvSpPr txBox="1"/>
          <p:nvPr/>
        </p:nvSpPr>
        <p:spPr>
          <a:xfrm>
            <a:off x="3197100" y="1900025"/>
            <a:ext cx="1200000" cy="488700"/>
          </a:xfrm>
          <a:prstGeom prst="rect">
            <a:avLst/>
          </a:prstGeom>
          <a:noFill/>
          <a:ln>
            <a:noFill/>
          </a:ln>
        </p:spPr>
        <p:txBody>
          <a:bodyPr lIns="91425" tIns="91425" rIns="91425" bIns="91425" anchor="t" anchorCtr="0">
            <a:noAutofit/>
          </a:bodyPr>
          <a:lstStyle/>
          <a:p>
            <a:pPr lvl="0" algn="ctr" rtl="0">
              <a:spcBef>
                <a:spcPts val="0"/>
              </a:spcBef>
              <a:buNone/>
            </a:pPr>
            <a:r>
              <a:rPr lang="en" sz="1100">
                <a:latin typeface="Bitter"/>
                <a:ea typeface="Bitter"/>
                <a:cs typeface="Bitter"/>
                <a:sym typeface="Bitter"/>
              </a:rPr>
              <a:t>Measurement machine</a:t>
            </a:r>
          </a:p>
        </p:txBody>
      </p:sp>
      <p:grpSp>
        <p:nvGrpSpPr>
          <p:cNvPr id="793" name="Shape 793"/>
          <p:cNvGrpSpPr/>
          <p:nvPr/>
        </p:nvGrpSpPr>
        <p:grpSpPr>
          <a:xfrm>
            <a:off x="4527225" y="1185100"/>
            <a:ext cx="240007" cy="291791"/>
            <a:chOff x="8451323" y="2207500"/>
            <a:chExt cx="240007" cy="291791"/>
          </a:xfrm>
        </p:grpSpPr>
        <p:sp>
          <p:nvSpPr>
            <p:cNvPr id="794" name="Shape 794"/>
            <p:cNvSpPr/>
            <p:nvPr/>
          </p:nvSpPr>
          <p:spPr>
            <a:xfrm>
              <a:off x="8451331" y="2259291"/>
              <a:ext cx="240000" cy="240000"/>
            </a:xfrm>
            <a:prstGeom prst="ellipse">
              <a:avLst/>
            </a:prstGeom>
            <a:solidFill>
              <a:srgbClr val="FFFFFF"/>
            </a:solidFill>
            <a:ln w="19050" cap="flat" cmpd="sng">
              <a:solidFill>
                <a:srgbClr val="434343"/>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latin typeface="Syncopate"/>
                <a:ea typeface="Syncopate"/>
                <a:cs typeface="Syncopate"/>
                <a:sym typeface="Syncopate"/>
              </a:endParaRPr>
            </a:p>
          </p:txBody>
        </p:sp>
        <p:sp>
          <p:nvSpPr>
            <p:cNvPr id="795" name="Shape 795"/>
            <p:cNvSpPr txBox="1"/>
            <p:nvPr/>
          </p:nvSpPr>
          <p:spPr>
            <a:xfrm>
              <a:off x="8451323" y="2207500"/>
              <a:ext cx="231900" cy="240000"/>
            </a:xfrm>
            <a:prstGeom prst="rect">
              <a:avLst/>
            </a:prstGeom>
            <a:noFill/>
            <a:ln>
              <a:noFill/>
            </a:ln>
          </p:spPr>
          <p:txBody>
            <a:bodyPr lIns="91425" tIns="91425" rIns="91425" bIns="91425" anchor="t" anchorCtr="0">
              <a:noAutofit/>
            </a:bodyPr>
            <a:lstStyle/>
            <a:p>
              <a:pPr lvl="0" algn="ctr" rtl="0">
                <a:spcBef>
                  <a:spcPts val="0"/>
                </a:spcBef>
                <a:buNone/>
              </a:pPr>
              <a:r>
                <a:rPr lang="en" sz="1000" b="1">
                  <a:latin typeface="Syncopate"/>
                  <a:ea typeface="Syncopate"/>
                  <a:cs typeface="Syncopate"/>
                  <a:sym typeface="Syncopate"/>
                </a:rPr>
                <a:t>1</a:t>
              </a:r>
            </a:p>
          </p:txBody>
        </p:sp>
      </p:grpSp>
      <p:grpSp>
        <p:nvGrpSpPr>
          <p:cNvPr id="796" name="Shape 796"/>
          <p:cNvGrpSpPr/>
          <p:nvPr/>
        </p:nvGrpSpPr>
        <p:grpSpPr>
          <a:xfrm>
            <a:off x="4753813" y="1402337"/>
            <a:ext cx="255232" cy="287991"/>
            <a:chOff x="8376525" y="2597686"/>
            <a:chExt cx="255232" cy="287991"/>
          </a:xfrm>
        </p:grpSpPr>
        <p:sp>
          <p:nvSpPr>
            <p:cNvPr id="797" name="Shape 797"/>
            <p:cNvSpPr/>
            <p:nvPr/>
          </p:nvSpPr>
          <p:spPr>
            <a:xfrm>
              <a:off x="8391758" y="2645678"/>
              <a:ext cx="240000" cy="240000"/>
            </a:xfrm>
            <a:prstGeom prst="ellipse">
              <a:avLst/>
            </a:prstGeom>
            <a:solidFill>
              <a:srgbClr val="FFFFFF"/>
            </a:solidFill>
            <a:ln w="19050" cap="flat" cmpd="sng">
              <a:solidFill>
                <a:srgbClr val="434343"/>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latin typeface="Syncopate"/>
                <a:ea typeface="Syncopate"/>
                <a:cs typeface="Syncopate"/>
                <a:sym typeface="Syncopate"/>
              </a:endParaRPr>
            </a:p>
          </p:txBody>
        </p:sp>
        <p:sp>
          <p:nvSpPr>
            <p:cNvPr id="798" name="Shape 798"/>
            <p:cNvSpPr txBox="1"/>
            <p:nvPr/>
          </p:nvSpPr>
          <p:spPr>
            <a:xfrm>
              <a:off x="8376525" y="2597686"/>
              <a:ext cx="231900" cy="240000"/>
            </a:xfrm>
            <a:prstGeom prst="rect">
              <a:avLst/>
            </a:prstGeom>
            <a:noFill/>
            <a:ln>
              <a:noFill/>
            </a:ln>
          </p:spPr>
          <p:txBody>
            <a:bodyPr lIns="91425" tIns="91425" rIns="91425" bIns="91425" anchor="t" anchorCtr="0">
              <a:noAutofit/>
            </a:bodyPr>
            <a:lstStyle/>
            <a:p>
              <a:pPr lvl="0" algn="ctr" rtl="0">
                <a:spcBef>
                  <a:spcPts val="0"/>
                </a:spcBef>
                <a:buNone/>
              </a:pPr>
              <a:r>
                <a:rPr lang="en" sz="1000" b="1">
                  <a:latin typeface="Syncopate"/>
                  <a:ea typeface="Syncopate"/>
                  <a:cs typeface="Syncopate"/>
                  <a:sym typeface="Syncopate"/>
                </a:rPr>
                <a:t>2</a:t>
              </a:r>
            </a:p>
          </p:txBody>
        </p:sp>
      </p:grpSp>
      <p:grpSp>
        <p:nvGrpSpPr>
          <p:cNvPr id="799" name="Shape 799"/>
          <p:cNvGrpSpPr/>
          <p:nvPr/>
        </p:nvGrpSpPr>
        <p:grpSpPr>
          <a:xfrm>
            <a:off x="4764289" y="2160123"/>
            <a:ext cx="261095" cy="291791"/>
            <a:chOff x="8410374" y="3008897"/>
            <a:chExt cx="261095" cy="291791"/>
          </a:xfrm>
        </p:grpSpPr>
        <p:sp>
          <p:nvSpPr>
            <p:cNvPr id="800" name="Shape 800"/>
            <p:cNvSpPr/>
            <p:nvPr/>
          </p:nvSpPr>
          <p:spPr>
            <a:xfrm>
              <a:off x="8431469" y="3060688"/>
              <a:ext cx="240000" cy="239999"/>
            </a:xfrm>
            <a:prstGeom prst="ellipse">
              <a:avLst/>
            </a:prstGeom>
            <a:solidFill>
              <a:srgbClr val="FFFFFF"/>
            </a:solidFill>
            <a:ln w="19050" cap="flat" cmpd="sng">
              <a:solidFill>
                <a:srgbClr val="434343"/>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latin typeface="Syncopate"/>
                <a:ea typeface="Syncopate"/>
                <a:cs typeface="Syncopate"/>
                <a:sym typeface="Syncopate"/>
              </a:endParaRPr>
            </a:p>
          </p:txBody>
        </p:sp>
        <p:sp>
          <p:nvSpPr>
            <p:cNvPr id="801" name="Shape 801"/>
            <p:cNvSpPr txBox="1"/>
            <p:nvPr/>
          </p:nvSpPr>
          <p:spPr>
            <a:xfrm>
              <a:off x="8410374" y="3008897"/>
              <a:ext cx="231900" cy="240000"/>
            </a:xfrm>
            <a:prstGeom prst="rect">
              <a:avLst/>
            </a:prstGeom>
            <a:noFill/>
            <a:ln>
              <a:noFill/>
            </a:ln>
          </p:spPr>
          <p:txBody>
            <a:bodyPr lIns="91425" tIns="91425" rIns="91425" bIns="91425" anchor="t" anchorCtr="0">
              <a:noAutofit/>
            </a:bodyPr>
            <a:lstStyle/>
            <a:p>
              <a:pPr lvl="0" algn="ctr" rtl="0">
                <a:spcBef>
                  <a:spcPts val="0"/>
                </a:spcBef>
                <a:buNone/>
              </a:pPr>
              <a:r>
                <a:rPr lang="en" sz="1000" b="1">
                  <a:latin typeface="Syncopate"/>
                  <a:ea typeface="Syncopate"/>
                  <a:cs typeface="Syncopate"/>
                  <a:sym typeface="Syncopate"/>
                </a:rPr>
                <a:t>3</a:t>
              </a:r>
            </a:p>
          </p:txBody>
        </p:sp>
      </p:grpSp>
      <p:sp>
        <p:nvSpPr>
          <p:cNvPr id="802" name="Shape 802"/>
          <p:cNvSpPr txBox="1"/>
          <p:nvPr/>
        </p:nvSpPr>
        <p:spPr>
          <a:xfrm rot="-797">
            <a:off x="5068050" y="688647"/>
            <a:ext cx="1293600" cy="274800"/>
          </a:xfrm>
          <a:prstGeom prst="rect">
            <a:avLst/>
          </a:prstGeom>
          <a:noFill/>
          <a:ln>
            <a:noFill/>
          </a:ln>
        </p:spPr>
        <p:txBody>
          <a:bodyPr lIns="91425" tIns="91425" rIns="91425" bIns="91425" anchor="t" anchorCtr="0">
            <a:noAutofit/>
          </a:bodyPr>
          <a:lstStyle/>
          <a:p>
            <a:pPr lvl="0" rtl="0">
              <a:spcBef>
                <a:spcPts val="0"/>
              </a:spcBef>
              <a:buNone/>
            </a:pPr>
            <a:r>
              <a:rPr lang="en" sz="1100" b="1">
                <a:latin typeface="Droid Sans"/>
                <a:ea typeface="Droid Sans"/>
                <a:cs typeface="Droid Sans"/>
                <a:sym typeface="Droid Sans"/>
              </a:rPr>
              <a:t>RST [IP ID: </a:t>
            </a:r>
            <a:r>
              <a:rPr lang="en" sz="1100" b="1">
                <a:highlight>
                  <a:srgbClr val="FFFF00"/>
                </a:highlight>
                <a:latin typeface="Droid Sans"/>
                <a:ea typeface="Droid Sans"/>
                <a:cs typeface="Droid Sans"/>
                <a:sym typeface="Droid Sans"/>
              </a:rPr>
              <a:t>7002</a:t>
            </a:r>
            <a:r>
              <a:rPr lang="en" sz="1100" b="1">
                <a:latin typeface="Droid Sans"/>
                <a:ea typeface="Droid Sans"/>
                <a:cs typeface="Droid Sans"/>
                <a:sym typeface="Droid Sans"/>
              </a:rPr>
              <a:t>]</a:t>
            </a:r>
          </a:p>
        </p:txBody>
      </p:sp>
      <p:sp>
        <p:nvSpPr>
          <p:cNvPr id="803" name="Shape 803"/>
          <p:cNvSpPr txBox="1"/>
          <p:nvPr/>
        </p:nvSpPr>
        <p:spPr>
          <a:xfrm rot="-990">
            <a:off x="4809797" y="489721"/>
            <a:ext cx="1042200" cy="274800"/>
          </a:xfrm>
          <a:prstGeom prst="rect">
            <a:avLst/>
          </a:prstGeom>
          <a:noFill/>
          <a:ln>
            <a:noFill/>
          </a:ln>
        </p:spPr>
        <p:txBody>
          <a:bodyPr lIns="91425" tIns="91425" rIns="91425" bIns="91425" anchor="t" anchorCtr="0">
            <a:noAutofit/>
          </a:bodyPr>
          <a:lstStyle/>
          <a:p>
            <a:pPr lvl="0" rtl="0">
              <a:spcBef>
                <a:spcPts val="0"/>
              </a:spcBef>
              <a:buNone/>
            </a:pPr>
            <a:r>
              <a:rPr lang="en" sz="1100" b="1">
                <a:latin typeface="Droid Sans"/>
                <a:ea typeface="Droid Sans"/>
                <a:cs typeface="Droid Sans"/>
                <a:sym typeface="Droid Sans"/>
              </a:rPr>
              <a:t>SYN/ACK</a:t>
            </a:r>
          </a:p>
        </p:txBody>
      </p:sp>
      <p:grpSp>
        <p:nvGrpSpPr>
          <p:cNvPr id="804" name="Shape 804"/>
          <p:cNvGrpSpPr/>
          <p:nvPr/>
        </p:nvGrpSpPr>
        <p:grpSpPr>
          <a:xfrm>
            <a:off x="4498325" y="528197"/>
            <a:ext cx="268907" cy="291791"/>
            <a:chOff x="8422423" y="2207500"/>
            <a:chExt cx="268907" cy="291791"/>
          </a:xfrm>
        </p:grpSpPr>
        <p:sp>
          <p:nvSpPr>
            <p:cNvPr id="805" name="Shape 805"/>
            <p:cNvSpPr/>
            <p:nvPr/>
          </p:nvSpPr>
          <p:spPr>
            <a:xfrm>
              <a:off x="8451331" y="2259291"/>
              <a:ext cx="240000" cy="240000"/>
            </a:xfrm>
            <a:prstGeom prst="ellipse">
              <a:avLst/>
            </a:prstGeom>
            <a:solidFill>
              <a:srgbClr val="FFFFFF"/>
            </a:solidFill>
            <a:ln w="19050" cap="flat" cmpd="sng">
              <a:solidFill>
                <a:srgbClr val="434343"/>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latin typeface="Syncopate"/>
                <a:ea typeface="Syncopate"/>
                <a:cs typeface="Syncopate"/>
                <a:sym typeface="Syncopate"/>
              </a:endParaRPr>
            </a:p>
          </p:txBody>
        </p:sp>
        <p:sp>
          <p:nvSpPr>
            <p:cNvPr id="806" name="Shape 806"/>
            <p:cNvSpPr txBox="1"/>
            <p:nvPr/>
          </p:nvSpPr>
          <p:spPr>
            <a:xfrm>
              <a:off x="8422423" y="2207500"/>
              <a:ext cx="231900" cy="240000"/>
            </a:xfrm>
            <a:prstGeom prst="rect">
              <a:avLst/>
            </a:prstGeom>
            <a:noFill/>
            <a:ln>
              <a:noFill/>
            </a:ln>
          </p:spPr>
          <p:txBody>
            <a:bodyPr lIns="91425" tIns="91425" rIns="91425" bIns="91425" anchor="t" anchorCtr="0">
              <a:noAutofit/>
            </a:bodyPr>
            <a:lstStyle/>
            <a:p>
              <a:pPr lvl="0" algn="ctr" rtl="0">
                <a:spcBef>
                  <a:spcPts val="0"/>
                </a:spcBef>
                <a:buNone/>
              </a:pPr>
              <a:r>
                <a:rPr lang="en" sz="1000" b="1">
                  <a:latin typeface="Syncopate"/>
                  <a:ea typeface="Syncopate"/>
                  <a:cs typeface="Syncopate"/>
                  <a:sym typeface="Syncopate"/>
                </a:rPr>
                <a:t>6</a:t>
              </a:r>
            </a:p>
          </p:txBody>
        </p:sp>
      </p:grpSp>
      <p:grpSp>
        <p:nvGrpSpPr>
          <p:cNvPr id="807" name="Shape 807"/>
          <p:cNvGrpSpPr/>
          <p:nvPr/>
        </p:nvGrpSpPr>
        <p:grpSpPr>
          <a:xfrm>
            <a:off x="4753813" y="745433"/>
            <a:ext cx="255232" cy="287991"/>
            <a:chOff x="8376525" y="2597686"/>
            <a:chExt cx="255232" cy="287991"/>
          </a:xfrm>
        </p:grpSpPr>
        <p:sp>
          <p:nvSpPr>
            <p:cNvPr id="808" name="Shape 808"/>
            <p:cNvSpPr/>
            <p:nvPr/>
          </p:nvSpPr>
          <p:spPr>
            <a:xfrm>
              <a:off x="8391758" y="2645678"/>
              <a:ext cx="240000" cy="240000"/>
            </a:xfrm>
            <a:prstGeom prst="ellipse">
              <a:avLst/>
            </a:prstGeom>
            <a:solidFill>
              <a:srgbClr val="FFFFFF"/>
            </a:solidFill>
            <a:ln w="19050" cap="flat" cmpd="sng">
              <a:solidFill>
                <a:srgbClr val="434343"/>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latin typeface="Syncopate"/>
                <a:ea typeface="Syncopate"/>
                <a:cs typeface="Syncopate"/>
                <a:sym typeface="Syncopate"/>
              </a:endParaRPr>
            </a:p>
          </p:txBody>
        </p:sp>
        <p:sp>
          <p:nvSpPr>
            <p:cNvPr id="809" name="Shape 809"/>
            <p:cNvSpPr txBox="1"/>
            <p:nvPr/>
          </p:nvSpPr>
          <p:spPr>
            <a:xfrm>
              <a:off x="8376525" y="2597686"/>
              <a:ext cx="231900" cy="240000"/>
            </a:xfrm>
            <a:prstGeom prst="rect">
              <a:avLst/>
            </a:prstGeom>
            <a:noFill/>
            <a:ln>
              <a:noFill/>
            </a:ln>
          </p:spPr>
          <p:txBody>
            <a:bodyPr lIns="91425" tIns="91425" rIns="91425" bIns="91425" anchor="t" anchorCtr="0">
              <a:noAutofit/>
            </a:bodyPr>
            <a:lstStyle/>
            <a:p>
              <a:pPr lvl="0" algn="ctr" rtl="0">
                <a:spcBef>
                  <a:spcPts val="0"/>
                </a:spcBef>
                <a:buNone/>
              </a:pPr>
              <a:r>
                <a:rPr lang="en" sz="1000" b="1">
                  <a:latin typeface="Syncopate"/>
                  <a:ea typeface="Syncopate"/>
                  <a:cs typeface="Syncopate"/>
                  <a:sym typeface="Syncopate"/>
                </a:rPr>
                <a:t>7</a:t>
              </a:r>
            </a:p>
          </p:txBody>
        </p:sp>
      </p:grpSp>
      <p:sp>
        <p:nvSpPr>
          <p:cNvPr id="810" name="Shape 81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dk2"/>
                </a:solidFill>
                <a:latin typeface="Arial"/>
                <a:ea typeface="Arial"/>
                <a:cs typeface="Arial"/>
                <a:sym typeface="Arial"/>
              </a:rPr>
              <a:t>91</a:t>
            </a:fld>
            <a:endParaRPr lang="en">
              <a:solidFill>
                <a:schemeClr val="dk2"/>
              </a:solidFill>
              <a:latin typeface="Arial"/>
              <a:ea typeface="Arial"/>
              <a:cs typeface="Arial"/>
              <a:sym typeface="Arial"/>
            </a:endParaRPr>
          </a:p>
        </p:txBody>
      </p:sp>
      <p:sp>
        <p:nvSpPr>
          <p:cNvPr id="811" name="Shape 811"/>
          <p:cNvSpPr txBox="1"/>
          <p:nvPr/>
        </p:nvSpPr>
        <p:spPr>
          <a:xfrm rot="-673">
            <a:off x="5068051" y="1345541"/>
            <a:ext cx="1532400" cy="274800"/>
          </a:xfrm>
          <a:prstGeom prst="rect">
            <a:avLst/>
          </a:prstGeom>
          <a:noFill/>
          <a:ln>
            <a:noFill/>
          </a:ln>
        </p:spPr>
        <p:txBody>
          <a:bodyPr lIns="91425" tIns="91425" rIns="91425" bIns="91425" anchor="t" anchorCtr="0">
            <a:noAutofit/>
          </a:bodyPr>
          <a:lstStyle/>
          <a:p>
            <a:pPr lvl="0" rtl="0">
              <a:spcBef>
                <a:spcPts val="0"/>
              </a:spcBef>
              <a:buNone/>
            </a:pPr>
            <a:r>
              <a:rPr lang="en" sz="1100" b="1">
                <a:latin typeface="Droid Sans"/>
                <a:ea typeface="Droid Sans"/>
                <a:cs typeface="Droid Sans"/>
                <a:sym typeface="Droid Sans"/>
              </a:rPr>
              <a:t>RST [IP ID: </a:t>
            </a:r>
            <a:r>
              <a:rPr lang="en" sz="1100" b="1">
                <a:highlight>
                  <a:srgbClr val="FFFF00"/>
                </a:highlight>
                <a:latin typeface="Droid Sans"/>
                <a:ea typeface="Droid Sans"/>
                <a:cs typeface="Droid Sans"/>
                <a:sym typeface="Droid Sans"/>
              </a:rPr>
              <a:t>7000</a:t>
            </a:r>
            <a:r>
              <a:rPr lang="en" sz="1100" b="1">
                <a:latin typeface="Droid Sans"/>
                <a:ea typeface="Droid Sans"/>
                <a:cs typeface="Droid Sans"/>
                <a:sym typeface="Droid Sans"/>
              </a:rPr>
              <a:t>]</a:t>
            </a:r>
          </a:p>
        </p:txBody>
      </p:sp>
      <p:sp>
        <p:nvSpPr>
          <p:cNvPr id="812" name="Shape 812"/>
          <p:cNvSpPr txBox="1"/>
          <p:nvPr/>
        </p:nvSpPr>
        <p:spPr>
          <a:xfrm rot="2208060">
            <a:off x="4801037" y="2676294"/>
            <a:ext cx="1197420" cy="578460"/>
          </a:xfrm>
          <a:prstGeom prst="rect">
            <a:avLst/>
          </a:prstGeom>
          <a:noFill/>
          <a:ln>
            <a:noFill/>
          </a:ln>
        </p:spPr>
        <p:txBody>
          <a:bodyPr lIns="91425" tIns="91425" rIns="91425" bIns="91425" anchor="t" anchorCtr="0">
            <a:noAutofit/>
          </a:bodyPr>
          <a:lstStyle/>
          <a:p>
            <a:pPr lvl="0" rtl="0">
              <a:spcBef>
                <a:spcPts val="0"/>
              </a:spcBef>
              <a:buNone/>
            </a:pPr>
            <a:r>
              <a:rPr lang="en" sz="1100" b="1">
                <a:latin typeface="Droid Sans"/>
                <a:ea typeface="Droid Sans"/>
                <a:cs typeface="Droid Sans"/>
                <a:sym typeface="Droid Sans"/>
              </a:rPr>
              <a:t>Spoofed SYN</a:t>
            </a:r>
            <a:br>
              <a:rPr lang="en" sz="1100" b="1">
                <a:latin typeface="Droid Sans"/>
                <a:ea typeface="Droid Sans"/>
                <a:cs typeface="Droid Sans"/>
                <a:sym typeface="Droid Sans"/>
              </a:rPr>
            </a:br>
            <a:r>
              <a:rPr lang="en" sz="1100" b="1">
                <a:latin typeface="Droid Sans"/>
                <a:ea typeface="Droid Sans"/>
                <a:cs typeface="Droid Sans"/>
                <a:sym typeface="Droid Sans"/>
              </a:rPr>
              <a:t>[src: ClientIP]</a:t>
            </a:r>
          </a:p>
        </p:txBody>
      </p:sp>
      <p:sp>
        <p:nvSpPr>
          <p:cNvPr id="815" name="Shape 815"/>
          <p:cNvSpPr txBox="1"/>
          <p:nvPr/>
        </p:nvSpPr>
        <p:spPr>
          <a:xfrm>
            <a:off x="7520750" y="1146482"/>
            <a:ext cx="1396500" cy="1112100"/>
          </a:xfrm>
          <a:prstGeom prst="rect">
            <a:avLst/>
          </a:prstGeom>
          <a:noFill/>
          <a:ln>
            <a:noFill/>
          </a:ln>
        </p:spPr>
        <p:txBody>
          <a:bodyPr lIns="91425" tIns="91425" rIns="91425" bIns="91425" anchor="t" anchorCtr="0">
            <a:noAutofit/>
          </a:bodyPr>
          <a:lstStyle/>
          <a:p>
            <a:pPr lvl="0" rtl="0">
              <a:spcBef>
                <a:spcPts val="0"/>
              </a:spcBef>
              <a:buNone/>
            </a:pPr>
            <a:r>
              <a:rPr lang="en" sz="1200" b="1">
                <a:solidFill>
                  <a:srgbClr val="CC0000"/>
                </a:solidFill>
                <a:latin typeface="Bitter"/>
                <a:ea typeface="Bitter"/>
                <a:cs typeface="Bitter"/>
                <a:sym typeface="Bitter"/>
              </a:rPr>
              <a:t>Reflector IP ID:</a:t>
            </a:r>
          </a:p>
          <a:p>
            <a:pPr lvl="0" rtl="0">
              <a:spcBef>
                <a:spcPts val="0"/>
              </a:spcBef>
              <a:buNone/>
            </a:pPr>
            <a:r>
              <a:rPr lang="en" sz="1200" b="1">
                <a:solidFill>
                  <a:srgbClr val="CC0000"/>
                </a:solidFill>
                <a:latin typeface="Bitter"/>
                <a:ea typeface="Bitter"/>
                <a:cs typeface="Bitter"/>
                <a:sym typeface="Bitter"/>
              </a:rPr>
              <a:t>7000</a:t>
            </a:r>
          </a:p>
          <a:p>
            <a:pPr lvl="0" rtl="0">
              <a:spcBef>
                <a:spcPts val="0"/>
              </a:spcBef>
              <a:buNone/>
            </a:pPr>
            <a:r>
              <a:rPr lang="en" sz="1200" b="1">
                <a:solidFill>
                  <a:srgbClr val="CC0000"/>
                </a:solidFill>
                <a:latin typeface="Bitter"/>
                <a:ea typeface="Bitter"/>
                <a:cs typeface="Bitter"/>
                <a:sym typeface="Bitter"/>
              </a:rPr>
              <a:t>7001</a:t>
            </a:r>
          </a:p>
          <a:p>
            <a:pPr lvl="0">
              <a:spcBef>
                <a:spcPts val="0"/>
              </a:spcBef>
              <a:buNone/>
            </a:pPr>
            <a:r>
              <a:rPr lang="en" sz="1200" b="1">
                <a:solidFill>
                  <a:srgbClr val="CC0000"/>
                </a:solidFill>
                <a:latin typeface="Bitter"/>
                <a:ea typeface="Bitter"/>
                <a:cs typeface="Bitter"/>
                <a:sym typeface="Bitter"/>
              </a:rPr>
              <a:t>7002</a:t>
            </a:r>
          </a:p>
          <a:p>
            <a:pPr lvl="0" rtl="0">
              <a:spcBef>
                <a:spcPts val="0"/>
              </a:spcBef>
              <a:buNone/>
            </a:pPr>
            <a:r>
              <a:rPr lang="en" sz="1200" b="1">
                <a:solidFill>
                  <a:srgbClr val="CC0000"/>
                </a:solidFill>
                <a:latin typeface="Bitter"/>
                <a:ea typeface="Bitter"/>
                <a:cs typeface="Bitter"/>
                <a:sym typeface="Bitter"/>
              </a:rPr>
              <a:t>7003</a:t>
            </a:r>
            <a:br>
              <a:rPr lang="en" sz="1200" b="1">
                <a:solidFill>
                  <a:srgbClr val="CC0000"/>
                </a:solidFill>
                <a:latin typeface="Bitter"/>
                <a:ea typeface="Bitter"/>
                <a:cs typeface="Bitter"/>
                <a:sym typeface="Bitter"/>
              </a:rPr>
            </a:br>
            <a:r>
              <a:rPr lang="en" sz="1200" b="1">
                <a:solidFill>
                  <a:srgbClr val="CC0000"/>
                </a:solidFill>
                <a:latin typeface="Bitter"/>
                <a:ea typeface="Bitter"/>
                <a:cs typeface="Bitter"/>
                <a:sym typeface="Bitter"/>
              </a:rPr>
              <a:t>7004</a:t>
            </a:r>
          </a:p>
        </p:txBody>
      </p:sp>
      <p:sp>
        <p:nvSpPr>
          <p:cNvPr id="816" name="Shape 816"/>
          <p:cNvSpPr txBox="1"/>
          <p:nvPr/>
        </p:nvSpPr>
        <p:spPr>
          <a:xfrm rot="-1244">
            <a:off x="6833949" y="4383288"/>
            <a:ext cx="829200" cy="274800"/>
          </a:xfrm>
          <a:prstGeom prst="rect">
            <a:avLst/>
          </a:prstGeom>
          <a:noFill/>
          <a:ln>
            <a:noFill/>
          </a:ln>
        </p:spPr>
        <p:txBody>
          <a:bodyPr lIns="91425" tIns="91425" rIns="91425" bIns="91425" anchor="t" anchorCtr="0">
            <a:noAutofit/>
          </a:bodyPr>
          <a:lstStyle/>
          <a:p>
            <a:pPr lvl="0" algn="ctr" rtl="0">
              <a:spcBef>
                <a:spcPts val="0"/>
              </a:spcBef>
              <a:buNone/>
            </a:pPr>
            <a:r>
              <a:rPr lang="en" sz="1100">
                <a:latin typeface="Bitter"/>
                <a:ea typeface="Bitter"/>
                <a:cs typeface="Bitter"/>
                <a:sym typeface="Bitter"/>
              </a:rPr>
              <a:t>Site</a:t>
            </a:r>
          </a:p>
        </p:txBody>
      </p:sp>
      <p:grpSp>
        <p:nvGrpSpPr>
          <p:cNvPr id="817" name="Shape 817"/>
          <p:cNvGrpSpPr/>
          <p:nvPr/>
        </p:nvGrpSpPr>
        <p:grpSpPr>
          <a:xfrm>
            <a:off x="3502500" y="1234625"/>
            <a:ext cx="741600" cy="741600"/>
            <a:chOff x="5767425" y="2769750"/>
            <a:chExt cx="741600" cy="741600"/>
          </a:xfrm>
        </p:grpSpPr>
        <p:grpSp>
          <p:nvGrpSpPr>
            <p:cNvPr id="818" name="Shape 818"/>
            <p:cNvGrpSpPr/>
            <p:nvPr/>
          </p:nvGrpSpPr>
          <p:grpSpPr>
            <a:xfrm>
              <a:off x="5767425" y="2769750"/>
              <a:ext cx="741600" cy="741600"/>
              <a:chOff x="5880425" y="1336600"/>
              <a:chExt cx="741600" cy="741600"/>
            </a:xfrm>
          </p:grpSpPr>
          <p:sp>
            <p:nvSpPr>
              <p:cNvPr id="819" name="Shape 819"/>
              <p:cNvSpPr/>
              <p:nvPr/>
            </p:nvSpPr>
            <p:spPr>
              <a:xfrm>
                <a:off x="5880425" y="1336600"/>
                <a:ext cx="741600" cy="741600"/>
              </a:xfrm>
              <a:prstGeom prst="ellipse">
                <a:avLst/>
              </a:prstGeom>
              <a:solidFill>
                <a:srgbClr val="D9D9D9"/>
              </a:solidFill>
              <a:ln>
                <a:noFill/>
              </a:ln>
            </p:spPr>
            <p:txBody>
              <a:bodyPr lIns="91425" tIns="91425" rIns="91425" bIns="91425" anchor="ctr" anchorCtr="0">
                <a:noAutofit/>
              </a:bodyPr>
              <a:lstStyle/>
              <a:p>
                <a:pPr lvl="0">
                  <a:spcBef>
                    <a:spcPts val="0"/>
                  </a:spcBef>
                  <a:buNone/>
                </a:pPr>
                <a:endParaRPr/>
              </a:p>
            </p:txBody>
          </p:sp>
          <p:pic>
            <p:nvPicPr>
              <p:cNvPr id="820" name="Shape 820"/>
              <p:cNvPicPr preferRelativeResize="0"/>
              <p:nvPr/>
            </p:nvPicPr>
            <p:blipFill>
              <a:blip r:embed="rId3">
                <a:alphaModFix/>
              </a:blip>
              <a:stretch>
                <a:fillRect/>
              </a:stretch>
            </p:blipFill>
            <p:spPr>
              <a:xfrm>
                <a:off x="5910937" y="1515225"/>
                <a:ext cx="548700" cy="481500"/>
              </a:xfrm>
              <a:prstGeom prst="rect">
                <a:avLst/>
              </a:prstGeom>
              <a:noFill/>
              <a:ln>
                <a:noFill/>
              </a:ln>
            </p:spPr>
          </p:pic>
        </p:grpSp>
        <p:pic>
          <p:nvPicPr>
            <p:cNvPr id="821" name="Shape 821"/>
            <p:cNvPicPr preferRelativeResize="0"/>
            <p:nvPr/>
          </p:nvPicPr>
          <p:blipFill>
            <a:blip r:embed="rId4">
              <a:alphaModFix/>
            </a:blip>
            <a:stretch>
              <a:fillRect/>
            </a:stretch>
          </p:blipFill>
          <p:spPr>
            <a:xfrm>
              <a:off x="6163124" y="2817789"/>
              <a:ext cx="303650" cy="206872"/>
            </a:xfrm>
            <a:prstGeom prst="rect">
              <a:avLst/>
            </a:prstGeom>
            <a:noFill/>
            <a:ln>
              <a:noFill/>
            </a:ln>
          </p:spPr>
        </p:pic>
      </p:grpSp>
      <p:cxnSp>
        <p:nvCxnSpPr>
          <p:cNvPr id="822" name="Shape 822"/>
          <p:cNvCxnSpPr/>
          <p:nvPr/>
        </p:nvCxnSpPr>
        <p:spPr>
          <a:xfrm rot="10800000" flipH="1">
            <a:off x="7142435" y="2547916"/>
            <a:ext cx="2100" cy="1282800"/>
          </a:xfrm>
          <a:prstGeom prst="straightConnector1">
            <a:avLst/>
          </a:prstGeom>
          <a:noFill/>
          <a:ln w="19050" cap="flat" cmpd="sng">
            <a:solidFill>
              <a:srgbClr val="434343"/>
            </a:solidFill>
            <a:prstDash val="solid"/>
            <a:round/>
            <a:headEnd type="none" w="lg" len="lg"/>
            <a:tailEnd type="stealth" w="lg" len="lg"/>
          </a:ln>
        </p:spPr>
      </p:cxnSp>
      <p:sp>
        <p:nvSpPr>
          <p:cNvPr id="823" name="Shape 823"/>
          <p:cNvSpPr/>
          <p:nvPr/>
        </p:nvSpPr>
        <p:spPr>
          <a:xfrm>
            <a:off x="7204495" y="2725152"/>
            <a:ext cx="718200" cy="405000"/>
          </a:xfrm>
          <a:prstGeom prst="cube">
            <a:avLst>
              <a:gd name="adj" fmla="val 25000"/>
            </a:avLst>
          </a:prstGeom>
          <a:solidFill>
            <a:srgbClr val="FF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824" name="Shape 824"/>
          <p:cNvCxnSpPr/>
          <p:nvPr/>
        </p:nvCxnSpPr>
        <p:spPr>
          <a:xfrm flipH="1">
            <a:off x="7347444" y="1843277"/>
            <a:ext cx="2100" cy="897000"/>
          </a:xfrm>
          <a:prstGeom prst="straightConnector1">
            <a:avLst/>
          </a:prstGeom>
          <a:noFill/>
          <a:ln w="19050" cap="flat" cmpd="sng">
            <a:solidFill>
              <a:srgbClr val="434343"/>
            </a:solidFill>
            <a:prstDash val="solid"/>
            <a:round/>
            <a:headEnd type="none" w="lg" len="lg"/>
            <a:tailEnd type="oval" w="lg" len="lg"/>
          </a:ln>
        </p:spPr>
      </p:cxnSp>
      <p:cxnSp>
        <p:nvCxnSpPr>
          <p:cNvPr id="825" name="Shape 825"/>
          <p:cNvCxnSpPr/>
          <p:nvPr/>
        </p:nvCxnSpPr>
        <p:spPr>
          <a:xfrm>
            <a:off x="7410798" y="1917142"/>
            <a:ext cx="0" cy="890100"/>
          </a:xfrm>
          <a:prstGeom prst="straightConnector1">
            <a:avLst/>
          </a:prstGeom>
          <a:noFill/>
          <a:ln w="19050" cap="flat" cmpd="sng">
            <a:solidFill>
              <a:srgbClr val="434343"/>
            </a:solidFill>
            <a:prstDash val="solid"/>
            <a:round/>
            <a:headEnd type="none" w="lg" len="lg"/>
            <a:tailEnd type="oval" w="lg" len="lg"/>
          </a:ln>
        </p:spPr>
      </p:cxnSp>
      <p:cxnSp>
        <p:nvCxnSpPr>
          <p:cNvPr id="826" name="Shape 826"/>
          <p:cNvCxnSpPr/>
          <p:nvPr/>
        </p:nvCxnSpPr>
        <p:spPr>
          <a:xfrm flipH="1">
            <a:off x="7286224" y="1785224"/>
            <a:ext cx="2100" cy="897000"/>
          </a:xfrm>
          <a:prstGeom prst="straightConnector1">
            <a:avLst/>
          </a:prstGeom>
          <a:noFill/>
          <a:ln w="19050" cap="flat" cmpd="sng">
            <a:solidFill>
              <a:srgbClr val="434343"/>
            </a:solidFill>
            <a:prstDash val="solid"/>
            <a:round/>
            <a:headEnd type="none" w="lg" len="lg"/>
            <a:tailEnd type="oval" w="lg" len="lg"/>
          </a:ln>
        </p:spPr>
      </p:cxnSp>
      <p:cxnSp>
        <p:nvCxnSpPr>
          <p:cNvPr id="827" name="Shape 827"/>
          <p:cNvCxnSpPr/>
          <p:nvPr/>
        </p:nvCxnSpPr>
        <p:spPr>
          <a:xfrm rot="10800000" flipH="1">
            <a:off x="7071584" y="2464888"/>
            <a:ext cx="2100" cy="1282800"/>
          </a:xfrm>
          <a:prstGeom prst="straightConnector1">
            <a:avLst/>
          </a:prstGeom>
          <a:noFill/>
          <a:ln w="19050" cap="flat" cmpd="sng">
            <a:solidFill>
              <a:srgbClr val="434343"/>
            </a:solidFill>
            <a:prstDash val="solid"/>
            <a:round/>
            <a:headEnd type="none" w="lg" len="lg"/>
            <a:tailEnd type="stealth" w="lg" len="lg"/>
          </a:ln>
        </p:spPr>
      </p:cxnSp>
      <p:cxnSp>
        <p:nvCxnSpPr>
          <p:cNvPr id="828" name="Shape 828"/>
          <p:cNvCxnSpPr/>
          <p:nvPr/>
        </p:nvCxnSpPr>
        <p:spPr>
          <a:xfrm rot="10800000">
            <a:off x="7000686" y="2373149"/>
            <a:ext cx="0" cy="1518300"/>
          </a:xfrm>
          <a:prstGeom prst="straightConnector1">
            <a:avLst/>
          </a:prstGeom>
          <a:noFill/>
          <a:ln w="19050" cap="flat" cmpd="sng">
            <a:solidFill>
              <a:srgbClr val="434343"/>
            </a:solidFill>
            <a:prstDash val="solid"/>
            <a:round/>
            <a:headEnd type="none" w="lg" len="lg"/>
            <a:tailEnd type="stealth" w="lg" len="lg"/>
          </a:ln>
        </p:spPr>
      </p:cxnSp>
      <p:grpSp>
        <p:nvGrpSpPr>
          <p:cNvPr id="829" name="Shape 829"/>
          <p:cNvGrpSpPr/>
          <p:nvPr/>
        </p:nvGrpSpPr>
        <p:grpSpPr>
          <a:xfrm>
            <a:off x="6901196" y="2965816"/>
            <a:ext cx="223441" cy="255659"/>
            <a:chOff x="8711666" y="3236094"/>
            <a:chExt cx="295792" cy="325514"/>
          </a:xfrm>
        </p:grpSpPr>
        <p:sp>
          <p:nvSpPr>
            <p:cNvPr id="830" name="Shape 830"/>
            <p:cNvSpPr/>
            <p:nvPr/>
          </p:nvSpPr>
          <p:spPr>
            <a:xfrm>
              <a:off x="8767458" y="3321608"/>
              <a:ext cx="240000" cy="240000"/>
            </a:xfrm>
            <a:prstGeom prst="ellipse">
              <a:avLst/>
            </a:prstGeom>
            <a:solidFill>
              <a:srgbClr val="FFFFFF"/>
            </a:solidFill>
            <a:ln w="19050" cap="flat" cmpd="sng">
              <a:solidFill>
                <a:srgbClr val="434343"/>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latin typeface="Syncopate"/>
                <a:ea typeface="Syncopate"/>
                <a:cs typeface="Syncopate"/>
                <a:sym typeface="Syncopate"/>
              </a:endParaRPr>
            </a:p>
          </p:txBody>
        </p:sp>
        <p:sp>
          <p:nvSpPr>
            <p:cNvPr id="831" name="Shape 831"/>
            <p:cNvSpPr txBox="1"/>
            <p:nvPr/>
          </p:nvSpPr>
          <p:spPr>
            <a:xfrm>
              <a:off x="8711666" y="3236094"/>
              <a:ext cx="231900" cy="240000"/>
            </a:xfrm>
            <a:prstGeom prst="rect">
              <a:avLst/>
            </a:prstGeom>
            <a:noFill/>
            <a:ln>
              <a:noFill/>
            </a:ln>
          </p:spPr>
          <p:txBody>
            <a:bodyPr lIns="91425" tIns="91425" rIns="91425" bIns="91425" anchor="t" anchorCtr="0">
              <a:noAutofit/>
            </a:bodyPr>
            <a:lstStyle/>
            <a:p>
              <a:pPr lvl="0" algn="ctr" rtl="0">
                <a:spcBef>
                  <a:spcPts val="0"/>
                </a:spcBef>
                <a:buNone/>
              </a:pPr>
              <a:r>
                <a:rPr lang="en" sz="800" b="1">
                  <a:latin typeface="Syncopate"/>
                  <a:ea typeface="Syncopate"/>
                  <a:cs typeface="Syncopate"/>
                  <a:sym typeface="Syncopate"/>
                </a:rPr>
                <a:t>4</a:t>
              </a:r>
            </a:p>
          </p:txBody>
        </p:sp>
      </p:grpSp>
      <p:sp>
        <p:nvSpPr>
          <p:cNvPr id="832" name="Shape 832"/>
          <p:cNvSpPr txBox="1"/>
          <p:nvPr/>
        </p:nvSpPr>
        <p:spPr>
          <a:xfrm rot="-1310">
            <a:off x="6393474" y="2806848"/>
            <a:ext cx="787500" cy="216000"/>
          </a:xfrm>
          <a:prstGeom prst="rect">
            <a:avLst/>
          </a:prstGeom>
          <a:noFill/>
          <a:ln>
            <a:noFill/>
          </a:ln>
        </p:spPr>
        <p:txBody>
          <a:bodyPr lIns="91425" tIns="91425" rIns="91425" bIns="91425" anchor="t" anchorCtr="0">
            <a:noAutofit/>
          </a:bodyPr>
          <a:lstStyle/>
          <a:p>
            <a:pPr lvl="0" rtl="0">
              <a:spcBef>
                <a:spcPts val="0"/>
              </a:spcBef>
              <a:buNone/>
            </a:pPr>
            <a:r>
              <a:rPr lang="en" sz="900" b="1">
                <a:latin typeface="Droid Sans"/>
                <a:ea typeface="Droid Sans"/>
                <a:cs typeface="Droid Sans"/>
                <a:sym typeface="Droid Sans"/>
              </a:rPr>
              <a:t>SYN/ACK</a:t>
            </a:r>
          </a:p>
        </p:txBody>
      </p:sp>
      <p:grpSp>
        <p:nvGrpSpPr>
          <p:cNvPr id="833" name="Shape 833"/>
          <p:cNvGrpSpPr/>
          <p:nvPr/>
        </p:nvGrpSpPr>
        <p:grpSpPr>
          <a:xfrm>
            <a:off x="7284602" y="2257832"/>
            <a:ext cx="221033" cy="250651"/>
            <a:chOff x="8714854" y="3242469"/>
            <a:chExt cx="292604" cy="319139"/>
          </a:xfrm>
        </p:grpSpPr>
        <p:sp>
          <p:nvSpPr>
            <p:cNvPr id="834" name="Shape 834"/>
            <p:cNvSpPr/>
            <p:nvPr/>
          </p:nvSpPr>
          <p:spPr>
            <a:xfrm>
              <a:off x="8767458" y="3321608"/>
              <a:ext cx="240000" cy="240000"/>
            </a:xfrm>
            <a:prstGeom prst="ellipse">
              <a:avLst/>
            </a:prstGeom>
            <a:solidFill>
              <a:srgbClr val="FFFFFF"/>
            </a:solidFill>
            <a:ln w="19050" cap="flat" cmpd="sng">
              <a:solidFill>
                <a:srgbClr val="434343"/>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latin typeface="Syncopate"/>
                <a:ea typeface="Syncopate"/>
                <a:cs typeface="Syncopate"/>
                <a:sym typeface="Syncopate"/>
              </a:endParaRPr>
            </a:p>
          </p:txBody>
        </p:sp>
        <p:sp>
          <p:nvSpPr>
            <p:cNvPr id="835" name="Shape 835"/>
            <p:cNvSpPr txBox="1"/>
            <p:nvPr/>
          </p:nvSpPr>
          <p:spPr>
            <a:xfrm>
              <a:off x="8714854" y="3242469"/>
              <a:ext cx="231900" cy="239999"/>
            </a:xfrm>
            <a:prstGeom prst="rect">
              <a:avLst/>
            </a:prstGeom>
            <a:noFill/>
            <a:ln>
              <a:noFill/>
            </a:ln>
          </p:spPr>
          <p:txBody>
            <a:bodyPr lIns="91425" tIns="91425" rIns="91425" bIns="91425" anchor="t" anchorCtr="0">
              <a:noAutofit/>
            </a:bodyPr>
            <a:lstStyle/>
            <a:p>
              <a:pPr lvl="0" algn="ctr" rtl="0">
                <a:spcBef>
                  <a:spcPts val="0"/>
                </a:spcBef>
                <a:buNone/>
              </a:pPr>
              <a:r>
                <a:rPr lang="en" sz="800" b="1">
                  <a:latin typeface="Syncopate"/>
                  <a:ea typeface="Syncopate"/>
                  <a:cs typeface="Syncopate"/>
                  <a:sym typeface="Syncopate"/>
                </a:rPr>
                <a:t>5</a:t>
              </a:r>
            </a:p>
          </p:txBody>
        </p:sp>
      </p:grpSp>
      <p:sp>
        <p:nvSpPr>
          <p:cNvPr id="836" name="Shape 836"/>
          <p:cNvSpPr txBox="1"/>
          <p:nvPr/>
        </p:nvSpPr>
        <p:spPr>
          <a:xfrm rot="-1310">
            <a:off x="7456951" y="2254094"/>
            <a:ext cx="787500" cy="216000"/>
          </a:xfrm>
          <a:prstGeom prst="rect">
            <a:avLst/>
          </a:prstGeom>
          <a:noFill/>
          <a:ln>
            <a:noFill/>
          </a:ln>
        </p:spPr>
        <p:txBody>
          <a:bodyPr lIns="91425" tIns="91425" rIns="91425" bIns="91425" anchor="t" anchorCtr="0">
            <a:noAutofit/>
          </a:bodyPr>
          <a:lstStyle/>
          <a:p>
            <a:pPr lvl="0" rtl="0">
              <a:spcBef>
                <a:spcPts val="0"/>
              </a:spcBef>
              <a:buNone/>
            </a:pPr>
            <a:r>
              <a:rPr lang="en" sz="900" b="1">
                <a:latin typeface="Droid Sans"/>
                <a:ea typeface="Droid Sans"/>
                <a:cs typeface="Droid Sans"/>
                <a:sym typeface="Droid Sans"/>
              </a:rPr>
              <a:t>RST</a:t>
            </a:r>
          </a:p>
        </p:txBody>
      </p:sp>
      <p:grpSp>
        <p:nvGrpSpPr>
          <p:cNvPr id="837" name="Shape 837"/>
          <p:cNvGrpSpPr/>
          <p:nvPr/>
        </p:nvGrpSpPr>
        <p:grpSpPr>
          <a:xfrm>
            <a:off x="6818874" y="1234625"/>
            <a:ext cx="741600" cy="741600"/>
            <a:chOff x="2008124" y="3897175"/>
            <a:chExt cx="741600" cy="741600"/>
          </a:xfrm>
        </p:grpSpPr>
        <p:sp>
          <p:nvSpPr>
            <p:cNvPr id="838" name="Shape 838"/>
            <p:cNvSpPr/>
            <p:nvPr/>
          </p:nvSpPr>
          <p:spPr>
            <a:xfrm>
              <a:off x="2008125" y="3897175"/>
              <a:ext cx="741600" cy="741600"/>
            </a:xfrm>
            <a:prstGeom prst="ellipse">
              <a:avLst/>
            </a:prstGeom>
            <a:solidFill>
              <a:srgbClr val="D9D9D9"/>
            </a:solidFill>
            <a:ln>
              <a:noFill/>
            </a:ln>
          </p:spPr>
          <p:txBody>
            <a:bodyPr lIns="91425" tIns="91425" rIns="91425" bIns="91425" anchor="ctr" anchorCtr="0">
              <a:noAutofit/>
            </a:bodyPr>
            <a:lstStyle/>
            <a:p>
              <a:pPr lvl="0">
                <a:spcBef>
                  <a:spcPts val="0"/>
                </a:spcBef>
                <a:buNone/>
              </a:pPr>
              <a:endParaRPr/>
            </a:p>
          </p:txBody>
        </p:sp>
        <p:pic>
          <p:nvPicPr>
            <p:cNvPr id="839" name="Shape 839"/>
            <p:cNvPicPr preferRelativeResize="0"/>
            <p:nvPr/>
          </p:nvPicPr>
          <p:blipFill>
            <a:blip r:embed="rId5">
              <a:alphaModFix/>
            </a:blip>
            <a:stretch>
              <a:fillRect/>
            </a:stretch>
          </p:blipFill>
          <p:spPr>
            <a:xfrm>
              <a:off x="2456229" y="4026329"/>
              <a:ext cx="284262" cy="188250"/>
            </a:xfrm>
            <a:prstGeom prst="rect">
              <a:avLst/>
            </a:prstGeom>
            <a:noFill/>
            <a:ln>
              <a:noFill/>
            </a:ln>
          </p:spPr>
        </p:pic>
        <p:pic>
          <p:nvPicPr>
            <p:cNvPr id="840" name="Shape 840"/>
            <p:cNvPicPr preferRelativeResize="0"/>
            <p:nvPr/>
          </p:nvPicPr>
          <p:blipFill>
            <a:blip r:embed="rId6">
              <a:alphaModFix/>
            </a:blip>
            <a:stretch>
              <a:fillRect/>
            </a:stretch>
          </p:blipFill>
          <p:spPr>
            <a:xfrm>
              <a:off x="2008124" y="4174599"/>
              <a:ext cx="615600" cy="395062"/>
            </a:xfrm>
            <a:prstGeom prst="rect">
              <a:avLst/>
            </a:prstGeom>
            <a:noFill/>
            <a:ln>
              <a:noFill/>
            </a:ln>
          </p:spPr>
        </p:pic>
      </p:grpSp>
      <p:grpSp>
        <p:nvGrpSpPr>
          <p:cNvPr id="841" name="Shape 841"/>
          <p:cNvGrpSpPr/>
          <p:nvPr/>
        </p:nvGrpSpPr>
        <p:grpSpPr>
          <a:xfrm>
            <a:off x="6833952" y="3677037"/>
            <a:ext cx="778675" cy="741600"/>
            <a:chOff x="6833950" y="3677037"/>
            <a:chExt cx="778675" cy="741600"/>
          </a:xfrm>
        </p:grpSpPr>
        <p:grpSp>
          <p:nvGrpSpPr>
            <p:cNvPr id="842" name="Shape 842"/>
            <p:cNvGrpSpPr/>
            <p:nvPr/>
          </p:nvGrpSpPr>
          <p:grpSpPr>
            <a:xfrm>
              <a:off x="6833950" y="3677037"/>
              <a:ext cx="778675" cy="741600"/>
              <a:chOff x="6833950" y="3677037"/>
              <a:chExt cx="778675" cy="741600"/>
            </a:xfrm>
          </p:grpSpPr>
          <p:grpSp>
            <p:nvGrpSpPr>
              <p:cNvPr id="843" name="Shape 843"/>
              <p:cNvGrpSpPr/>
              <p:nvPr/>
            </p:nvGrpSpPr>
            <p:grpSpPr>
              <a:xfrm>
                <a:off x="6871025" y="3677037"/>
                <a:ext cx="741600" cy="741600"/>
                <a:chOff x="815950" y="3056550"/>
                <a:chExt cx="741600" cy="741600"/>
              </a:xfrm>
            </p:grpSpPr>
            <p:sp>
              <p:nvSpPr>
                <p:cNvPr id="788" name="Shape 788"/>
                <p:cNvSpPr/>
                <p:nvPr/>
              </p:nvSpPr>
              <p:spPr>
                <a:xfrm>
                  <a:off x="815950" y="3056550"/>
                  <a:ext cx="741600" cy="741600"/>
                </a:xfrm>
                <a:prstGeom prst="ellipse">
                  <a:avLst/>
                </a:prstGeom>
                <a:solidFill>
                  <a:srgbClr val="D9D9D9"/>
                </a:solidFill>
                <a:ln>
                  <a:noFill/>
                </a:ln>
              </p:spPr>
              <p:txBody>
                <a:bodyPr lIns="91425" tIns="91425" rIns="91425" bIns="91425" anchor="ctr" anchorCtr="0">
                  <a:noAutofit/>
                </a:bodyPr>
                <a:lstStyle/>
                <a:p>
                  <a:pPr lvl="0">
                    <a:spcBef>
                      <a:spcPts val="0"/>
                    </a:spcBef>
                    <a:buNone/>
                  </a:pPr>
                  <a:endParaRPr/>
                </a:p>
              </p:txBody>
            </p:sp>
            <p:pic>
              <p:nvPicPr>
                <p:cNvPr id="844" name="Shape 844"/>
                <p:cNvPicPr preferRelativeResize="0"/>
                <p:nvPr/>
              </p:nvPicPr>
              <p:blipFill>
                <a:blip r:embed="rId7">
                  <a:alphaModFix/>
                </a:blip>
                <a:stretch>
                  <a:fillRect/>
                </a:stretch>
              </p:blipFill>
              <p:spPr>
                <a:xfrm>
                  <a:off x="1229275" y="3163025"/>
                  <a:ext cx="301200" cy="188250"/>
                </a:xfrm>
                <a:prstGeom prst="rect">
                  <a:avLst/>
                </a:prstGeom>
                <a:noFill/>
                <a:ln>
                  <a:noFill/>
                </a:ln>
              </p:spPr>
            </p:pic>
          </p:grpSp>
          <p:pic>
            <p:nvPicPr>
              <p:cNvPr id="845" name="Shape 845"/>
              <p:cNvPicPr preferRelativeResize="0"/>
              <p:nvPr/>
            </p:nvPicPr>
            <p:blipFill>
              <a:blip r:embed="rId8">
                <a:alphaModFix/>
              </a:blip>
              <a:stretch>
                <a:fillRect/>
              </a:stretch>
            </p:blipFill>
            <p:spPr>
              <a:xfrm>
                <a:off x="6833950" y="3927253"/>
                <a:ext cx="596324" cy="382674"/>
              </a:xfrm>
              <a:prstGeom prst="rect">
                <a:avLst/>
              </a:prstGeom>
              <a:noFill/>
              <a:ln>
                <a:noFill/>
              </a:ln>
            </p:spPr>
          </p:pic>
        </p:grpSp>
        <p:pic>
          <p:nvPicPr>
            <p:cNvPr id="846" name="Shape 846"/>
            <p:cNvPicPr preferRelativeResize="0"/>
            <p:nvPr/>
          </p:nvPicPr>
          <p:blipFill>
            <a:blip r:embed="rId9">
              <a:alphaModFix/>
            </a:blip>
            <a:stretch>
              <a:fillRect/>
            </a:stretch>
          </p:blipFill>
          <p:spPr>
            <a:xfrm>
              <a:off x="6937599" y="4009425"/>
              <a:ext cx="358300" cy="229924"/>
            </a:xfrm>
            <a:prstGeom prst="rect">
              <a:avLst/>
            </a:prstGeom>
            <a:noFill/>
            <a:ln>
              <a:noFill/>
            </a:ln>
          </p:spPr>
        </p:pic>
      </p:grpSp>
      <p:sp>
        <p:nvSpPr>
          <p:cNvPr id="847" name="Shape 847"/>
          <p:cNvSpPr txBox="1"/>
          <p:nvPr/>
        </p:nvSpPr>
        <p:spPr>
          <a:xfrm rot="-560">
            <a:off x="4915649" y="79052"/>
            <a:ext cx="1841400" cy="274800"/>
          </a:xfrm>
          <a:prstGeom prst="rect">
            <a:avLst/>
          </a:prstGeom>
          <a:noFill/>
          <a:ln>
            <a:noFill/>
          </a:ln>
        </p:spPr>
        <p:txBody>
          <a:bodyPr lIns="91425" tIns="91425" rIns="91425" bIns="91425" anchor="t" anchorCtr="0">
            <a:noAutofit/>
          </a:bodyPr>
          <a:lstStyle/>
          <a:p>
            <a:pPr lvl="0" rtl="0">
              <a:spcBef>
                <a:spcPts val="0"/>
              </a:spcBef>
              <a:buNone/>
            </a:pPr>
            <a:r>
              <a:rPr lang="en" sz="1100" b="1">
                <a:latin typeface="Droid Sans"/>
                <a:ea typeface="Droid Sans"/>
                <a:cs typeface="Droid Sans"/>
                <a:sym typeface="Droid Sans"/>
              </a:rPr>
              <a:t>Probe [IP ID: </a:t>
            </a:r>
            <a:r>
              <a:rPr lang="en" sz="1100" b="1">
                <a:highlight>
                  <a:srgbClr val="FFFF00"/>
                </a:highlight>
                <a:latin typeface="Droid Sans"/>
                <a:ea typeface="Droid Sans"/>
                <a:cs typeface="Droid Sans"/>
                <a:sym typeface="Droid Sans"/>
              </a:rPr>
              <a:t>7004</a:t>
            </a:r>
            <a:r>
              <a:rPr lang="en" sz="1100" b="1">
                <a:latin typeface="Droid Sans"/>
                <a:ea typeface="Droid Sans"/>
                <a:cs typeface="Droid Sans"/>
                <a:sym typeface="Droid Sans"/>
              </a:rPr>
              <a:t>]</a:t>
            </a:r>
          </a:p>
        </p:txBody>
      </p:sp>
      <p:sp>
        <p:nvSpPr>
          <p:cNvPr id="68" name="Title 1"/>
          <p:cNvSpPr>
            <a:spLocks noGrp="1"/>
          </p:cNvSpPr>
          <p:nvPr>
            <p:ph type="title"/>
          </p:nvPr>
        </p:nvSpPr>
        <p:spPr>
          <a:xfrm>
            <a:off x="152400" y="854039"/>
            <a:ext cx="3380612" cy="857250"/>
          </a:xfrm>
        </p:spPr>
        <p:txBody>
          <a:bodyPr/>
          <a:lstStyle/>
          <a:p>
            <a:r>
              <a:rPr lang="en-US" dirty="0"/>
              <a:t>Outbound</a:t>
            </a:r>
            <a:br>
              <a:rPr lang="en-US" dirty="0"/>
            </a:br>
            <a:r>
              <a:rPr lang="en-US" dirty="0"/>
              <a:t>Blocked</a:t>
            </a:r>
          </a:p>
        </p:txBody>
      </p:sp>
    </p:spTree>
    <p:extLst>
      <p:ext uri="{BB962C8B-B14F-4D97-AF65-F5344CB8AC3E}">
        <p14:creationId xmlns:p14="http://schemas.microsoft.com/office/powerpoint/2010/main" val="173339346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Detection: </a:t>
            </a:r>
            <a:br>
              <a:rPr lang="en-US" dirty="0"/>
            </a:br>
            <a:r>
              <a:rPr lang="en-US" dirty="0"/>
              <a:t>Max Likelihood</a:t>
            </a:r>
          </a:p>
        </p:txBody>
      </p:sp>
      <p:sp>
        <p:nvSpPr>
          <p:cNvPr id="3" name="Text Placeholder 2"/>
          <p:cNvSpPr>
            <a:spLocks noGrp="1"/>
          </p:cNvSpPr>
          <p:nvPr>
            <p:ph idx="1"/>
          </p:nvPr>
        </p:nvSpPr>
        <p:spPr>
          <a:xfrm>
            <a:off x="457200" y="1428474"/>
            <a:ext cx="8229600" cy="2374524"/>
          </a:xfrm>
        </p:spPr>
        <p:txBody>
          <a:bodyPr/>
          <a:lstStyle/>
          <a:p>
            <a:pPr>
              <a:lnSpc>
                <a:spcPct val="100000"/>
              </a:lnSpc>
            </a:pPr>
            <a:r>
              <a:rPr lang="en-US" sz="1800" b="1" dirty="0"/>
              <a:t>Random variable: </a:t>
            </a:r>
            <a:r>
              <a:rPr lang="en-US" sz="1800" dirty="0"/>
              <a:t>IP ID </a:t>
            </a:r>
            <a:r>
              <a:rPr lang="en-US" sz="1800" b="1" dirty="0"/>
              <a:t>acceleration</a:t>
            </a:r>
            <a:endParaRPr lang="en-US" sz="1800" dirty="0"/>
          </a:p>
          <a:p>
            <a:pPr lvl="1">
              <a:lnSpc>
                <a:spcPct val="100000"/>
              </a:lnSpc>
            </a:pPr>
            <a:r>
              <a:rPr lang="en-US" sz="1800" dirty="0"/>
              <a:t>Detect the presence or absence of a prior (in this case, our perturbation), based on the separation of distributions of values under the prior.</a:t>
            </a:r>
          </a:p>
          <a:p>
            <a:pPr lvl="1">
              <a:lnSpc>
                <a:spcPct val="100000"/>
              </a:lnSpc>
            </a:pPr>
            <a:endParaRPr lang="en-US" sz="1800" dirty="0"/>
          </a:p>
          <a:p>
            <a:pPr>
              <a:lnSpc>
                <a:spcPct val="100000"/>
              </a:lnSpc>
            </a:pPr>
            <a:r>
              <a:rPr lang="en-US" sz="1800" b="1" dirty="0"/>
              <a:t>Detection framework: </a:t>
            </a:r>
            <a:r>
              <a:rPr lang="en-US" sz="1800" dirty="0"/>
              <a:t>Statistical Hypothesis Testing</a:t>
            </a:r>
          </a:p>
          <a:p>
            <a:pPr lvl="1">
              <a:lnSpc>
                <a:spcPct val="100000"/>
              </a:lnSpc>
            </a:pPr>
            <a:r>
              <a:rPr lang="en-US" sz="1800" dirty="0"/>
              <a:t>Assumptions: IP ID acceleration is stationary, </a:t>
            </a:r>
            <a:r>
              <a:rPr lang="en-US" sz="1800" dirty="0" err="1"/>
              <a:t>i.i.d</a:t>
            </a:r>
            <a:r>
              <a:rPr lang="en-US" sz="1800" dirty="0"/>
              <a:t>.</a:t>
            </a:r>
          </a:p>
          <a:p>
            <a:pPr lvl="1">
              <a:lnSpc>
                <a:spcPct val="100000"/>
              </a:lnSpc>
            </a:pPr>
            <a:r>
              <a:rPr lang="en-US" sz="1800" dirty="0"/>
              <a:t>Randomization of trail order, run trials over a course of weeks</a:t>
            </a:r>
          </a:p>
          <a:p>
            <a:pPr lvl="1">
              <a:lnSpc>
                <a:spcPct val="100000"/>
              </a:lnSpc>
            </a:pPr>
            <a:r>
              <a:rPr lang="en-US" sz="1800" dirty="0"/>
              <a:t>Likelihood ratio:</a:t>
            </a:r>
          </a:p>
        </p:txBody>
      </p:sp>
      <p:pic>
        <p:nvPicPr>
          <p:cNvPr id="4" name="Picture 3"/>
          <p:cNvPicPr>
            <a:picLocks noChangeAspect="1"/>
          </p:cNvPicPr>
          <p:nvPr/>
        </p:nvPicPr>
        <p:blipFill>
          <a:blip r:embed="rId2"/>
          <a:stretch>
            <a:fillRect/>
          </a:stretch>
        </p:blipFill>
        <p:spPr>
          <a:xfrm>
            <a:off x="2996573" y="2496058"/>
            <a:ext cx="2880403" cy="444564"/>
          </a:xfrm>
          <a:prstGeom prst="rect">
            <a:avLst/>
          </a:prstGeom>
        </p:spPr>
      </p:pic>
      <p:pic>
        <p:nvPicPr>
          <p:cNvPr id="5" name="Picture 4"/>
          <p:cNvPicPr>
            <a:picLocks noChangeAspect="1"/>
          </p:cNvPicPr>
          <p:nvPr/>
        </p:nvPicPr>
        <p:blipFill>
          <a:blip r:embed="rId3"/>
          <a:stretch>
            <a:fillRect/>
          </a:stretch>
        </p:blipFill>
        <p:spPr>
          <a:xfrm>
            <a:off x="3289097" y="4139412"/>
            <a:ext cx="2923779" cy="630214"/>
          </a:xfrm>
          <a:prstGeom prst="rect">
            <a:avLst/>
          </a:prstGeom>
        </p:spPr>
      </p:pic>
    </p:spTree>
    <p:extLst>
      <p:ext uri="{BB962C8B-B14F-4D97-AF65-F5344CB8AC3E}">
        <p14:creationId xmlns:p14="http://schemas.microsoft.com/office/powerpoint/2010/main" val="29389410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330202"/>
            <a:ext cx="9144000" cy="4467563"/>
          </a:xfrm>
          <a:prstGeom prst="rect">
            <a:avLst/>
          </a:prstGeom>
        </p:spPr>
      </p:pic>
      <p:sp>
        <p:nvSpPr>
          <p:cNvPr id="4" name="TextBox 3"/>
          <p:cNvSpPr txBox="1"/>
          <p:nvPr/>
        </p:nvSpPr>
        <p:spPr>
          <a:xfrm>
            <a:off x="1056617" y="4554214"/>
            <a:ext cx="7297588" cy="52322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400" dirty="0"/>
              <a:t>Pearce, Paul, et al. "Augur: Internet-Wide Detection of Connectivity Disruptions." </a:t>
            </a:r>
            <a:r>
              <a:rPr lang="en-US" sz="1400" i="1" dirty="0"/>
              <a:t>Security and Privacy (SP), 2017 IEEE Symposium on</a:t>
            </a:r>
            <a:r>
              <a:rPr lang="en-US" sz="1400" dirty="0"/>
              <a:t>. IEEE, 2017.</a:t>
            </a:r>
            <a:endParaRPr lang="en-US" sz="1400" b="1" dirty="0">
              <a:solidFill>
                <a:srgbClr val="FF0000"/>
              </a:solidFill>
            </a:endParaRPr>
          </a:p>
        </p:txBody>
      </p:sp>
    </p:spTree>
    <p:extLst>
      <p:ext uri="{BB962C8B-B14F-4D97-AF65-F5344CB8AC3E}">
        <p14:creationId xmlns:p14="http://schemas.microsoft.com/office/powerpoint/2010/main" val="16714573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lide Number Placeholder 5"/>
          <p:cNvSpPr>
            <a:spLocks noGrp="1"/>
          </p:cNvSpPr>
          <p:nvPr>
            <p:ph type="sldNum" sz="quarter" idx="12"/>
          </p:nvPr>
        </p:nvSpPr>
        <p:spPr/>
        <p:txBody>
          <a:bodyPr/>
          <a:lstStyle/>
          <a:p>
            <a:pPr>
              <a:defRPr/>
            </a:pPr>
            <a:fld id="{A68A9D60-AB26-E242-943F-455E14EA04E9}" type="slidenum">
              <a:rPr lang="en-US"/>
              <a:pPr>
                <a:defRPr/>
              </a:pPr>
              <a:t>94</a:t>
            </a:fld>
            <a:endParaRPr lang="en-US"/>
          </a:p>
        </p:txBody>
      </p:sp>
      <p:sp>
        <p:nvSpPr>
          <p:cNvPr id="3074" name="Rectangle 2"/>
          <p:cNvSpPr>
            <a:spLocks noGrp="1" noChangeArrowheads="1"/>
          </p:cNvSpPr>
          <p:nvPr>
            <p:ph type="title"/>
          </p:nvPr>
        </p:nvSpPr>
        <p:spPr>
          <a:xfrm>
            <a:off x="152400" y="75185"/>
            <a:ext cx="8763000" cy="857250"/>
          </a:xfrm>
        </p:spPr>
        <p:txBody>
          <a:bodyPr/>
          <a:lstStyle/>
          <a:p>
            <a:pPr eaLnBrk="1" hangingPunct="1">
              <a:defRPr/>
            </a:pPr>
            <a:r>
              <a:rPr lang="en-US" sz="3600" dirty="0">
                <a:cs typeface="+mj-cs"/>
              </a:rPr>
              <a:t>DNS Overview: </a:t>
            </a:r>
            <a:br>
              <a:rPr lang="en-US" sz="3600" dirty="0">
                <a:cs typeface="+mj-cs"/>
              </a:rPr>
            </a:br>
            <a:r>
              <a:rPr lang="en-US" sz="3600" dirty="0">
                <a:cs typeface="+mj-cs"/>
              </a:rPr>
              <a:t>Mapping Names to Addresses</a:t>
            </a:r>
          </a:p>
        </p:txBody>
      </p:sp>
      <p:sp>
        <p:nvSpPr>
          <p:cNvPr id="3075" name="Text Box 3"/>
          <p:cNvSpPr txBox="1">
            <a:spLocks noChangeArrowheads="1"/>
          </p:cNvSpPr>
          <p:nvPr/>
        </p:nvSpPr>
        <p:spPr bwMode="auto">
          <a:xfrm>
            <a:off x="224537" y="2577675"/>
            <a:ext cx="897126" cy="400110"/>
          </a:xfrm>
          <a:prstGeom prst="rect">
            <a:avLst/>
          </a:prstGeom>
          <a:noFill/>
          <a:ln>
            <a:noFill/>
          </a:ln>
          <a:effectLst/>
          <a:extLst>
            <a:ext uri="{909E8E84-426E-40dd-AFC4-6F175D3DCCD1}">
              <a14:hiddenFill xmlns:a14="http://schemas.microsoft.com/office/drawing/2010/main" xmlns="">
                <a:solidFill>
                  <a:srgbClr val="6600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eaLnBrk="0" hangingPunct="0">
              <a:defRPr/>
            </a:pPr>
            <a:r>
              <a:rPr lang="en-US" sz="2000" b="1">
                <a:solidFill>
                  <a:srgbClr val="000000"/>
                </a:solidFill>
                <a:cs typeface="+mn-cs"/>
              </a:rPr>
              <a:t>Client</a:t>
            </a:r>
          </a:p>
        </p:txBody>
      </p:sp>
      <p:sp>
        <p:nvSpPr>
          <p:cNvPr id="3076" name="Text Box 4"/>
          <p:cNvSpPr txBox="1">
            <a:spLocks noChangeArrowheads="1"/>
          </p:cNvSpPr>
          <p:nvPr/>
        </p:nvSpPr>
        <p:spPr bwMode="auto">
          <a:xfrm>
            <a:off x="1524003" y="2538087"/>
            <a:ext cx="2200275" cy="707886"/>
          </a:xfrm>
          <a:prstGeom prst="rect">
            <a:avLst/>
          </a:prstGeom>
          <a:noFill/>
          <a:ln>
            <a:noFill/>
          </a:ln>
          <a:effectLst/>
          <a:extLst>
            <a:ext uri="{909E8E84-426E-40dd-AFC4-6F175D3DCCD1}">
              <a14:hiddenFill xmlns:a14="http://schemas.microsoft.com/office/drawing/2010/main" xmlns="">
                <a:solidFill>
                  <a:srgbClr val="6600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lgn="ctr" eaLnBrk="0" hangingPunct="0">
              <a:defRPr/>
            </a:pPr>
            <a:r>
              <a:rPr lang="en-US" sz="2000" b="1">
                <a:solidFill>
                  <a:srgbClr val="000000"/>
                </a:solidFill>
                <a:cs typeface="+mn-cs"/>
              </a:rPr>
              <a:t>Local </a:t>
            </a:r>
          </a:p>
          <a:p>
            <a:pPr algn="ctr" eaLnBrk="0" hangingPunct="0">
              <a:defRPr/>
            </a:pPr>
            <a:r>
              <a:rPr lang="en-US" sz="2000" b="1">
                <a:solidFill>
                  <a:srgbClr val="000000"/>
                </a:solidFill>
                <a:cs typeface="+mn-cs"/>
              </a:rPr>
              <a:t>DNS resolver</a:t>
            </a:r>
          </a:p>
        </p:txBody>
      </p:sp>
      <p:sp>
        <p:nvSpPr>
          <p:cNvPr id="3077" name="Text Box 5"/>
          <p:cNvSpPr txBox="1">
            <a:spLocks noChangeArrowheads="1"/>
          </p:cNvSpPr>
          <p:nvPr/>
        </p:nvSpPr>
        <p:spPr bwMode="auto">
          <a:xfrm>
            <a:off x="6429160" y="1206075"/>
            <a:ext cx="1352980" cy="400110"/>
          </a:xfrm>
          <a:prstGeom prst="rect">
            <a:avLst/>
          </a:prstGeom>
          <a:noFill/>
          <a:ln>
            <a:noFill/>
          </a:ln>
          <a:effectLst/>
          <a:extLst>
            <a:ext uri="{909E8E84-426E-40dd-AFC4-6F175D3DCCD1}">
              <a14:hiddenFill xmlns:a14="http://schemas.microsoft.com/office/drawing/2010/main" xmlns="">
                <a:solidFill>
                  <a:srgbClr val="6600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eaLnBrk="0" hangingPunct="0">
              <a:defRPr/>
            </a:pPr>
            <a:r>
              <a:rPr lang="en-US" sz="2000" b="1">
                <a:solidFill>
                  <a:srgbClr val="000000"/>
                </a:solidFill>
                <a:cs typeface="+mn-cs"/>
              </a:rPr>
              <a:t>root, .edu </a:t>
            </a:r>
          </a:p>
        </p:txBody>
      </p:sp>
      <p:sp>
        <p:nvSpPr>
          <p:cNvPr id="3078" name="Text Box 6"/>
          <p:cNvSpPr txBox="1">
            <a:spLocks noChangeArrowheads="1"/>
          </p:cNvSpPr>
          <p:nvPr/>
        </p:nvSpPr>
        <p:spPr bwMode="auto">
          <a:xfrm>
            <a:off x="6304292" y="2410987"/>
            <a:ext cx="2407580" cy="400110"/>
          </a:xfrm>
          <a:prstGeom prst="rect">
            <a:avLst/>
          </a:prstGeom>
          <a:noFill/>
          <a:ln>
            <a:noFill/>
          </a:ln>
          <a:effectLst/>
          <a:extLst>
            <a:ext uri="{909E8E84-426E-40dd-AFC4-6F175D3DCCD1}">
              <a14:hiddenFill xmlns:a14="http://schemas.microsoft.com/office/drawing/2010/main" xmlns="">
                <a:solidFill>
                  <a:srgbClr val="6600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eaLnBrk="0" hangingPunct="0">
              <a:defRPr/>
            </a:pPr>
            <a:r>
              <a:rPr lang="en-US" sz="2000" b="1" dirty="0" err="1">
                <a:solidFill>
                  <a:srgbClr val="000000"/>
                </a:solidFill>
                <a:cs typeface="+mn-cs"/>
              </a:rPr>
              <a:t>dns.princeton.edu</a:t>
            </a:r>
            <a:endParaRPr lang="en-US" sz="2000" b="1" dirty="0">
              <a:solidFill>
                <a:srgbClr val="000000"/>
              </a:solidFill>
              <a:cs typeface="+mn-cs"/>
            </a:endParaRPr>
          </a:p>
        </p:txBody>
      </p:sp>
      <p:sp>
        <p:nvSpPr>
          <p:cNvPr id="3079" name="Line 7"/>
          <p:cNvSpPr>
            <a:spLocks noChangeShapeType="1"/>
          </p:cNvSpPr>
          <p:nvPr/>
        </p:nvSpPr>
        <p:spPr bwMode="auto">
          <a:xfrm>
            <a:off x="1379538" y="2171700"/>
            <a:ext cx="1058862" cy="0"/>
          </a:xfrm>
          <a:prstGeom prst="line">
            <a:avLst/>
          </a:prstGeom>
          <a:noFill/>
          <a:ln w="12700">
            <a:solidFill>
              <a:schemeClr val="hlink"/>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3080" name="Text Box 8"/>
          <p:cNvSpPr txBox="1">
            <a:spLocks noChangeArrowheads="1"/>
          </p:cNvSpPr>
          <p:nvPr/>
        </p:nvSpPr>
        <p:spPr bwMode="auto">
          <a:xfrm>
            <a:off x="683781" y="1675002"/>
            <a:ext cx="2180505" cy="338554"/>
          </a:xfrm>
          <a:prstGeom prst="rect">
            <a:avLst/>
          </a:prstGeom>
          <a:noFill/>
          <a:ln>
            <a:noFill/>
          </a:ln>
          <a:effectLst/>
          <a:extLst>
            <a:ext uri="{909E8E84-426E-40dd-AFC4-6F175D3DCCD1}">
              <a14:hiddenFill xmlns:a14="http://schemas.microsoft.com/office/drawing/2010/main" xmlns="">
                <a:solidFill>
                  <a:srgbClr val="6600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eaLnBrk="0" hangingPunct="0">
              <a:defRPr/>
            </a:pPr>
            <a:r>
              <a:rPr lang="en-US" sz="1600" dirty="0" err="1">
                <a:solidFill>
                  <a:srgbClr val="000000"/>
                </a:solidFill>
                <a:cs typeface="+mn-cs"/>
              </a:rPr>
              <a:t>www.cs.princeton.edu</a:t>
            </a:r>
            <a:endParaRPr lang="en-US" sz="1600" dirty="0">
              <a:solidFill>
                <a:srgbClr val="000000"/>
              </a:solidFill>
              <a:cs typeface="+mn-cs"/>
            </a:endParaRPr>
          </a:p>
        </p:txBody>
      </p:sp>
      <p:grpSp>
        <p:nvGrpSpPr>
          <p:cNvPr id="3081" name="Group 9"/>
          <p:cNvGrpSpPr>
            <a:grpSpLocks/>
          </p:cNvGrpSpPr>
          <p:nvPr/>
        </p:nvGrpSpPr>
        <p:grpSpPr bwMode="auto">
          <a:xfrm>
            <a:off x="3052766" y="1257300"/>
            <a:ext cx="2528887" cy="750094"/>
            <a:chOff x="2189" y="1711"/>
            <a:chExt cx="1593" cy="630"/>
          </a:xfrm>
        </p:grpSpPr>
        <p:sp>
          <p:nvSpPr>
            <p:cNvPr id="3082" name="Line 10"/>
            <p:cNvSpPr>
              <a:spLocks noChangeShapeType="1"/>
            </p:cNvSpPr>
            <p:nvPr/>
          </p:nvSpPr>
          <p:spPr bwMode="auto">
            <a:xfrm flipV="1">
              <a:off x="2204" y="1711"/>
              <a:ext cx="1578" cy="56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3083" name="Line 11"/>
            <p:cNvSpPr>
              <a:spLocks noChangeShapeType="1"/>
            </p:cNvSpPr>
            <p:nvPr/>
          </p:nvSpPr>
          <p:spPr bwMode="auto">
            <a:xfrm flipH="1">
              <a:off x="2189" y="1785"/>
              <a:ext cx="1578" cy="55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3084" name="Text Box 12"/>
            <p:cNvSpPr txBox="1">
              <a:spLocks noChangeArrowheads="1"/>
            </p:cNvSpPr>
            <p:nvPr/>
          </p:nvSpPr>
          <p:spPr bwMode="auto">
            <a:xfrm rot="20496357">
              <a:off x="2401" y="2015"/>
              <a:ext cx="1359" cy="284"/>
            </a:xfrm>
            <a:prstGeom prst="rect">
              <a:avLst/>
            </a:prstGeom>
            <a:noFill/>
            <a:ln>
              <a:noFill/>
            </a:ln>
            <a:effectLst/>
            <a:extLst>
              <a:ext uri="{909E8E84-426E-40dd-AFC4-6F175D3DCCD1}">
                <a14:hiddenFill xmlns:a14="http://schemas.microsoft.com/office/drawing/2010/main" xmlns="">
                  <a:solidFill>
                    <a:srgbClr val="6600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eaLnBrk="0" hangingPunct="0">
                <a:defRPr/>
              </a:pPr>
              <a:r>
                <a:rPr lang="en-US" sz="1600" dirty="0">
                  <a:solidFill>
                    <a:srgbClr val="000000"/>
                  </a:solidFill>
                  <a:cs typeface="+mn-cs"/>
                </a:rPr>
                <a:t>NS </a:t>
              </a:r>
              <a:r>
                <a:rPr lang="en-US" sz="1600" dirty="0" err="1">
                  <a:solidFill>
                    <a:srgbClr val="000000"/>
                  </a:solidFill>
                  <a:cs typeface="+mn-cs"/>
                </a:rPr>
                <a:t>dns.princeton.edu</a:t>
              </a:r>
              <a:endParaRPr lang="en-US" sz="1600" dirty="0">
                <a:solidFill>
                  <a:srgbClr val="000000"/>
                </a:solidFill>
                <a:cs typeface="+mn-cs"/>
              </a:endParaRPr>
            </a:p>
          </p:txBody>
        </p:sp>
        <p:sp>
          <p:nvSpPr>
            <p:cNvPr id="3085" name="Text Box 13"/>
            <p:cNvSpPr txBox="1">
              <a:spLocks noChangeArrowheads="1"/>
            </p:cNvSpPr>
            <p:nvPr/>
          </p:nvSpPr>
          <p:spPr bwMode="auto">
            <a:xfrm rot="20496357">
              <a:off x="2263" y="1751"/>
              <a:ext cx="1374" cy="284"/>
            </a:xfrm>
            <a:prstGeom prst="rect">
              <a:avLst/>
            </a:prstGeom>
            <a:noFill/>
            <a:ln>
              <a:noFill/>
            </a:ln>
            <a:effectLst/>
            <a:extLst>
              <a:ext uri="{909E8E84-426E-40dd-AFC4-6F175D3DCCD1}">
                <a14:hiddenFill xmlns:a14="http://schemas.microsoft.com/office/drawing/2010/main" xmlns="">
                  <a:solidFill>
                    <a:srgbClr val="6600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eaLnBrk="0" hangingPunct="0">
                <a:defRPr/>
              </a:pPr>
              <a:r>
                <a:rPr lang="en-US" sz="1600" dirty="0" err="1">
                  <a:solidFill>
                    <a:srgbClr val="000000"/>
                  </a:solidFill>
                  <a:cs typeface="+mn-cs"/>
                </a:rPr>
                <a:t>www.cs.princeton.edu</a:t>
              </a:r>
              <a:endParaRPr lang="en-US" sz="1600" dirty="0">
                <a:solidFill>
                  <a:srgbClr val="000000"/>
                </a:solidFill>
                <a:cs typeface="+mn-cs"/>
              </a:endParaRPr>
            </a:p>
          </p:txBody>
        </p:sp>
      </p:grpSp>
      <p:grpSp>
        <p:nvGrpSpPr>
          <p:cNvPr id="3086" name="Group 14"/>
          <p:cNvGrpSpPr>
            <a:grpSpLocks/>
          </p:cNvGrpSpPr>
          <p:nvPr/>
        </p:nvGrpSpPr>
        <p:grpSpPr bwMode="auto">
          <a:xfrm>
            <a:off x="3049588" y="2262189"/>
            <a:ext cx="2857500" cy="407194"/>
            <a:chOff x="2208" y="2400"/>
            <a:chExt cx="1800" cy="342"/>
          </a:xfrm>
        </p:grpSpPr>
        <p:sp>
          <p:nvSpPr>
            <p:cNvPr id="3087" name="Line 15"/>
            <p:cNvSpPr>
              <a:spLocks noChangeShapeType="1"/>
            </p:cNvSpPr>
            <p:nvPr/>
          </p:nvSpPr>
          <p:spPr bwMode="auto">
            <a:xfrm>
              <a:off x="2230" y="2400"/>
              <a:ext cx="1578" cy="10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3088" name="Line 16"/>
            <p:cNvSpPr>
              <a:spLocks noChangeShapeType="1"/>
            </p:cNvSpPr>
            <p:nvPr/>
          </p:nvSpPr>
          <p:spPr bwMode="auto">
            <a:xfrm flipH="1" flipV="1">
              <a:off x="2208" y="2474"/>
              <a:ext cx="1600" cy="9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3089" name="Text Box 17"/>
            <p:cNvSpPr txBox="1">
              <a:spLocks noChangeArrowheads="1"/>
            </p:cNvSpPr>
            <p:nvPr/>
          </p:nvSpPr>
          <p:spPr bwMode="auto">
            <a:xfrm rot="297327">
              <a:off x="2412" y="2458"/>
              <a:ext cx="1596" cy="284"/>
            </a:xfrm>
            <a:prstGeom prst="rect">
              <a:avLst/>
            </a:prstGeom>
            <a:noFill/>
            <a:ln>
              <a:noFill/>
            </a:ln>
            <a:effectLst/>
            <a:extLst>
              <a:ext uri="{909E8E84-426E-40dd-AFC4-6F175D3DCCD1}">
                <a14:hiddenFill xmlns:a14="http://schemas.microsoft.com/office/drawing/2010/main" xmlns="">
                  <a:solidFill>
                    <a:srgbClr val="6600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eaLnBrk="0" hangingPunct="0">
                <a:defRPr/>
              </a:pPr>
              <a:r>
                <a:rPr lang="en-US" sz="1600" dirty="0">
                  <a:solidFill>
                    <a:srgbClr val="000000"/>
                  </a:solidFill>
                  <a:cs typeface="+mn-cs"/>
                </a:rPr>
                <a:t>NS dns1.cs.princeton.edu</a:t>
              </a:r>
            </a:p>
          </p:txBody>
        </p:sp>
      </p:grpSp>
      <p:grpSp>
        <p:nvGrpSpPr>
          <p:cNvPr id="3090" name="Group 18"/>
          <p:cNvGrpSpPr>
            <a:grpSpLocks/>
          </p:cNvGrpSpPr>
          <p:nvPr/>
        </p:nvGrpSpPr>
        <p:grpSpPr bwMode="auto">
          <a:xfrm>
            <a:off x="3111500" y="2488408"/>
            <a:ext cx="2609850" cy="1032272"/>
            <a:chOff x="2197" y="2474"/>
            <a:chExt cx="1644" cy="867"/>
          </a:xfrm>
        </p:grpSpPr>
        <p:sp>
          <p:nvSpPr>
            <p:cNvPr id="3091" name="Line 19"/>
            <p:cNvSpPr>
              <a:spLocks noChangeShapeType="1"/>
            </p:cNvSpPr>
            <p:nvPr/>
          </p:nvSpPr>
          <p:spPr bwMode="auto">
            <a:xfrm>
              <a:off x="2241" y="2474"/>
              <a:ext cx="1600" cy="807"/>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3092" name="Line 20"/>
            <p:cNvSpPr>
              <a:spLocks noChangeShapeType="1"/>
            </p:cNvSpPr>
            <p:nvPr/>
          </p:nvSpPr>
          <p:spPr bwMode="auto">
            <a:xfrm flipH="1" flipV="1">
              <a:off x="2197" y="2526"/>
              <a:ext cx="1607" cy="81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3093" name="Text Box 21"/>
            <p:cNvSpPr txBox="1">
              <a:spLocks noChangeArrowheads="1"/>
            </p:cNvSpPr>
            <p:nvPr/>
          </p:nvSpPr>
          <p:spPr bwMode="auto">
            <a:xfrm rot="1670163">
              <a:off x="2505" y="2993"/>
              <a:ext cx="1231" cy="310"/>
            </a:xfrm>
            <a:prstGeom prst="rect">
              <a:avLst/>
            </a:prstGeom>
            <a:noFill/>
            <a:ln>
              <a:noFill/>
            </a:ln>
            <a:effectLst/>
            <a:extLst>
              <a:ext uri="{909E8E84-426E-40dd-AFC4-6F175D3DCCD1}">
                <a14:hiddenFill xmlns:a14="http://schemas.microsoft.com/office/drawing/2010/main" xmlns="">
                  <a:solidFill>
                    <a:srgbClr val="6600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eaLnBrk="0" hangingPunct="0">
                <a:defRPr/>
              </a:pPr>
              <a:r>
                <a:rPr lang="en-US" sz="1600" dirty="0">
                  <a:solidFill>
                    <a:srgbClr val="000000"/>
                  </a:solidFill>
                  <a:cs typeface="+mn-cs"/>
                </a:rPr>
                <a:t>A </a:t>
              </a:r>
              <a:r>
                <a:rPr lang="en-US" dirty="0">
                  <a:cs typeface="+mn-cs"/>
                </a:rPr>
                <a:t>128.112.136.35</a:t>
              </a:r>
            </a:p>
          </p:txBody>
        </p:sp>
      </p:grpSp>
      <p:sp>
        <p:nvSpPr>
          <p:cNvPr id="3094" name="Text Box 22"/>
          <p:cNvSpPr txBox="1">
            <a:spLocks noChangeArrowheads="1"/>
          </p:cNvSpPr>
          <p:nvPr/>
        </p:nvSpPr>
        <p:spPr bwMode="auto">
          <a:xfrm>
            <a:off x="5943600" y="3308718"/>
            <a:ext cx="3352800" cy="400110"/>
          </a:xfrm>
          <a:prstGeom prst="rect">
            <a:avLst/>
          </a:prstGeom>
          <a:noFill/>
          <a:ln>
            <a:noFill/>
          </a:ln>
          <a:effectLst/>
          <a:extLst>
            <a:ext uri="{909E8E84-426E-40dd-AFC4-6F175D3DCCD1}">
              <a14:hiddenFill xmlns:a14="http://schemas.microsoft.com/office/drawing/2010/main" xmlns="">
                <a:solidFill>
                  <a:srgbClr val="6600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lgn="ctr" eaLnBrk="0" hangingPunct="0">
              <a:defRPr/>
            </a:pPr>
            <a:r>
              <a:rPr lang="en-US" sz="2000" b="1" dirty="0">
                <a:solidFill>
                  <a:srgbClr val="000000"/>
                </a:solidFill>
                <a:cs typeface="+mn-cs"/>
              </a:rPr>
              <a:t>dns1.cs.princeton.edu</a:t>
            </a:r>
          </a:p>
        </p:txBody>
      </p:sp>
      <p:pic>
        <p:nvPicPr>
          <p:cNvPr id="58381" name="Picture 23" descr="j02857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3" y="2000251"/>
            <a:ext cx="1217612" cy="5607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8382" name="tower"/>
          <p:cNvSpPr>
            <a:spLocks noEditPoints="1" noChangeArrowheads="1"/>
          </p:cNvSpPr>
          <p:nvPr/>
        </p:nvSpPr>
        <p:spPr bwMode="auto">
          <a:xfrm>
            <a:off x="2519366" y="1943101"/>
            <a:ext cx="376237" cy="678656"/>
          </a:xfrm>
          <a:custGeom>
            <a:avLst/>
            <a:gdLst>
              <a:gd name="T0" fmla="*/ 0 w 21600"/>
              <a:gd name="T1" fmla="*/ 2147483647 h 21600"/>
              <a:gd name="T2" fmla="*/ 613431001 w 21600"/>
              <a:gd name="T3" fmla="*/ 0 h 21600"/>
              <a:gd name="T4" fmla="*/ 994159104 w 21600"/>
              <a:gd name="T5" fmla="*/ 0 h 21600"/>
              <a:gd name="T6" fmla="*/ 1988313051 w 21600"/>
              <a:gd name="T7" fmla="*/ 0 h 21600"/>
              <a:gd name="T8" fmla="*/ 1988313051 w 21600"/>
              <a:gd name="T9" fmla="*/ 2147483647 h 21600"/>
              <a:gd name="T10" fmla="*/ 1988313051 w 21600"/>
              <a:gd name="T11" fmla="*/ 2147483647 h 21600"/>
              <a:gd name="T12" fmla="*/ 1396052697 w 21600"/>
              <a:gd name="T13" fmla="*/ 2147483647 h 21600"/>
              <a:gd name="T14" fmla="*/ 972983301 w 21600"/>
              <a:gd name="T15" fmla="*/ 2147483647 h 21600"/>
              <a:gd name="T16" fmla="*/ 0 w 21600"/>
              <a:gd name="T17" fmla="*/ 2147483647 h 21600"/>
              <a:gd name="T18" fmla="*/ 0 w 21600"/>
              <a:gd name="T19" fmla="*/ 2147483647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459 w 21600"/>
              <a:gd name="T31" fmla="*/ 22540 h 21600"/>
              <a:gd name="T32" fmla="*/ 21485 w 21600"/>
              <a:gd name="T33" fmla="*/ 27000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rgbClr val="FFFFCC"/>
          </a:solidFill>
          <a:ln w="9525">
            <a:solidFill>
              <a:srgbClr val="000000"/>
            </a:solidFill>
            <a:miter lim="800000"/>
            <a:headEnd/>
            <a:tailEnd/>
          </a:ln>
        </p:spPr>
        <p:txBody>
          <a:bodyPr/>
          <a:lstStyle/>
          <a:p>
            <a:endParaRPr lang="en-US"/>
          </a:p>
        </p:txBody>
      </p:sp>
      <p:sp>
        <p:nvSpPr>
          <p:cNvPr id="58383" name="tower"/>
          <p:cNvSpPr>
            <a:spLocks noEditPoints="1" noChangeArrowheads="1"/>
          </p:cNvSpPr>
          <p:nvPr/>
        </p:nvSpPr>
        <p:spPr bwMode="auto">
          <a:xfrm>
            <a:off x="5795963" y="1028701"/>
            <a:ext cx="376237" cy="678656"/>
          </a:xfrm>
          <a:custGeom>
            <a:avLst/>
            <a:gdLst>
              <a:gd name="T0" fmla="*/ 0 w 21600"/>
              <a:gd name="T1" fmla="*/ 2147483647 h 21600"/>
              <a:gd name="T2" fmla="*/ 613431001 w 21600"/>
              <a:gd name="T3" fmla="*/ 0 h 21600"/>
              <a:gd name="T4" fmla="*/ 994159104 w 21600"/>
              <a:gd name="T5" fmla="*/ 0 h 21600"/>
              <a:gd name="T6" fmla="*/ 1988313051 w 21600"/>
              <a:gd name="T7" fmla="*/ 0 h 21600"/>
              <a:gd name="T8" fmla="*/ 1988313051 w 21600"/>
              <a:gd name="T9" fmla="*/ 2147483647 h 21600"/>
              <a:gd name="T10" fmla="*/ 1988313051 w 21600"/>
              <a:gd name="T11" fmla="*/ 2147483647 h 21600"/>
              <a:gd name="T12" fmla="*/ 1396052697 w 21600"/>
              <a:gd name="T13" fmla="*/ 2147483647 h 21600"/>
              <a:gd name="T14" fmla="*/ 972983301 w 21600"/>
              <a:gd name="T15" fmla="*/ 2147483647 h 21600"/>
              <a:gd name="T16" fmla="*/ 0 w 21600"/>
              <a:gd name="T17" fmla="*/ 2147483647 h 21600"/>
              <a:gd name="T18" fmla="*/ 0 w 21600"/>
              <a:gd name="T19" fmla="*/ 2147483647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459 w 21600"/>
              <a:gd name="T31" fmla="*/ 22540 h 21600"/>
              <a:gd name="T32" fmla="*/ 21485 w 21600"/>
              <a:gd name="T33" fmla="*/ 27000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rgbClr val="FFFFCC"/>
          </a:solidFill>
          <a:ln w="9525">
            <a:solidFill>
              <a:srgbClr val="000000"/>
            </a:solidFill>
            <a:miter lim="800000"/>
            <a:headEnd/>
            <a:tailEnd/>
          </a:ln>
        </p:spPr>
        <p:txBody>
          <a:bodyPr/>
          <a:lstStyle/>
          <a:p>
            <a:endParaRPr lang="en-US"/>
          </a:p>
        </p:txBody>
      </p:sp>
      <p:sp>
        <p:nvSpPr>
          <p:cNvPr id="58384" name="tower"/>
          <p:cNvSpPr>
            <a:spLocks noEditPoints="1" noChangeArrowheads="1"/>
          </p:cNvSpPr>
          <p:nvPr/>
        </p:nvSpPr>
        <p:spPr bwMode="auto">
          <a:xfrm>
            <a:off x="5867400" y="2235994"/>
            <a:ext cx="376238" cy="678656"/>
          </a:xfrm>
          <a:custGeom>
            <a:avLst/>
            <a:gdLst>
              <a:gd name="T0" fmla="*/ 0 w 21600"/>
              <a:gd name="T1" fmla="*/ 2147483647 h 21600"/>
              <a:gd name="T2" fmla="*/ 613435784 w 21600"/>
              <a:gd name="T3" fmla="*/ 0 h 21600"/>
              <a:gd name="T4" fmla="*/ 994167128 w 21600"/>
              <a:gd name="T5" fmla="*/ 0 h 21600"/>
              <a:gd name="T6" fmla="*/ 1988334239 w 21600"/>
              <a:gd name="T7" fmla="*/ 0 h 21600"/>
              <a:gd name="T8" fmla="*/ 1988334239 w 21600"/>
              <a:gd name="T9" fmla="*/ 2147483647 h 21600"/>
              <a:gd name="T10" fmla="*/ 1988334239 w 21600"/>
              <a:gd name="T11" fmla="*/ 2147483647 h 21600"/>
              <a:gd name="T12" fmla="*/ 1396069211 w 21600"/>
              <a:gd name="T13" fmla="*/ 2147483647 h 21600"/>
              <a:gd name="T14" fmla="*/ 972996373 w 21600"/>
              <a:gd name="T15" fmla="*/ 2147483647 h 21600"/>
              <a:gd name="T16" fmla="*/ 0 w 21600"/>
              <a:gd name="T17" fmla="*/ 2147483647 h 21600"/>
              <a:gd name="T18" fmla="*/ 0 w 21600"/>
              <a:gd name="T19" fmla="*/ 2147483647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459 w 21600"/>
              <a:gd name="T31" fmla="*/ 22540 h 21600"/>
              <a:gd name="T32" fmla="*/ 21485 w 21600"/>
              <a:gd name="T33" fmla="*/ 27000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rgbClr val="FFFFCC"/>
          </a:solidFill>
          <a:ln w="9525">
            <a:solidFill>
              <a:srgbClr val="000000"/>
            </a:solidFill>
            <a:miter lim="800000"/>
            <a:headEnd/>
            <a:tailEnd/>
          </a:ln>
        </p:spPr>
        <p:txBody>
          <a:bodyPr/>
          <a:lstStyle/>
          <a:p>
            <a:endParaRPr lang="en-US"/>
          </a:p>
        </p:txBody>
      </p:sp>
      <p:sp>
        <p:nvSpPr>
          <p:cNvPr id="58385" name="tower"/>
          <p:cNvSpPr>
            <a:spLocks noEditPoints="1" noChangeArrowheads="1"/>
          </p:cNvSpPr>
          <p:nvPr/>
        </p:nvSpPr>
        <p:spPr bwMode="auto">
          <a:xfrm>
            <a:off x="5800725" y="3150394"/>
            <a:ext cx="376238" cy="678656"/>
          </a:xfrm>
          <a:custGeom>
            <a:avLst/>
            <a:gdLst>
              <a:gd name="T0" fmla="*/ 0 w 21600"/>
              <a:gd name="T1" fmla="*/ 2147483647 h 21600"/>
              <a:gd name="T2" fmla="*/ 613435784 w 21600"/>
              <a:gd name="T3" fmla="*/ 0 h 21600"/>
              <a:gd name="T4" fmla="*/ 994167128 w 21600"/>
              <a:gd name="T5" fmla="*/ 0 h 21600"/>
              <a:gd name="T6" fmla="*/ 1988334239 w 21600"/>
              <a:gd name="T7" fmla="*/ 0 h 21600"/>
              <a:gd name="T8" fmla="*/ 1988334239 w 21600"/>
              <a:gd name="T9" fmla="*/ 2147483647 h 21600"/>
              <a:gd name="T10" fmla="*/ 1988334239 w 21600"/>
              <a:gd name="T11" fmla="*/ 2147483647 h 21600"/>
              <a:gd name="T12" fmla="*/ 1396069211 w 21600"/>
              <a:gd name="T13" fmla="*/ 2147483647 h 21600"/>
              <a:gd name="T14" fmla="*/ 972996373 w 21600"/>
              <a:gd name="T15" fmla="*/ 2147483647 h 21600"/>
              <a:gd name="T16" fmla="*/ 0 w 21600"/>
              <a:gd name="T17" fmla="*/ 2147483647 h 21600"/>
              <a:gd name="T18" fmla="*/ 0 w 21600"/>
              <a:gd name="T19" fmla="*/ 2147483647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459 w 21600"/>
              <a:gd name="T31" fmla="*/ 22540 h 21600"/>
              <a:gd name="T32" fmla="*/ 21485 w 21600"/>
              <a:gd name="T33" fmla="*/ 27000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rgbClr val="FFFFCC"/>
          </a:solidFill>
          <a:ln w="9525">
            <a:solidFill>
              <a:srgbClr val="000000"/>
            </a:solidFill>
            <a:miter lim="800000"/>
            <a:headEnd/>
            <a:tailEnd/>
          </a:ln>
        </p:spPr>
        <p:txBody>
          <a:bodyPr/>
          <a:lstStyle/>
          <a:p>
            <a:endParaRPr lang="en-US"/>
          </a:p>
        </p:txBody>
      </p:sp>
      <p:sp>
        <p:nvSpPr>
          <p:cNvPr id="3100" name="Line 28"/>
          <p:cNvSpPr>
            <a:spLocks noChangeShapeType="1"/>
          </p:cNvSpPr>
          <p:nvPr/>
        </p:nvSpPr>
        <p:spPr bwMode="auto">
          <a:xfrm>
            <a:off x="1379538" y="2400300"/>
            <a:ext cx="1058862" cy="0"/>
          </a:xfrm>
          <a:prstGeom prst="line">
            <a:avLst/>
          </a:prstGeom>
          <a:noFill/>
          <a:ln w="12700">
            <a:solidFill>
              <a:schemeClr val="hlink"/>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3101" name="Line 29"/>
          <p:cNvSpPr>
            <a:spLocks noChangeShapeType="1"/>
          </p:cNvSpPr>
          <p:nvPr/>
        </p:nvSpPr>
        <p:spPr bwMode="auto">
          <a:xfrm flipV="1">
            <a:off x="1371600" y="2514600"/>
            <a:ext cx="381000" cy="800100"/>
          </a:xfrm>
          <a:prstGeom prst="line">
            <a:avLst/>
          </a:prstGeom>
          <a:noFill/>
          <a:ln w="12700" cap="rnd">
            <a:solidFill>
              <a:schemeClr val="tx1"/>
            </a:solidFill>
            <a:prstDash val="sysDot"/>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3104" name="Line 32"/>
          <p:cNvSpPr>
            <a:spLocks noChangeShapeType="1"/>
          </p:cNvSpPr>
          <p:nvPr/>
        </p:nvSpPr>
        <p:spPr bwMode="auto">
          <a:xfrm flipV="1">
            <a:off x="3581400" y="2800350"/>
            <a:ext cx="152400" cy="971550"/>
          </a:xfrm>
          <a:prstGeom prst="line">
            <a:avLst/>
          </a:prstGeom>
          <a:noFill/>
          <a:ln w="12700" cap="rnd">
            <a:solidFill>
              <a:schemeClr val="tx1"/>
            </a:solidFill>
            <a:prstDash val="sysDot"/>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3105" name="Line 33"/>
          <p:cNvSpPr>
            <a:spLocks noChangeShapeType="1"/>
          </p:cNvSpPr>
          <p:nvPr/>
        </p:nvSpPr>
        <p:spPr bwMode="auto">
          <a:xfrm flipV="1">
            <a:off x="3429000" y="2457450"/>
            <a:ext cx="152400" cy="1314450"/>
          </a:xfrm>
          <a:prstGeom prst="line">
            <a:avLst/>
          </a:prstGeom>
          <a:noFill/>
          <a:ln w="12700" cap="rnd">
            <a:solidFill>
              <a:schemeClr val="tx1"/>
            </a:solidFill>
            <a:prstDash val="sysDot"/>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2" name="TextBox 1"/>
          <p:cNvSpPr txBox="1"/>
          <p:nvPr/>
        </p:nvSpPr>
        <p:spPr>
          <a:xfrm>
            <a:off x="381000" y="4438019"/>
            <a:ext cx="7702606" cy="369332"/>
          </a:xfrm>
          <a:prstGeom prst="rect">
            <a:avLst/>
          </a:prstGeom>
          <a:solidFill>
            <a:schemeClr val="accent1">
              <a:lumMod val="90000"/>
            </a:schemeClr>
          </a:solidFill>
        </p:spPr>
        <p:txBody>
          <a:bodyPr wrap="square" rtlCol="0">
            <a:spAutoFit/>
          </a:bodyPr>
          <a:lstStyle/>
          <a:p>
            <a:pPr algn="ctr"/>
            <a:r>
              <a:rPr lang="en-US" sz="1800" dirty="0"/>
              <a:t>DNS is not secured! Possible for manipulation attacks to occur.</a:t>
            </a:r>
          </a:p>
        </p:txBody>
      </p:sp>
    </p:spTree>
    <p:extLst>
      <p:ext uri="{BB962C8B-B14F-4D97-AF65-F5344CB8AC3E}">
        <p14:creationId xmlns:p14="http://schemas.microsoft.com/office/powerpoint/2010/main" val="13303383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08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78"/>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08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9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09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10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0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7" grpId="0"/>
      <p:bldP spid="3078" grpId="0"/>
      <p:bldP spid="3094"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Detecting DNS Manipulation</a:t>
            </a:r>
          </a:p>
        </p:txBody>
      </p:sp>
      <p:sp>
        <p:nvSpPr>
          <p:cNvPr id="3" name="Content Placeholder 2"/>
          <p:cNvSpPr>
            <a:spLocks noGrp="1"/>
          </p:cNvSpPr>
          <p:nvPr>
            <p:ph idx="1"/>
          </p:nvPr>
        </p:nvSpPr>
        <p:spPr>
          <a:xfrm>
            <a:off x="457200" y="1200152"/>
            <a:ext cx="8229600" cy="1339937"/>
          </a:xfrm>
        </p:spPr>
        <p:txBody>
          <a:bodyPr/>
          <a:lstStyle/>
          <a:p>
            <a:r>
              <a:rPr lang="en-US" sz="2400" b="1" dirty="0" err="1">
                <a:solidFill>
                  <a:srgbClr val="FF0000"/>
                </a:solidFill>
              </a:rPr>
              <a:t>Strawman</a:t>
            </a:r>
            <a:r>
              <a:rPr lang="en-US" sz="2400" b="1" dirty="0">
                <a:solidFill>
                  <a:srgbClr val="FF0000"/>
                </a:solidFill>
              </a:rPr>
              <a:t>:</a:t>
            </a:r>
            <a:r>
              <a:rPr lang="en-US" sz="2400" dirty="0"/>
              <a:t> Find instances where the IP address returned does not agree with the “right answer”.</a:t>
            </a:r>
          </a:p>
          <a:p>
            <a:r>
              <a:rPr lang="en-US" sz="2400" b="1" dirty="0">
                <a:solidFill>
                  <a:srgbClr val="FF0000"/>
                </a:solidFill>
              </a:rPr>
              <a:t>Problem: </a:t>
            </a:r>
            <a:r>
              <a:rPr lang="en-US" sz="2400" dirty="0"/>
              <a:t>There is not a single right answer…</a:t>
            </a:r>
            <a:endParaRPr lang="en-US" sz="2400" b="1" dirty="0"/>
          </a:p>
        </p:txBody>
      </p:sp>
      <p:pic>
        <p:nvPicPr>
          <p:cNvPr id="4" name="Picture 3"/>
          <p:cNvPicPr>
            <a:picLocks noChangeAspect="1"/>
          </p:cNvPicPr>
          <p:nvPr/>
        </p:nvPicPr>
        <p:blipFill>
          <a:blip r:embed="rId2"/>
          <a:stretch>
            <a:fillRect/>
          </a:stretch>
        </p:blipFill>
        <p:spPr>
          <a:xfrm>
            <a:off x="1245858" y="2540088"/>
            <a:ext cx="3946462" cy="2001340"/>
          </a:xfrm>
          <a:prstGeom prst="rect">
            <a:avLst/>
          </a:prstGeom>
        </p:spPr>
      </p:pic>
      <p:sp>
        <p:nvSpPr>
          <p:cNvPr id="5" name="TextBox 4"/>
          <p:cNvSpPr txBox="1"/>
          <p:nvPr/>
        </p:nvSpPr>
        <p:spPr>
          <a:xfrm>
            <a:off x="5907526" y="3096625"/>
            <a:ext cx="2901903" cy="1138773"/>
          </a:xfrm>
          <a:prstGeom prst="rect">
            <a:avLst/>
          </a:prstGeom>
          <a:solidFill>
            <a:srgbClr val="9ED3D7"/>
          </a:solidFill>
        </p:spPr>
        <p:txBody>
          <a:bodyPr wrap="square" rtlCol="0">
            <a:spAutoFit/>
          </a:bodyPr>
          <a:lstStyle/>
          <a:p>
            <a:r>
              <a:rPr lang="en-US" dirty="0"/>
              <a:t>Extreme example: IP addresses returned for </a:t>
            </a:r>
            <a:r>
              <a:rPr lang="en-US" dirty="0" err="1">
                <a:latin typeface="Courier"/>
                <a:cs typeface="Courier"/>
              </a:rPr>
              <a:t>google.com</a:t>
            </a:r>
            <a:r>
              <a:rPr lang="en-US" dirty="0">
                <a:latin typeface="Courier"/>
                <a:cs typeface="Courier"/>
              </a:rPr>
              <a:t> </a:t>
            </a:r>
            <a:br>
              <a:rPr lang="en-US" dirty="0">
                <a:latin typeface="Courier"/>
                <a:cs typeface="Courier"/>
              </a:rPr>
            </a:br>
            <a:r>
              <a:rPr lang="en-US" sz="1400" dirty="0">
                <a:cs typeface="Courier"/>
              </a:rPr>
              <a:t>(Katz-Bassett et al.)</a:t>
            </a:r>
            <a:endParaRPr lang="en-US" dirty="0">
              <a:cs typeface="Courier"/>
            </a:endParaRPr>
          </a:p>
        </p:txBody>
      </p:sp>
      <p:sp>
        <p:nvSpPr>
          <p:cNvPr id="7" name="TextBox 6"/>
          <p:cNvSpPr txBox="1"/>
          <p:nvPr/>
        </p:nvSpPr>
        <p:spPr>
          <a:xfrm>
            <a:off x="457200" y="4620280"/>
            <a:ext cx="7297588" cy="52322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400" dirty="0"/>
              <a:t>Pearce, Paul, et al. "Global Measurement of DNS Manipulation." </a:t>
            </a:r>
            <a:r>
              <a:rPr lang="en-US" sz="1400" i="1" dirty="0"/>
              <a:t>26th {USENIX} Security Symposium ({USENIX} Security 17)</a:t>
            </a:r>
            <a:r>
              <a:rPr lang="en-US" sz="1400" dirty="0"/>
              <a:t>. USENIX} Association, 2017.</a:t>
            </a:r>
            <a:endParaRPr lang="en-US" sz="1400" b="1" dirty="0">
              <a:solidFill>
                <a:srgbClr val="FF0000"/>
              </a:solidFill>
            </a:endParaRPr>
          </a:p>
        </p:txBody>
      </p:sp>
    </p:spTree>
    <p:extLst>
      <p:ext uri="{BB962C8B-B14F-4D97-AF65-F5344CB8AC3E}">
        <p14:creationId xmlns:p14="http://schemas.microsoft.com/office/powerpoint/2010/main" val="3794343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Consistency Metrics</a:t>
            </a:r>
          </a:p>
        </p:txBody>
      </p:sp>
      <p:sp>
        <p:nvSpPr>
          <p:cNvPr id="3" name="Content Placeholder 2"/>
          <p:cNvSpPr>
            <a:spLocks noGrp="1"/>
          </p:cNvSpPr>
          <p:nvPr>
            <p:ph idx="1"/>
          </p:nvPr>
        </p:nvSpPr>
        <p:spPr/>
        <p:txBody>
          <a:bodyPr/>
          <a:lstStyle/>
          <a:p>
            <a:r>
              <a:rPr lang="en-US" dirty="0"/>
              <a:t>IP Address</a:t>
            </a:r>
          </a:p>
          <a:p>
            <a:r>
              <a:rPr lang="en-US" dirty="0"/>
              <a:t>Autonomous System (“ISP”)</a:t>
            </a:r>
          </a:p>
          <a:p>
            <a:r>
              <a:rPr lang="en-US" dirty="0"/>
              <a:t>HTTP Content returned</a:t>
            </a:r>
          </a:p>
          <a:p>
            <a:r>
              <a:rPr lang="en-US" dirty="0"/>
              <a:t>Consistency of HTTPS certificate</a:t>
            </a:r>
          </a:p>
          <a:p>
            <a:r>
              <a:rPr lang="en-US" dirty="0"/>
              <a:t>Reverse DNS lookup (IP address to name)</a:t>
            </a:r>
          </a:p>
        </p:txBody>
      </p:sp>
    </p:spTree>
    <p:extLst>
      <p:ext uri="{BB962C8B-B14F-4D97-AF65-F5344CB8AC3E}">
        <p14:creationId xmlns:p14="http://schemas.microsoft.com/office/powerpoint/2010/main" val="42934539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Independently Verifiable Metrics</a:t>
            </a:r>
          </a:p>
        </p:txBody>
      </p:sp>
      <p:sp>
        <p:nvSpPr>
          <p:cNvPr id="3" name="Content Placeholder 2"/>
          <p:cNvSpPr>
            <a:spLocks noGrp="1"/>
          </p:cNvSpPr>
          <p:nvPr>
            <p:ph idx="1"/>
          </p:nvPr>
        </p:nvSpPr>
        <p:spPr/>
        <p:txBody>
          <a:bodyPr/>
          <a:lstStyle/>
          <a:p>
            <a:r>
              <a:rPr lang="en-US" dirty="0"/>
              <a:t>Content of HTTPS Certificate</a:t>
            </a:r>
          </a:p>
          <a:p>
            <a:pPr lvl="1"/>
            <a:r>
              <a:rPr lang="en-US" dirty="0"/>
              <a:t>Does the IP address present a correct domain in a valid, browser-trusted certificate</a:t>
            </a:r>
          </a:p>
          <a:p>
            <a:pPr lvl="1"/>
            <a:endParaRPr lang="en-US" dirty="0"/>
          </a:p>
          <a:p>
            <a:r>
              <a:rPr lang="en-US" dirty="0"/>
              <a:t>Same test, but with certificate fetched with SNI (the domain name)</a:t>
            </a:r>
          </a:p>
          <a:p>
            <a:endParaRPr lang="en-US" dirty="0"/>
          </a:p>
          <a:p>
            <a:endParaRPr lang="en-US" dirty="0"/>
          </a:p>
        </p:txBody>
      </p:sp>
    </p:spTree>
    <p:extLst>
      <p:ext uri="{BB962C8B-B14F-4D97-AF65-F5344CB8AC3E}">
        <p14:creationId xmlns:p14="http://schemas.microsoft.com/office/powerpoint/2010/main" val="26061494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Prevalence of Manipulation by Country</a:t>
            </a:r>
          </a:p>
        </p:txBody>
      </p:sp>
      <p:pic>
        <p:nvPicPr>
          <p:cNvPr id="3" name="Picture 2"/>
          <p:cNvPicPr>
            <a:picLocks noChangeAspect="1"/>
          </p:cNvPicPr>
          <p:nvPr/>
        </p:nvPicPr>
        <p:blipFill>
          <a:blip r:embed="rId2"/>
          <a:stretch>
            <a:fillRect/>
          </a:stretch>
        </p:blipFill>
        <p:spPr>
          <a:xfrm>
            <a:off x="1797942" y="938077"/>
            <a:ext cx="5648940" cy="4034181"/>
          </a:xfrm>
          <a:prstGeom prst="rect">
            <a:avLst/>
          </a:prstGeom>
        </p:spPr>
      </p:pic>
    </p:spTree>
    <p:extLst>
      <p:ext uri="{BB962C8B-B14F-4D97-AF65-F5344CB8AC3E}">
        <p14:creationId xmlns:p14="http://schemas.microsoft.com/office/powerpoint/2010/main" val="15573771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Manipulation of Domains </a:t>
            </a:r>
            <a:br>
              <a:rPr lang="en-US" dirty="0"/>
            </a:br>
            <a:r>
              <a:rPr lang="en-US" dirty="0"/>
              <a:t>within Countries</a:t>
            </a:r>
          </a:p>
        </p:txBody>
      </p:sp>
      <p:pic>
        <p:nvPicPr>
          <p:cNvPr id="3" name="Picture 2"/>
          <p:cNvPicPr>
            <a:picLocks noChangeAspect="1"/>
          </p:cNvPicPr>
          <p:nvPr/>
        </p:nvPicPr>
        <p:blipFill>
          <a:blip r:embed="rId3"/>
          <a:stretch>
            <a:fillRect/>
          </a:stretch>
        </p:blipFill>
        <p:spPr>
          <a:xfrm>
            <a:off x="152402" y="1255774"/>
            <a:ext cx="4991207" cy="3887726"/>
          </a:xfrm>
          <a:prstGeom prst="rect">
            <a:avLst/>
          </a:prstGeom>
        </p:spPr>
      </p:pic>
      <p:pic>
        <p:nvPicPr>
          <p:cNvPr id="4" name="Picture 3"/>
          <p:cNvPicPr>
            <a:picLocks noChangeAspect="1"/>
          </p:cNvPicPr>
          <p:nvPr/>
        </p:nvPicPr>
        <p:blipFill>
          <a:blip r:embed="rId4"/>
          <a:stretch>
            <a:fillRect/>
          </a:stretch>
        </p:blipFill>
        <p:spPr>
          <a:xfrm>
            <a:off x="4925220" y="1312856"/>
            <a:ext cx="4114717" cy="3702214"/>
          </a:xfrm>
          <a:prstGeom prst="rect">
            <a:avLst/>
          </a:prstGeom>
        </p:spPr>
      </p:pic>
    </p:spTree>
    <p:extLst>
      <p:ext uri="{BB962C8B-B14F-4D97-AF65-F5344CB8AC3E}">
        <p14:creationId xmlns:p14="http://schemas.microsoft.com/office/powerpoint/2010/main" val="3829463127"/>
      </p:ext>
    </p:extLst>
  </p:cSld>
  <p:clrMapOvr>
    <a:masterClrMapping/>
  </p:clrMapOvr>
</p:sld>
</file>

<file path=ppt/theme/theme1.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1931</TotalTime>
  <Words>3835</Words>
  <Application>Microsoft Macintosh PowerPoint</Application>
  <PresentationFormat>On-screen Show (16:9)</PresentationFormat>
  <Paragraphs>905</Paragraphs>
  <Slides>99</Slides>
  <Notes>57</Notes>
  <HiddenSlides>0</HiddenSlides>
  <MMClips>2</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99</vt:i4>
      </vt:variant>
    </vt:vector>
  </HeadingPairs>
  <TitlesOfParts>
    <vt:vector size="111" baseType="lpstr">
      <vt:lpstr>ＭＳ Ｐゴシック</vt:lpstr>
      <vt:lpstr>Arial</vt:lpstr>
      <vt:lpstr>Bitter</vt:lpstr>
      <vt:lpstr>Calibri</vt:lpstr>
      <vt:lpstr>Consolas</vt:lpstr>
      <vt:lpstr>Courier</vt:lpstr>
      <vt:lpstr>Droid Sans</vt:lpstr>
      <vt:lpstr>Helvetica</vt:lpstr>
      <vt:lpstr>Syncopate</vt:lpstr>
      <vt:lpstr>Times New Roman</vt:lpstr>
      <vt:lpstr>Wingdings</vt:lpstr>
      <vt:lpstr>1_Default Design</vt:lpstr>
      <vt:lpstr>Measuring Unwanted Traffic and Information Control: Measurement and Machine Learning</vt:lpstr>
      <vt:lpstr>Automated Filtering of Online Speech</vt:lpstr>
      <vt:lpstr>Automated Filtering and Speech</vt:lpstr>
      <vt:lpstr>PowerPoint Presentation</vt:lpstr>
      <vt:lpstr>PowerPoint Presentation</vt:lpstr>
      <vt:lpstr>PowerPoint Presentation</vt:lpstr>
      <vt:lpstr>Background: Email Spam</vt:lpstr>
      <vt:lpstr>General problem is much harder than spam, phishing, child porn…</vt:lpstr>
      <vt:lpstr>Propaganda</vt:lpstr>
      <vt:lpstr>Detecting Propaganda</vt:lpstr>
      <vt:lpstr>Personalization as  “Filter Bubble”</vt:lpstr>
      <vt:lpstr>Bobble: Bursting the Filter Bubble</vt:lpstr>
      <vt:lpstr>PowerPoint Presentation</vt:lpstr>
      <vt:lpstr>Pollution Attacks: Web Insecurity and Speech</vt:lpstr>
      <vt:lpstr>Spam in Africa: On the Rise</vt:lpstr>
      <vt:lpstr>Approach: Filter </vt:lpstr>
      <vt:lpstr>Approach #1: Content Filters </vt:lpstr>
      <vt:lpstr>Content Filtering: More Problems</vt:lpstr>
      <vt:lpstr>Approach #2: IP Addresses</vt:lpstr>
      <vt:lpstr>Idea: Network-Based Filtering</vt:lpstr>
      <vt:lpstr>Why Network-Level Features?</vt:lpstr>
      <vt:lpstr>Challenges</vt:lpstr>
      <vt:lpstr>Day 1: Supervised Learning </vt:lpstr>
      <vt:lpstr>Top ISPs Hosting Spam Senders</vt:lpstr>
      <vt:lpstr>Finding the Right Features</vt:lpstr>
      <vt:lpstr>Set of Network-Level Features</vt:lpstr>
      <vt:lpstr>Sender-Receiver Geodesic Distance</vt:lpstr>
      <vt:lpstr>Density of Senders in IP Space</vt:lpstr>
      <vt:lpstr>Local Time of Day at Sender</vt:lpstr>
      <vt:lpstr>What is a Decision Tree?</vt:lpstr>
      <vt:lpstr>Predicting Commute Time</vt:lpstr>
      <vt:lpstr>Sample Experience Table</vt:lpstr>
      <vt:lpstr>Choosing Attributes</vt:lpstr>
      <vt:lpstr>Decision Tree Algorithms</vt:lpstr>
      <vt:lpstr>Identifying the Best Attributes</vt:lpstr>
      <vt:lpstr>ID3 Heuristic</vt:lpstr>
      <vt:lpstr>Entropy</vt:lpstr>
      <vt:lpstr>Entropy</vt:lpstr>
      <vt:lpstr>ID3</vt:lpstr>
      <vt:lpstr>ID3</vt:lpstr>
      <vt:lpstr>Problems with Decision Trees</vt:lpstr>
      <vt:lpstr>Supervised Learning: RuleFit</vt:lpstr>
      <vt:lpstr>Combining Features: RuleFit</vt:lpstr>
      <vt:lpstr>Benefits of Whitelisting</vt:lpstr>
      <vt:lpstr>Ranking of Features</vt:lpstr>
      <vt:lpstr>SNARE: Putting it Together</vt:lpstr>
      <vt:lpstr>Automated Filtering of Spam</vt:lpstr>
      <vt:lpstr>Day 2: Unsupervised Learning </vt:lpstr>
      <vt:lpstr>Characteristic of Spam: Coordination</vt:lpstr>
      <vt:lpstr>Clustering Spam Senders</vt:lpstr>
      <vt:lpstr>SpamTracker: Identify Invariant</vt:lpstr>
      <vt:lpstr>Building the Classifier: Clustering</vt:lpstr>
      <vt:lpstr>Principal Components</vt:lpstr>
      <vt:lpstr>Principal Component Analysis</vt:lpstr>
      <vt:lpstr>Principal Component Analysis</vt:lpstr>
      <vt:lpstr>PowerPoint Presentation</vt:lpstr>
      <vt:lpstr>PCA Scores</vt:lpstr>
      <vt:lpstr>PCA Eigenvalues</vt:lpstr>
      <vt:lpstr>Clustering: Output and Fingerprint</vt:lpstr>
      <vt:lpstr>Clustering Results</vt:lpstr>
      <vt:lpstr>Internet Censorship  (Extra Content)</vt:lpstr>
      <vt:lpstr>PowerPoint Presentation</vt:lpstr>
      <vt:lpstr>Controlling Protocols: Internet “Kill Switch” / Filtering</vt:lpstr>
      <vt:lpstr>Might We Ever Have  an Internet “Kill Switch?</vt:lpstr>
      <vt:lpstr>PowerPoint Presentation</vt:lpstr>
      <vt:lpstr>The Internet “Kill Switch”: Take 1</vt:lpstr>
      <vt:lpstr>The Internet “Kill Switch”: Take 2</vt:lpstr>
      <vt:lpstr>Questions About Protocol Control</vt:lpstr>
      <vt:lpstr>PowerPoint Presentation</vt:lpstr>
      <vt:lpstr>PowerPoint Presentation</vt:lpstr>
      <vt:lpstr>Wanted: More than Anecdotes…</vt:lpstr>
      <vt:lpstr>Moving Beyond Anecdotes is Hard</vt:lpstr>
      <vt:lpstr>Censorship Measurement Today</vt:lpstr>
      <vt:lpstr>State of the Art: OONI</vt:lpstr>
      <vt:lpstr>Encore: Measure Using Web Browsers</vt:lpstr>
      <vt:lpstr>How Encore Works</vt:lpstr>
      <vt:lpstr>Same-Origin Policy</vt:lpstr>
      <vt:lpstr>Encore Doesn’t Need to Read Data</vt:lpstr>
      <vt:lpstr>Ways to Censor Twitter</vt:lpstr>
      <vt:lpstr>Inferring  Censorship</vt:lpstr>
      <vt:lpstr>Ethics (another full lecture…)</vt:lpstr>
      <vt:lpstr>Can We Reduce Encore’s Risks?</vt:lpstr>
      <vt:lpstr>Encore: Summary</vt:lpstr>
      <vt:lpstr>Control of Online Communication</vt:lpstr>
      <vt:lpstr>PowerPoint Presentation</vt:lpstr>
      <vt:lpstr>Key Observation:  IP ID Increment </vt:lpstr>
      <vt:lpstr>PowerPoint Presentation</vt:lpstr>
      <vt:lpstr>“Normal”: No Blocking</vt:lpstr>
      <vt:lpstr>Inbound Blocked</vt:lpstr>
      <vt:lpstr>Outbound Blocked</vt:lpstr>
      <vt:lpstr>Outbound Blocked</vt:lpstr>
      <vt:lpstr>Statistical Detection:  Max Likelihood</vt:lpstr>
      <vt:lpstr>PowerPoint Presentation</vt:lpstr>
      <vt:lpstr>DNS Overview:  Mapping Names to Addresses</vt:lpstr>
      <vt:lpstr>Detecting DNS Manipulation</vt:lpstr>
      <vt:lpstr>Consistency Metrics</vt:lpstr>
      <vt:lpstr>Independently Verifiable Metrics</vt:lpstr>
      <vt:lpstr>Prevalence of Manipulation by Country</vt:lpstr>
      <vt:lpstr>Manipulation of Domains  within Countries</vt:lpstr>
    </vt:vector>
  </TitlesOfParts>
  <Company>Georgia Tech</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Speech in the Digital Age</dc:title>
  <dc:creator>Nick Feamster</dc:creator>
  <cp:lastModifiedBy>Vissého Adjiwanou</cp:lastModifiedBy>
  <cp:revision>171</cp:revision>
  <dcterms:created xsi:type="dcterms:W3CDTF">2017-10-17T23:39:08Z</dcterms:created>
  <dcterms:modified xsi:type="dcterms:W3CDTF">2018-06-24T15:40:35Z</dcterms:modified>
</cp:coreProperties>
</file>